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828" y="0"/>
            <a:ext cx="914559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883" y="-36829"/>
            <a:ext cx="8206232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17650" y="2299970"/>
            <a:ext cx="6115050" cy="2707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Relationship Id="rId3" Type="http://schemas.openxmlformats.org/officeDocument/2006/relationships/image" Target="../media/image3.png"/><Relationship Id="rId4" Type="http://schemas.openxmlformats.org/officeDocument/2006/relationships/image" Target="../media/image15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Relationship Id="rId3" Type="http://schemas.openxmlformats.org/officeDocument/2006/relationships/image" Target="../media/image3.png"/><Relationship Id="rId4" Type="http://schemas.openxmlformats.org/officeDocument/2006/relationships/image" Target="../media/image17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Relationship Id="rId3" Type="http://schemas.openxmlformats.org/officeDocument/2006/relationships/image" Target="../media/image3.png"/><Relationship Id="rId4" Type="http://schemas.openxmlformats.org/officeDocument/2006/relationships/image" Target="../media/image19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epfportal.in/" TargetMode="Externa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Relationship Id="rId3" Type="http://schemas.openxmlformats.org/officeDocument/2006/relationships/image" Target="../media/image3.png"/><Relationship Id="rId4" Type="http://schemas.openxmlformats.org/officeDocument/2006/relationships/image" Target="../media/image22.pn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Relationship Id="rId3" Type="http://schemas.openxmlformats.org/officeDocument/2006/relationships/image" Target="../media/image3.pn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Relationship Id="rId3" Type="http://schemas.openxmlformats.org/officeDocument/2006/relationships/image" Target="../media/image3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hyperlink" Target="mailto:cs.pcagrawal@gmail.com" TargetMode="External"/><Relationship Id="rId8" Type="http://schemas.openxmlformats.org/officeDocument/2006/relationships/hyperlink" Target="https://www.facebook.com/agrawal.pc/" TargetMode="External"/><Relationship Id="rId9" Type="http://schemas.openxmlformats.org/officeDocument/2006/relationships/hyperlink" Target="https://www.linkedin.com/in/pc-agrawal-78569614/" TargetMode="External"/><Relationship Id="rId10" Type="http://schemas.openxmlformats.org/officeDocument/2006/relationships/image" Target="../media/image29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-828" y="0"/>
              <a:ext cx="9145590" cy="10289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16052" y="1629155"/>
              <a:ext cx="8087106" cy="24544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69392" y="5353815"/>
              <a:ext cx="7978140" cy="15041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33399" y="5379720"/>
              <a:ext cx="7854696" cy="14478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33399" y="5379720"/>
              <a:ext cx="7854950" cy="1447800"/>
            </a:xfrm>
            <a:custGeom>
              <a:avLst/>
              <a:gdLst/>
              <a:ahLst/>
              <a:cxnLst/>
              <a:rect l="l" t="t" r="r" b="b"/>
              <a:pathLst>
                <a:path w="7854950" h="1447800">
                  <a:moveTo>
                    <a:pt x="0" y="1447799"/>
                  </a:moveTo>
                  <a:lnTo>
                    <a:pt x="7854696" y="1447799"/>
                  </a:lnTo>
                  <a:lnTo>
                    <a:pt x="7854696" y="0"/>
                  </a:lnTo>
                  <a:lnTo>
                    <a:pt x="0" y="0"/>
                  </a:lnTo>
                  <a:lnTo>
                    <a:pt x="0" y="144779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009131" y="5588508"/>
              <a:ext cx="945641" cy="20039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487924" y="5803391"/>
              <a:ext cx="384822" cy="13030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499354" y="5807824"/>
              <a:ext cx="369951" cy="10036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850636" y="5797296"/>
              <a:ext cx="1087373" cy="14251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669536" y="5951220"/>
              <a:ext cx="2260854" cy="14251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632704" y="6103620"/>
              <a:ext cx="1351026" cy="14401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429512" y="6417564"/>
              <a:ext cx="950213" cy="20345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509828" y="685853"/>
              <a:ext cx="8153400" cy="6136640"/>
            </a:xfrm>
            <a:custGeom>
              <a:avLst/>
              <a:gdLst/>
              <a:ahLst/>
              <a:cxnLst/>
              <a:rect l="l" t="t" r="r" b="b"/>
              <a:pathLst>
                <a:path w="8153400" h="6136640">
                  <a:moveTo>
                    <a:pt x="8153400" y="0"/>
                  </a:moveTo>
                  <a:lnTo>
                    <a:pt x="0" y="0"/>
                  </a:lnTo>
                  <a:lnTo>
                    <a:pt x="0" y="6136640"/>
                  </a:lnTo>
                  <a:lnTo>
                    <a:pt x="8153400" y="613664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CCD4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09828" y="679450"/>
              <a:ext cx="8153400" cy="6149975"/>
            </a:xfrm>
            <a:custGeom>
              <a:avLst/>
              <a:gdLst/>
              <a:ahLst/>
              <a:cxnLst/>
              <a:rect l="l" t="t" r="r" b="b"/>
              <a:pathLst>
                <a:path w="8153400" h="6149975">
                  <a:moveTo>
                    <a:pt x="0" y="0"/>
                  </a:moveTo>
                  <a:lnTo>
                    <a:pt x="0" y="6149393"/>
                  </a:lnTo>
                </a:path>
                <a:path w="8153400" h="6149975">
                  <a:moveTo>
                    <a:pt x="8153349" y="0"/>
                  </a:moveTo>
                  <a:lnTo>
                    <a:pt x="8153349" y="614939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03478" y="689355"/>
              <a:ext cx="8166100" cy="0"/>
            </a:xfrm>
            <a:custGeom>
              <a:avLst/>
              <a:gdLst/>
              <a:ahLst/>
              <a:cxnLst/>
              <a:rect l="l" t="t" r="r" b="b"/>
              <a:pathLst>
                <a:path w="8166100" h="0">
                  <a:moveTo>
                    <a:pt x="0" y="0"/>
                  </a:moveTo>
                  <a:lnTo>
                    <a:pt x="8166049" y="0"/>
                  </a:lnTo>
                </a:path>
              </a:pathLst>
            </a:custGeom>
            <a:ln w="55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03478" y="6822493"/>
              <a:ext cx="8166100" cy="0"/>
            </a:xfrm>
            <a:custGeom>
              <a:avLst/>
              <a:gdLst/>
              <a:ahLst/>
              <a:cxnLst/>
              <a:rect l="l" t="t" r="r" b="b"/>
              <a:pathLst>
                <a:path w="8166100" h="0">
                  <a:moveTo>
                    <a:pt x="0" y="0"/>
                  </a:moveTo>
                  <a:lnTo>
                    <a:pt x="8166049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88670" y="699261"/>
            <a:ext cx="8001634" cy="5025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dirty="0" sz="2400" spc="85" b="1">
                <a:latin typeface="Times New Roman"/>
                <a:cs typeface="Times New Roman"/>
              </a:rPr>
              <a:t>Shares</a:t>
            </a:r>
            <a:r>
              <a:rPr dirty="0" sz="2400" spc="-135" b="1">
                <a:latin typeface="Times New Roman"/>
                <a:cs typeface="Times New Roman"/>
              </a:rPr>
              <a:t> </a:t>
            </a:r>
            <a:r>
              <a:rPr dirty="0" sz="2400" spc="135" b="1">
                <a:latin typeface="Times New Roman"/>
                <a:cs typeface="Times New Roman"/>
              </a:rPr>
              <a:t>with</a:t>
            </a:r>
            <a:r>
              <a:rPr dirty="0" sz="2400" spc="-114" b="1">
                <a:latin typeface="Times New Roman"/>
                <a:cs typeface="Times New Roman"/>
              </a:rPr>
              <a:t> </a:t>
            </a:r>
            <a:r>
              <a:rPr dirty="0" sz="2400" spc="114" b="1">
                <a:latin typeface="Times New Roman"/>
                <a:cs typeface="Times New Roman"/>
              </a:rPr>
              <a:t>differential</a:t>
            </a:r>
            <a:r>
              <a:rPr dirty="0" sz="2400" spc="-75" b="1">
                <a:latin typeface="Times New Roman"/>
                <a:cs typeface="Times New Roman"/>
              </a:rPr>
              <a:t> </a:t>
            </a:r>
            <a:r>
              <a:rPr dirty="0" sz="2400" spc="105" b="1">
                <a:latin typeface="Times New Roman"/>
                <a:cs typeface="Times New Roman"/>
              </a:rPr>
              <a:t>rights</a:t>
            </a:r>
            <a:r>
              <a:rPr dirty="0" sz="2400" spc="-135" b="1">
                <a:latin typeface="Times New Roman"/>
                <a:cs typeface="Times New Roman"/>
              </a:rPr>
              <a:t> </a:t>
            </a:r>
            <a:r>
              <a:rPr dirty="0" sz="2400" spc="120" b="1">
                <a:latin typeface="Times New Roman"/>
                <a:cs typeface="Times New Roman"/>
              </a:rPr>
              <a:t>as</a:t>
            </a:r>
            <a:r>
              <a:rPr dirty="0" sz="2400" spc="-95" b="1">
                <a:latin typeface="Times New Roman"/>
                <a:cs typeface="Times New Roman"/>
              </a:rPr>
              <a:t> </a:t>
            </a:r>
            <a:r>
              <a:rPr dirty="0" sz="2400" spc="165" b="1">
                <a:latin typeface="Times New Roman"/>
                <a:cs typeface="Times New Roman"/>
              </a:rPr>
              <a:t>to</a:t>
            </a:r>
            <a:r>
              <a:rPr dirty="0" sz="2400" spc="-145" b="1">
                <a:latin typeface="Times New Roman"/>
                <a:cs typeface="Times New Roman"/>
              </a:rPr>
              <a:t> </a:t>
            </a:r>
            <a:r>
              <a:rPr dirty="0" sz="2400" spc="110" b="1">
                <a:latin typeface="Times New Roman"/>
                <a:cs typeface="Times New Roman"/>
              </a:rPr>
              <a:t>dividend: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25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2400" spc="-114">
                <a:latin typeface="Georgia"/>
                <a:cs typeface="Georgia"/>
              </a:rPr>
              <a:t>To </a:t>
            </a:r>
            <a:r>
              <a:rPr dirty="0" sz="2400" spc="-15">
                <a:latin typeface="Georgia"/>
                <a:cs typeface="Georgia"/>
              </a:rPr>
              <a:t>be </a:t>
            </a:r>
            <a:r>
              <a:rPr dirty="0" sz="2400" spc="-35">
                <a:latin typeface="Georgia"/>
                <a:cs typeface="Georgia"/>
              </a:rPr>
              <a:t>paid </a:t>
            </a:r>
            <a:r>
              <a:rPr dirty="0" sz="2400" spc="-65">
                <a:latin typeface="Georgia"/>
                <a:cs typeface="Georgia"/>
              </a:rPr>
              <a:t>as </a:t>
            </a:r>
            <a:r>
              <a:rPr dirty="0" sz="2400" spc="-35">
                <a:latin typeface="Georgia"/>
                <a:cs typeface="Georgia"/>
              </a:rPr>
              <a:t>per </a:t>
            </a:r>
            <a:r>
              <a:rPr dirty="0" sz="2400" spc="-40">
                <a:latin typeface="Georgia"/>
                <a:cs typeface="Georgia"/>
              </a:rPr>
              <a:t>terms </a:t>
            </a:r>
            <a:r>
              <a:rPr dirty="0" sz="2400" spc="-20">
                <a:latin typeface="Georgia"/>
                <a:cs typeface="Georgia"/>
              </a:rPr>
              <a:t>of</a:t>
            </a:r>
            <a:r>
              <a:rPr dirty="0" sz="2400" spc="-30">
                <a:latin typeface="Georgia"/>
                <a:cs typeface="Georgia"/>
              </a:rPr>
              <a:t> </a:t>
            </a:r>
            <a:r>
              <a:rPr dirty="0" sz="2400" spc="-40">
                <a:latin typeface="Georgia"/>
                <a:cs typeface="Georgia"/>
              </a:rPr>
              <a:t>issue.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dirty="0" sz="2400" spc="60" b="1">
                <a:latin typeface="Times New Roman"/>
                <a:cs typeface="Times New Roman"/>
              </a:rPr>
              <a:t>Partly </a:t>
            </a:r>
            <a:r>
              <a:rPr dirty="0" sz="2400" spc="114" b="1">
                <a:latin typeface="Times New Roman"/>
                <a:cs typeface="Times New Roman"/>
              </a:rPr>
              <a:t>paid</a:t>
            </a:r>
            <a:r>
              <a:rPr dirty="0" sz="2400" spc="-265" b="1">
                <a:latin typeface="Times New Roman"/>
                <a:cs typeface="Times New Roman"/>
              </a:rPr>
              <a:t> </a:t>
            </a:r>
            <a:r>
              <a:rPr dirty="0" sz="2400" spc="85" b="1">
                <a:latin typeface="Times New Roman"/>
                <a:cs typeface="Times New Roman"/>
              </a:rPr>
              <a:t>shares</a:t>
            </a:r>
            <a:r>
              <a:rPr dirty="0" sz="2400" spc="85">
                <a:latin typeface="Georgia"/>
                <a:cs typeface="Georgia"/>
              </a:rPr>
              <a:t>: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"/>
            </a:pPr>
            <a:endParaRPr sz="2500">
              <a:latin typeface="Georgia"/>
              <a:cs typeface="Georgia"/>
            </a:endParaRPr>
          </a:p>
          <a:p>
            <a:pPr algn="just" marL="12700" marR="5080">
              <a:lnSpc>
                <a:spcPct val="100299"/>
              </a:lnSpc>
            </a:pPr>
            <a:r>
              <a:rPr dirty="0" sz="2400" spc="-35">
                <a:latin typeface="Georgia"/>
                <a:cs typeface="Georgia"/>
              </a:rPr>
              <a:t>Company </a:t>
            </a:r>
            <a:r>
              <a:rPr dirty="0" sz="2400" spc="-60">
                <a:latin typeface="Georgia"/>
                <a:cs typeface="Georgia"/>
              </a:rPr>
              <a:t>may </a:t>
            </a:r>
            <a:r>
              <a:rPr dirty="0" sz="2400" spc="-30">
                <a:latin typeface="Georgia"/>
                <a:cs typeface="Georgia"/>
              </a:rPr>
              <a:t>if </a:t>
            </a:r>
            <a:r>
              <a:rPr dirty="0" sz="2400" spc="-35">
                <a:latin typeface="Georgia"/>
                <a:cs typeface="Georgia"/>
              </a:rPr>
              <a:t>so </a:t>
            </a:r>
            <a:r>
              <a:rPr dirty="0" sz="2400" spc="-15">
                <a:latin typeface="Georgia"/>
                <a:cs typeface="Georgia"/>
              </a:rPr>
              <a:t>authorized </a:t>
            </a:r>
            <a:r>
              <a:rPr dirty="0" sz="2400" spc="-35">
                <a:latin typeface="Georgia"/>
                <a:cs typeface="Georgia"/>
              </a:rPr>
              <a:t>by </a:t>
            </a:r>
            <a:r>
              <a:rPr dirty="0" sz="2400" spc="-25">
                <a:latin typeface="Georgia"/>
                <a:cs typeface="Georgia"/>
              </a:rPr>
              <a:t>its articles </a:t>
            </a:r>
            <a:r>
              <a:rPr dirty="0" sz="2400" spc="-55">
                <a:latin typeface="Georgia"/>
                <a:cs typeface="Georgia"/>
              </a:rPr>
              <a:t>pay </a:t>
            </a:r>
            <a:r>
              <a:rPr dirty="0" sz="2400" spc="-30">
                <a:latin typeface="Georgia"/>
                <a:cs typeface="Georgia"/>
              </a:rPr>
              <a:t>dividend </a:t>
            </a:r>
            <a:r>
              <a:rPr dirty="0" sz="2400" spc="-10">
                <a:latin typeface="Georgia"/>
                <a:cs typeface="Georgia"/>
              </a:rPr>
              <a:t>in  </a:t>
            </a:r>
            <a:r>
              <a:rPr dirty="0" sz="2400" spc="-25">
                <a:latin typeface="Georgia"/>
                <a:cs typeface="Georgia"/>
              </a:rPr>
              <a:t>proportion </a:t>
            </a:r>
            <a:r>
              <a:rPr dirty="0" sz="2400" spc="-10">
                <a:latin typeface="Georgia"/>
                <a:cs typeface="Georgia"/>
              </a:rPr>
              <a:t>to </a:t>
            </a:r>
            <a:r>
              <a:rPr dirty="0" sz="2400" spc="-5">
                <a:latin typeface="Georgia"/>
                <a:cs typeface="Georgia"/>
              </a:rPr>
              <a:t>the </a:t>
            </a:r>
            <a:r>
              <a:rPr dirty="0" sz="2400" spc="-25">
                <a:latin typeface="Georgia"/>
                <a:cs typeface="Georgia"/>
              </a:rPr>
              <a:t>amount </a:t>
            </a:r>
            <a:r>
              <a:rPr dirty="0" sz="2400" spc="-40">
                <a:latin typeface="Georgia"/>
                <a:cs typeface="Georgia"/>
              </a:rPr>
              <a:t>paid </a:t>
            </a:r>
            <a:r>
              <a:rPr dirty="0" sz="2400" spc="-25">
                <a:latin typeface="Georgia"/>
                <a:cs typeface="Georgia"/>
              </a:rPr>
              <a:t>up </a:t>
            </a:r>
            <a:r>
              <a:rPr dirty="0" sz="2400" spc="-70">
                <a:latin typeface="Georgia"/>
                <a:cs typeface="Georgia"/>
              </a:rPr>
              <a:t>(Sec.51). </a:t>
            </a:r>
            <a:r>
              <a:rPr dirty="0" sz="2400" spc="-10">
                <a:latin typeface="Georgia"/>
                <a:cs typeface="Georgia"/>
              </a:rPr>
              <a:t>Otherwise </a:t>
            </a:r>
            <a:r>
              <a:rPr dirty="0" sz="2400" spc="-5">
                <a:latin typeface="Georgia"/>
                <a:cs typeface="Georgia"/>
              </a:rPr>
              <a:t>it </a:t>
            </a:r>
            <a:r>
              <a:rPr dirty="0" sz="2400" spc="-20">
                <a:latin typeface="Georgia"/>
                <a:cs typeface="Georgia"/>
              </a:rPr>
              <a:t>will  </a:t>
            </a:r>
            <a:r>
              <a:rPr dirty="0" sz="2400" spc="-60">
                <a:latin typeface="Georgia"/>
                <a:cs typeface="Georgia"/>
              </a:rPr>
              <a:t>have </a:t>
            </a:r>
            <a:r>
              <a:rPr dirty="0" sz="2400" spc="-10">
                <a:latin typeface="Georgia"/>
                <a:cs typeface="Georgia"/>
              </a:rPr>
              <a:t>to </a:t>
            </a:r>
            <a:r>
              <a:rPr dirty="0" sz="2400" spc="-15">
                <a:latin typeface="Georgia"/>
                <a:cs typeface="Georgia"/>
              </a:rPr>
              <a:t>be </a:t>
            </a:r>
            <a:r>
              <a:rPr dirty="0" sz="2400" spc="-35">
                <a:latin typeface="Georgia"/>
                <a:cs typeface="Georgia"/>
              </a:rPr>
              <a:t>paid </a:t>
            </a:r>
            <a:r>
              <a:rPr dirty="0" sz="2400" spc="-15">
                <a:latin typeface="Georgia"/>
                <a:cs typeface="Georgia"/>
              </a:rPr>
              <a:t>on </a:t>
            </a:r>
            <a:r>
              <a:rPr dirty="0" sz="2400" spc="-20">
                <a:latin typeface="Georgia"/>
                <a:cs typeface="Georgia"/>
              </a:rPr>
              <a:t>called </a:t>
            </a:r>
            <a:r>
              <a:rPr dirty="0" sz="2400" spc="-25">
                <a:latin typeface="Georgia"/>
                <a:cs typeface="Georgia"/>
              </a:rPr>
              <a:t>up amount. </a:t>
            </a:r>
            <a:r>
              <a:rPr dirty="0" sz="2000" spc="-70" i="1">
                <a:latin typeface="Georgia"/>
                <a:cs typeface="Georgia"/>
              </a:rPr>
              <a:t>[Regulation </a:t>
            </a:r>
            <a:r>
              <a:rPr dirty="0" sz="2000" spc="-90" i="1">
                <a:latin typeface="Georgia"/>
                <a:cs typeface="Georgia"/>
              </a:rPr>
              <a:t>83(i) </a:t>
            </a:r>
            <a:r>
              <a:rPr dirty="0" sz="2000" spc="-45" i="1">
                <a:latin typeface="Georgia"/>
                <a:cs typeface="Georgia"/>
              </a:rPr>
              <a:t>of </a:t>
            </a:r>
            <a:r>
              <a:rPr dirty="0" sz="2000" spc="-95" i="1">
                <a:latin typeface="Georgia"/>
                <a:cs typeface="Georgia"/>
              </a:rPr>
              <a:t>Table </a:t>
            </a:r>
            <a:r>
              <a:rPr dirty="0" sz="2000" spc="-140" i="1">
                <a:latin typeface="Georgia"/>
                <a:cs typeface="Georgia"/>
              </a:rPr>
              <a:t>F  </a:t>
            </a:r>
            <a:r>
              <a:rPr dirty="0" sz="2000" spc="-45" i="1">
                <a:latin typeface="Georgia"/>
                <a:cs typeface="Georgia"/>
              </a:rPr>
              <a:t>of</a:t>
            </a:r>
            <a:r>
              <a:rPr dirty="0" sz="2000" spc="-15" i="1">
                <a:latin typeface="Georgia"/>
                <a:cs typeface="Georgia"/>
              </a:rPr>
              <a:t> </a:t>
            </a:r>
            <a:r>
              <a:rPr dirty="0" sz="2000" spc="-65" i="1">
                <a:latin typeface="Georgia"/>
                <a:cs typeface="Georgia"/>
              </a:rPr>
              <a:t>Schedule-I]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720" algn="l"/>
              </a:tabLst>
            </a:pPr>
            <a:r>
              <a:rPr dirty="0" sz="2400" spc="85" b="1">
                <a:latin typeface="Times New Roman"/>
                <a:cs typeface="Times New Roman"/>
              </a:rPr>
              <a:t>Listed</a:t>
            </a:r>
            <a:r>
              <a:rPr dirty="0" sz="2400" spc="-75" b="1">
                <a:latin typeface="Times New Roman"/>
                <a:cs typeface="Times New Roman"/>
              </a:rPr>
              <a:t> </a:t>
            </a:r>
            <a:r>
              <a:rPr dirty="0" sz="2400" spc="130" b="1">
                <a:latin typeface="Times New Roman"/>
                <a:cs typeface="Times New Roman"/>
              </a:rPr>
              <a:t>companies</a:t>
            </a:r>
            <a:r>
              <a:rPr dirty="0" sz="2400" spc="130">
                <a:latin typeface="Georgia"/>
                <a:cs typeface="Georgia"/>
              </a:rPr>
              <a:t>: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0">
              <a:latin typeface="Georgia"/>
              <a:cs typeface="Georgia"/>
            </a:endParaRPr>
          </a:p>
          <a:p>
            <a:pPr algn="just" marL="12700">
              <a:lnSpc>
                <a:spcPct val="100000"/>
              </a:lnSpc>
            </a:pPr>
            <a:r>
              <a:rPr dirty="0" sz="2400" spc="-95" i="1">
                <a:latin typeface="Georgia"/>
                <a:cs typeface="Georgia"/>
              </a:rPr>
              <a:t>Dividend </a:t>
            </a:r>
            <a:r>
              <a:rPr dirty="0" sz="2400" spc="-45" i="1">
                <a:latin typeface="Georgia"/>
                <a:cs typeface="Georgia"/>
              </a:rPr>
              <a:t>is </a:t>
            </a:r>
            <a:r>
              <a:rPr dirty="0" sz="2400" spc="-120" i="1">
                <a:latin typeface="Georgia"/>
                <a:cs typeface="Georgia"/>
              </a:rPr>
              <a:t>required </a:t>
            </a:r>
            <a:r>
              <a:rPr dirty="0" sz="2400" spc="-15" i="1">
                <a:latin typeface="Georgia"/>
                <a:cs typeface="Georgia"/>
              </a:rPr>
              <a:t>to </a:t>
            </a:r>
            <a:r>
              <a:rPr dirty="0" sz="2400" spc="-125" i="1">
                <a:latin typeface="Georgia"/>
                <a:cs typeface="Georgia"/>
              </a:rPr>
              <a:t>paid </a:t>
            </a:r>
            <a:r>
              <a:rPr dirty="0" sz="2400" spc="-60" i="1">
                <a:latin typeface="Georgia"/>
                <a:cs typeface="Georgia"/>
              </a:rPr>
              <a:t>on </a:t>
            </a:r>
            <a:r>
              <a:rPr dirty="0" sz="2400" spc="-130" i="1">
                <a:latin typeface="Georgia"/>
                <a:cs typeface="Georgia"/>
              </a:rPr>
              <a:t>per </a:t>
            </a:r>
            <a:r>
              <a:rPr dirty="0" sz="2400" spc="-95" i="1">
                <a:latin typeface="Georgia"/>
                <a:cs typeface="Georgia"/>
              </a:rPr>
              <a:t>share</a:t>
            </a:r>
            <a:r>
              <a:rPr dirty="0" sz="2400" spc="50" i="1">
                <a:latin typeface="Georgia"/>
                <a:cs typeface="Georgia"/>
              </a:rPr>
              <a:t> </a:t>
            </a:r>
            <a:r>
              <a:rPr dirty="0" sz="2400" spc="-75" i="1">
                <a:latin typeface="Georgia"/>
                <a:cs typeface="Georgia"/>
              </a:rPr>
              <a:t>basis </a:t>
            </a:r>
            <a:r>
              <a:rPr dirty="0" sz="2400" spc="-105" i="1">
                <a:latin typeface="Georgia"/>
                <a:cs typeface="Georgia"/>
              </a:rPr>
              <a:t>only.</a:t>
            </a:r>
            <a:endParaRPr sz="240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22148" y="0"/>
            <a:ext cx="8255634" cy="708660"/>
            <a:chOff x="422148" y="0"/>
            <a:chExt cx="8255634" cy="708660"/>
          </a:xfrm>
        </p:grpSpPr>
        <p:sp>
          <p:nvSpPr>
            <p:cNvPr id="9" name="object 9"/>
            <p:cNvSpPr/>
            <p:nvPr/>
          </p:nvSpPr>
          <p:spPr>
            <a:xfrm>
              <a:off x="435102" y="3809"/>
              <a:ext cx="8229600" cy="683260"/>
            </a:xfrm>
            <a:custGeom>
              <a:avLst/>
              <a:gdLst/>
              <a:ahLst/>
              <a:cxnLst/>
              <a:rect l="l" t="t" r="r" b="b"/>
              <a:pathLst>
                <a:path w="8229600" h="683260">
                  <a:moveTo>
                    <a:pt x="8229600" y="0"/>
                  </a:moveTo>
                  <a:lnTo>
                    <a:pt x="0" y="0"/>
                  </a:lnTo>
                  <a:lnTo>
                    <a:pt x="0" y="682752"/>
                  </a:lnTo>
                  <a:lnTo>
                    <a:pt x="8229600" y="68275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35102" y="3809"/>
              <a:ext cx="8229600" cy="683260"/>
            </a:xfrm>
            <a:custGeom>
              <a:avLst/>
              <a:gdLst/>
              <a:ahLst/>
              <a:cxnLst/>
              <a:rect l="l" t="t" r="r" b="b"/>
              <a:pathLst>
                <a:path w="8229600" h="683260">
                  <a:moveTo>
                    <a:pt x="0" y="682752"/>
                  </a:moveTo>
                  <a:lnTo>
                    <a:pt x="8229600" y="68275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682752"/>
                  </a:lnTo>
                  <a:close/>
                </a:path>
              </a:pathLst>
            </a:custGeom>
            <a:ln w="25908">
              <a:solidFill>
                <a:srgbClr val="7BC9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593085" y="223215"/>
            <a:ext cx="3910329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14"/>
              <a:t>Dividend </a:t>
            </a:r>
            <a:r>
              <a:rPr dirty="0" sz="2800" spc="-70"/>
              <a:t>on </a:t>
            </a:r>
            <a:r>
              <a:rPr dirty="0" sz="2800" spc="-95"/>
              <a:t>equity</a:t>
            </a:r>
            <a:r>
              <a:rPr dirty="0" sz="2800" spc="160"/>
              <a:t> </a:t>
            </a:r>
            <a:r>
              <a:rPr dirty="0" sz="2800" spc="-105"/>
              <a:t>shares</a:t>
            </a:r>
            <a:endParaRPr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67525"/>
            <a:chOff x="-828" y="0"/>
            <a:chExt cx="9145905" cy="6867525"/>
          </a:xfrm>
        </p:grpSpPr>
        <p:sp>
          <p:nvSpPr>
            <p:cNvPr id="3" name="object 3"/>
            <p:cNvSpPr/>
            <p:nvPr/>
          </p:nvSpPr>
          <p:spPr>
            <a:xfrm>
              <a:off x="509828" y="685800"/>
              <a:ext cx="8153400" cy="6019800"/>
            </a:xfrm>
            <a:custGeom>
              <a:avLst/>
              <a:gdLst/>
              <a:ahLst/>
              <a:cxnLst/>
              <a:rect l="l" t="t" r="r" b="b"/>
              <a:pathLst>
                <a:path w="8153400" h="6019800">
                  <a:moveTo>
                    <a:pt x="8153400" y="0"/>
                  </a:moveTo>
                  <a:lnTo>
                    <a:pt x="0" y="0"/>
                  </a:lnTo>
                  <a:lnTo>
                    <a:pt x="0" y="6019800"/>
                  </a:lnTo>
                  <a:lnTo>
                    <a:pt x="8153400" y="601980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CCD4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09828" y="679450"/>
              <a:ext cx="8153400" cy="6032500"/>
            </a:xfrm>
            <a:custGeom>
              <a:avLst/>
              <a:gdLst/>
              <a:ahLst/>
              <a:cxnLst/>
              <a:rect l="l" t="t" r="r" b="b"/>
              <a:pathLst>
                <a:path w="8153400" h="6032500">
                  <a:moveTo>
                    <a:pt x="0" y="0"/>
                  </a:moveTo>
                  <a:lnTo>
                    <a:pt x="0" y="6032500"/>
                  </a:lnTo>
                </a:path>
                <a:path w="8153400" h="6032500">
                  <a:moveTo>
                    <a:pt x="8153349" y="0"/>
                  </a:moveTo>
                  <a:lnTo>
                    <a:pt x="8153349" y="60325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03478" y="689355"/>
              <a:ext cx="8166100" cy="0"/>
            </a:xfrm>
            <a:custGeom>
              <a:avLst/>
              <a:gdLst/>
              <a:ahLst/>
              <a:cxnLst/>
              <a:rect l="l" t="t" r="r" b="b"/>
              <a:pathLst>
                <a:path w="8166100" h="0">
                  <a:moveTo>
                    <a:pt x="0" y="0"/>
                  </a:moveTo>
                  <a:lnTo>
                    <a:pt x="8166049" y="0"/>
                  </a:lnTo>
                </a:path>
              </a:pathLst>
            </a:custGeom>
            <a:ln w="55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03478" y="6705599"/>
              <a:ext cx="8166100" cy="0"/>
            </a:xfrm>
            <a:custGeom>
              <a:avLst/>
              <a:gdLst/>
              <a:ahLst/>
              <a:cxnLst/>
              <a:rect l="l" t="t" r="r" b="b"/>
              <a:pathLst>
                <a:path w="8166100" h="0">
                  <a:moveTo>
                    <a:pt x="0" y="0"/>
                  </a:moveTo>
                  <a:lnTo>
                    <a:pt x="8166049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35102" y="3809"/>
              <a:ext cx="8229600" cy="683260"/>
            </a:xfrm>
            <a:custGeom>
              <a:avLst/>
              <a:gdLst/>
              <a:ahLst/>
              <a:cxnLst/>
              <a:rect l="l" t="t" r="r" b="b"/>
              <a:pathLst>
                <a:path w="8229600" h="683260">
                  <a:moveTo>
                    <a:pt x="8229600" y="0"/>
                  </a:moveTo>
                  <a:lnTo>
                    <a:pt x="0" y="0"/>
                  </a:lnTo>
                  <a:lnTo>
                    <a:pt x="0" y="682752"/>
                  </a:lnTo>
                  <a:lnTo>
                    <a:pt x="8229600" y="68275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35102" y="3809"/>
              <a:ext cx="8229600" cy="683260"/>
            </a:xfrm>
            <a:custGeom>
              <a:avLst/>
              <a:gdLst/>
              <a:ahLst/>
              <a:cxnLst/>
              <a:rect l="l" t="t" r="r" b="b"/>
              <a:pathLst>
                <a:path w="8229600" h="683260">
                  <a:moveTo>
                    <a:pt x="0" y="682752"/>
                  </a:moveTo>
                  <a:lnTo>
                    <a:pt x="8229600" y="68275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682752"/>
                  </a:lnTo>
                  <a:close/>
                </a:path>
              </a:pathLst>
            </a:custGeom>
            <a:ln w="25908">
              <a:solidFill>
                <a:srgbClr val="7BC9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90650" y="0"/>
            <a:ext cx="671639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10"/>
              <a:t>Provisions </a:t>
            </a:r>
            <a:r>
              <a:rPr dirty="0" spc="-70"/>
              <a:t>of </a:t>
            </a:r>
            <a:r>
              <a:rPr dirty="0" spc="-155"/>
              <a:t>Table </a:t>
            </a:r>
            <a:r>
              <a:rPr dirty="0" spc="-225"/>
              <a:t>F </a:t>
            </a:r>
            <a:r>
              <a:rPr dirty="0" spc="-70"/>
              <a:t>of </a:t>
            </a:r>
            <a:r>
              <a:rPr dirty="0" spc="-90"/>
              <a:t>Sch.I </a:t>
            </a:r>
            <a:r>
              <a:rPr dirty="0" spc="-20"/>
              <a:t>to </a:t>
            </a:r>
            <a:r>
              <a:rPr dirty="0" spc="-45"/>
              <a:t>the</a:t>
            </a:r>
            <a:r>
              <a:rPr dirty="0" spc="-180"/>
              <a:t> </a:t>
            </a:r>
            <a:r>
              <a:rPr dirty="0" spc="-10"/>
              <a:t>Act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88670" y="352188"/>
            <a:ext cx="8005445" cy="622617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algn="ctr" marR="75565">
              <a:lnSpc>
                <a:spcPct val="100000"/>
              </a:lnSpc>
              <a:spcBef>
                <a:spcPts val="345"/>
              </a:spcBef>
            </a:pPr>
            <a:r>
              <a:rPr dirty="0" sz="1800" spc="-40" i="1">
                <a:latin typeface="Georgia"/>
                <a:cs typeface="Georgia"/>
              </a:rPr>
              <a:t>(Articles </a:t>
            </a:r>
            <a:r>
              <a:rPr dirty="0" sz="1800" spc="-120" i="1">
                <a:latin typeface="Georgia"/>
                <a:cs typeface="Georgia"/>
              </a:rPr>
              <a:t>80  </a:t>
            </a:r>
            <a:r>
              <a:rPr dirty="0" sz="1800" spc="-15" i="1">
                <a:latin typeface="Georgia"/>
                <a:cs typeface="Georgia"/>
              </a:rPr>
              <a:t>to</a:t>
            </a:r>
            <a:r>
              <a:rPr dirty="0" sz="1800" spc="-195" i="1">
                <a:latin typeface="Georgia"/>
                <a:cs typeface="Georgia"/>
              </a:rPr>
              <a:t> </a:t>
            </a:r>
            <a:r>
              <a:rPr dirty="0" sz="1800" spc="-75" i="1">
                <a:latin typeface="Georgia"/>
                <a:cs typeface="Georgia"/>
              </a:rPr>
              <a:t>88)</a:t>
            </a:r>
            <a:endParaRPr sz="1800">
              <a:latin typeface="Georgia"/>
              <a:cs typeface="Georgia"/>
            </a:endParaRPr>
          </a:p>
          <a:p>
            <a:pPr algn="just" marL="355600" marR="64135" indent="-342900">
              <a:lnSpc>
                <a:spcPct val="100000"/>
              </a:lnSpc>
              <a:spcBef>
                <a:spcPts val="32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400" spc="-25">
                <a:latin typeface="Georgia"/>
                <a:cs typeface="Georgia"/>
              </a:rPr>
              <a:t>Dividend </a:t>
            </a:r>
            <a:r>
              <a:rPr dirty="0" sz="2400" spc="-30">
                <a:latin typeface="Georgia"/>
                <a:cs typeface="Georgia"/>
              </a:rPr>
              <a:t>declared </a:t>
            </a:r>
            <a:r>
              <a:rPr dirty="0" sz="2400" spc="-35">
                <a:latin typeface="Georgia"/>
                <a:cs typeface="Georgia"/>
              </a:rPr>
              <a:t>by </a:t>
            </a:r>
            <a:r>
              <a:rPr dirty="0" sz="2400" spc="-5">
                <a:latin typeface="Georgia"/>
                <a:cs typeface="Georgia"/>
              </a:rPr>
              <a:t>the </a:t>
            </a:r>
            <a:r>
              <a:rPr dirty="0" sz="2400" spc="-40">
                <a:latin typeface="Georgia"/>
                <a:cs typeface="Georgia"/>
              </a:rPr>
              <a:t>company </a:t>
            </a:r>
            <a:r>
              <a:rPr dirty="0" sz="2400" spc="-20">
                <a:latin typeface="Georgia"/>
                <a:cs typeface="Georgia"/>
              </a:rPr>
              <a:t>cannot </a:t>
            </a:r>
            <a:r>
              <a:rPr dirty="0" sz="2400" spc="-35">
                <a:latin typeface="Georgia"/>
                <a:cs typeface="Georgia"/>
              </a:rPr>
              <a:t>exceed</a:t>
            </a:r>
            <a:r>
              <a:rPr dirty="0" sz="2400" spc="-210">
                <a:latin typeface="Georgia"/>
                <a:cs typeface="Georgia"/>
              </a:rPr>
              <a:t> </a:t>
            </a:r>
            <a:r>
              <a:rPr dirty="0" sz="2400" spc="-20">
                <a:latin typeface="Georgia"/>
                <a:cs typeface="Georgia"/>
              </a:rPr>
              <a:t>amount  </a:t>
            </a:r>
            <a:r>
              <a:rPr dirty="0" sz="2400" spc="-30">
                <a:latin typeface="Georgia"/>
                <a:cs typeface="Georgia"/>
              </a:rPr>
              <a:t>recommended </a:t>
            </a:r>
            <a:r>
              <a:rPr dirty="0" sz="2400" spc="-35">
                <a:latin typeface="Georgia"/>
                <a:cs typeface="Georgia"/>
              </a:rPr>
              <a:t>by </a:t>
            </a:r>
            <a:r>
              <a:rPr dirty="0" sz="2400" spc="-5">
                <a:latin typeface="Georgia"/>
                <a:cs typeface="Georgia"/>
              </a:rPr>
              <a:t>the</a:t>
            </a:r>
            <a:r>
              <a:rPr dirty="0" sz="2400">
                <a:latin typeface="Georgia"/>
                <a:cs typeface="Georgia"/>
              </a:rPr>
              <a:t> </a:t>
            </a:r>
            <a:r>
              <a:rPr dirty="0" sz="2400" spc="-65">
                <a:latin typeface="Georgia"/>
                <a:cs typeface="Georgia"/>
              </a:rPr>
              <a:t>Board.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2500">
              <a:latin typeface="Georgia"/>
              <a:cs typeface="Georgia"/>
            </a:endParaRPr>
          </a:p>
          <a:p>
            <a:pPr algn="just" marL="355600" marR="2032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z="2400" spc="-25">
                <a:latin typeface="Georgia"/>
                <a:cs typeface="Georgia"/>
              </a:rPr>
              <a:t>Dividend </a:t>
            </a:r>
            <a:r>
              <a:rPr dirty="0" sz="2400" spc="-15">
                <a:latin typeface="Georgia"/>
                <a:cs typeface="Georgia"/>
              </a:rPr>
              <a:t>will be </a:t>
            </a:r>
            <a:r>
              <a:rPr dirty="0" sz="2400" spc="-35">
                <a:latin typeface="Georgia"/>
                <a:cs typeface="Georgia"/>
              </a:rPr>
              <a:t>paid </a:t>
            </a:r>
            <a:r>
              <a:rPr dirty="0" sz="2400" spc="-70">
                <a:latin typeface="Georgia"/>
                <a:cs typeface="Georgia"/>
              </a:rPr>
              <a:t>as </a:t>
            </a:r>
            <a:r>
              <a:rPr dirty="0" sz="2400" spc="-35">
                <a:latin typeface="Georgia"/>
                <a:cs typeface="Georgia"/>
              </a:rPr>
              <a:t>per </a:t>
            </a:r>
            <a:r>
              <a:rPr dirty="0" sz="2400" spc="-25">
                <a:latin typeface="Georgia"/>
                <a:cs typeface="Georgia"/>
              </a:rPr>
              <a:t>amount </a:t>
            </a:r>
            <a:r>
              <a:rPr dirty="0" sz="2400" spc="-35">
                <a:latin typeface="Georgia"/>
                <a:cs typeface="Georgia"/>
              </a:rPr>
              <a:t>paid </a:t>
            </a:r>
            <a:r>
              <a:rPr dirty="0" sz="2400" spc="-15">
                <a:latin typeface="Georgia"/>
                <a:cs typeface="Georgia"/>
              </a:rPr>
              <a:t>on </a:t>
            </a:r>
            <a:r>
              <a:rPr dirty="0" sz="2400" spc="-55">
                <a:latin typeface="Georgia"/>
                <a:cs typeface="Georgia"/>
              </a:rPr>
              <a:t>shares, </a:t>
            </a:r>
            <a:r>
              <a:rPr dirty="0" sz="2400" spc="-5">
                <a:latin typeface="Georgia"/>
                <a:cs typeface="Georgia"/>
              </a:rPr>
              <a:t>but </a:t>
            </a:r>
            <a:r>
              <a:rPr dirty="0" sz="2400" spc="-45">
                <a:latin typeface="Georgia"/>
                <a:cs typeface="Georgia"/>
              </a:rPr>
              <a:t>if  </a:t>
            </a:r>
            <a:r>
              <a:rPr dirty="0" sz="2400" spc="-15">
                <a:latin typeface="Georgia"/>
                <a:cs typeface="Georgia"/>
              </a:rPr>
              <a:t>nothing </a:t>
            </a:r>
            <a:r>
              <a:rPr dirty="0" sz="2400" spc="-45">
                <a:latin typeface="Georgia"/>
                <a:cs typeface="Georgia"/>
              </a:rPr>
              <a:t>is </a:t>
            </a:r>
            <a:r>
              <a:rPr dirty="0" sz="2400" spc="-35">
                <a:latin typeface="Georgia"/>
                <a:cs typeface="Georgia"/>
              </a:rPr>
              <a:t>paid, </a:t>
            </a:r>
            <a:r>
              <a:rPr dirty="0" sz="2400" spc="-30">
                <a:latin typeface="Georgia"/>
                <a:cs typeface="Georgia"/>
              </a:rPr>
              <a:t>dividend </a:t>
            </a:r>
            <a:r>
              <a:rPr dirty="0" sz="2400" spc="-60">
                <a:latin typeface="Georgia"/>
                <a:cs typeface="Georgia"/>
              </a:rPr>
              <a:t>may </a:t>
            </a:r>
            <a:r>
              <a:rPr dirty="0" sz="2400" spc="-10">
                <a:latin typeface="Georgia"/>
                <a:cs typeface="Georgia"/>
              </a:rPr>
              <a:t>be </a:t>
            </a:r>
            <a:r>
              <a:rPr dirty="0" sz="2400" spc="-35">
                <a:latin typeface="Georgia"/>
                <a:cs typeface="Georgia"/>
              </a:rPr>
              <a:t>paid </a:t>
            </a:r>
            <a:r>
              <a:rPr dirty="0" sz="2400" spc="-65">
                <a:latin typeface="Georgia"/>
                <a:cs typeface="Georgia"/>
              </a:rPr>
              <a:t>as </a:t>
            </a:r>
            <a:r>
              <a:rPr dirty="0" sz="2400" spc="-40">
                <a:latin typeface="Georgia"/>
                <a:cs typeface="Georgia"/>
              </a:rPr>
              <a:t>per </a:t>
            </a:r>
            <a:r>
              <a:rPr dirty="0" sz="2400" spc="-20">
                <a:latin typeface="Georgia"/>
                <a:cs typeface="Georgia"/>
              </a:rPr>
              <a:t>amount </a:t>
            </a:r>
            <a:r>
              <a:rPr dirty="0" sz="2400" spc="-25">
                <a:latin typeface="Georgia"/>
                <a:cs typeface="Georgia"/>
              </a:rPr>
              <a:t>of  </a:t>
            </a:r>
            <a:r>
              <a:rPr dirty="0" sz="2400" spc="-5">
                <a:latin typeface="Georgia"/>
                <a:cs typeface="Georgia"/>
              </a:rPr>
              <a:t>the</a:t>
            </a:r>
            <a:r>
              <a:rPr dirty="0" sz="2400" spc="-100">
                <a:latin typeface="Georgia"/>
                <a:cs typeface="Georgia"/>
              </a:rPr>
              <a:t> </a:t>
            </a:r>
            <a:r>
              <a:rPr dirty="0" sz="2400" spc="-55">
                <a:latin typeface="Georgia"/>
                <a:cs typeface="Georgia"/>
              </a:rPr>
              <a:t>shares.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2500">
              <a:latin typeface="Georgia"/>
              <a:cs typeface="Georgia"/>
            </a:endParaRPr>
          </a:p>
          <a:p>
            <a:pPr algn="just" marL="355600" marR="508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z="2400" spc="-25">
                <a:latin typeface="Georgia"/>
                <a:cs typeface="Georgia"/>
              </a:rPr>
              <a:t>Dividend </a:t>
            </a:r>
            <a:r>
              <a:rPr dirty="0" sz="2400" spc="-15">
                <a:latin typeface="Georgia"/>
                <a:cs typeface="Georgia"/>
              </a:rPr>
              <a:t>will be </a:t>
            </a:r>
            <a:r>
              <a:rPr dirty="0" sz="2400" spc="-35">
                <a:latin typeface="Georgia"/>
                <a:cs typeface="Georgia"/>
              </a:rPr>
              <a:t>paid </a:t>
            </a:r>
            <a:r>
              <a:rPr dirty="0" sz="2400" spc="-30">
                <a:latin typeface="Georgia"/>
                <a:cs typeface="Georgia"/>
              </a:rPr>
              <a:t>proportionately </a:t>
            </a:r>
            <a:r>
              <a:rPr dirty="0" sz="2400" spc="-10">
                <a:latin typeface="Georgia"/>
                <a:cs typeface="Georgia"/>
              </a:rPr>
              <a:t>to </a:t>
            </a:r>
            <a:r>
              <a:rPr dirty="0" sz="2400" spc="-5">
                <a:latin typeface="Georgia"/>
                <a:cs typeface="Georgia"/>
              </a:rPr>
              <a:t>the </a:t>
            </a:r>
            <a:r>
              <a:rPr dirty="0" sz="2400" spc="-20">
                <a:latin typeface="Georgia"/>
                <a:cs typeface="Georgia"/>
              </a:rPr>
              <a:t>amount </a:t>
            </a:r>
            <a:r>
              <a:rPr dirty="0" sz="2400" spc="-35">
                <a:latin typeface="Georgia"/>
                <a:cs typeface="Georgia"/>
              </a:rPr>
              <a:t>paid  </a:t>
            </a:r>
            <a:r>
              <a:rPr dirty="0" sz="2400" spc="-15">
                <a:latin typeface="Georgia"/>
                <a:cs typeface="Georgia"/>
              </a:rPr>
              <a:t>on </a:t>
            </a:r>
            <a:r>
              <a:rPr dirty="0" sz="2400" spc="-55">
                <a:latin typeface="Georgia"/>
                <a:cs typeface="Georgia"/>
              </a:rPr>
              <a:t>shares. </a:t>
            </a:r>
            <a:r>
              <a:rPr dirty="0" sz="2400" spc="-50">
                <a:latin typeface="Georgia"/>
                <a:cs typeface="Georgia"/>
              </a:rPr>
              <a:t>But </a:t>
            </a:r>
            <a:r>
              <a:rPr dirty="0" sz="2400" spc="-35">
                <a:latin typeface="Georgia"/>
                <a:cs typeface="Georgia"/>
              </a:rPr>
              <a:t>if </a:t>
            </a:r>
            <a:r>
              <a:rPr dirty="0" sz="2400" spc="-65">
                <a:latin typeface="Georgia"/>
                <a:cs typeface="Georgia"/>
              </a:rPr>
              <a:t>as </a:t>
            </a:r>
            <a:r>
              <a:rPr dirty="0" sz="2400" spc="-40">
                <a:latin typeface="Georgia"/>
                <a:cs typeface="Georgia"/>
              </a:rPr>
              <a:t>per terms </a:t>
            </a:r>
            <a:r>
              <a:rPr dirty="0" sz="2400" spc="-20">
                <a:latin typeface="Georgia"/>
                <a:cs typeface="Georgia"/>
              </a:rPr>
              <a:t>of </a:t>
            </a:r>
            <a:r>
              <a:rPr dirty="0" sz="2400" spc="-40">
                <a:latin typeface="Georgia"/>
                <a:cs typeface="Georgia"/>
              </a:rPr>
              <a:t>issue </a:t>
            </a:r>
            <a:r>
              <a:rPr dirty="0" sz="2400" spc="-5">
                <a:latin typeface="Georgia"/>
                <a:cs typeface="Georgia"/>
              </a:rPr>
              <a:t>the </a:t>
            </a:r>
            <a:r>
              <a:rPr dirty="0" sz="2400" spc="-55">
                <a:latin typeface="Georgia"/>
                <a:cs typeface="Georgia"/>
              </a:rPr>
              <a:t>shares </a:t>
            </a:r>
            <a:r>
              <a:rPr dirty="0" sz="2400" spc="-20">
                <a:latin typeface="Georgia"/>
                <a:cs typeface="Georgia"/>
              </a:rPr>
              <a:t>will be  </a:t>
            </a:r>
            <a:r>
              <a:rPr dirty="0" sz="2400" spc="-10">
                <a:latin typeface="Georgia"/>
                <a:cs typeface="Georgia"/>
              </a:rPr>
              <a:t>entitled </a:t>
            </a:r>
            <a:r>
              <a:rPr dirty="0" sz="2400" spc="-40">
                <a:latin typeface="Georgia"/>
                <a:cs typeface="Georgia"/>
              </a:rPr>
              <a:t>for </a:t>
            </a:r>
            <a:r>
              <a:rPr dirty="0" sz="2400" spc="-30">
                <a:latin typeface="Georgia"/>
                <a:cs typeface="Georgia"/>
              </a:rPr>
              <a:t>dividend </a:t>
            </a:r>
            <a:r>
              <a:rPr dirty="0" sz="2400" spc="-40">
                <a:latin typeface="Georgia"/>
                <a:cs typeface="Georgia"/>
              </a:rPr>
              <a:t>from </a:t>
            </a:r>
            <a:r>
              <a:rPr dirty="0" sz="2400" spc="-60">
                <a:latin typeface="Georgia"/>
                <a:cs typeface="Georgia"/>
              </a:rPr>
              <a:t>a </a:t>
            </a:r>
            <a:r>
              <a:rPr dirty="0" sz="2400" spc="-35">
                <a:latin typeface="Georgia"/>
                <a:cs typeface="Georgia"/>
              </a:rPr>
              <a:t>particular </a:t>
            </a:r>
            <a:r>
              <a:rPr dirty="0" sz="2400" spc="-30">
                <a:latin typeface="Georgia"/>
                <a:cs typeface="Georgia"/>
              </a:rPr>
              <a:t>date, </a:t>
            </a:r>
            <a:r>
              <a:rPr dirty="0" sz="2400" spc="-5">
                <a:latin typeface="Georgia"/>
                <a:cs typeface="Georgia"/>
              </a:rPr>
              <a:t>it </a:t>
            </a:r>
            <a:r>
              <a:rPr dirty="0" sz="2400" spc="-20">
                <a:latin typeface="Georgia"/>
                <a:cs typeface="Georgia"/>
              </a:rPr>
              <a:t>will </a:t>
            </a:r>
            <a:r>
              <a:rPr dirty="0" sz="2400" spc="-15">
                <a:latin typeface="Georgia"/>
                <a:cs typeface="Georgia"/>
              </a:rPr>
              <a:t>be </a:t>
            </a:r>
            <a:r>
              <a:rPr dirty="0" sz="2400" spc="-25">
                <a:latin typeface="Georgia"/>
                <a:cs typeface="Georgia"/>
              </a:rPr>
              <a:t>so  </a:t>
            </a:r>
            <a:r>
              <a:rPr dirty="0" sz="2400" spc="-35">
                <a:latin typeface="Georgia"/>
                <a:cs typeface="Georgia"/>
              </a:rPr>
              <a:t>paid.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2500">
              <a:latin typeface="Georgia"/>
              <a:cs typeface="Georgia"/>
            </a:endParaRPr>
          </a:p>
          <a:p>
            <a:pPr algn="just" marL="355600" marR="7620" indent="-3429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400" spc="-15">
                <a:latin typeface="Georgia"/>
                <a:cs typeface="Georgia"/>
              </a:rPr>
              <a:t>Amount </a:t>
            </a:r>
            <a:r>
              <a:rPr dirty="0" sz="2400" spc="-45">
                <a:latin typeface="Georgia"/>
                <a:cs typeface="Georgia"/>
              </a:rPr>
              <a:t>payable </a:t>
            </a:r>
            <a:r>
              <a:rPr dirty="0" sz="2400" spc="-5">
                <a:latin typeface="Georgia"/>
                <a:cs typeface="Georgia"/>
              </a:rPr>
              <a:t>on </a:t>
            </a:r>
            <a:r>
              <a:rPr dirty="0" sz="2400" spc="-35">
                <a:latin typeface="Georgia"/>
                <a:cs typeface="Georgia"/>
              </a:rPr>
              <a:t>calls </a:t>
            </a:r>
            <a:r>
              <a:rPr dirty="0" sz="2400" spc="-25">
                <a:latin typeface="Georgia"/>
                <a:cs typeface="Georgia"/>
              </a:rPr>
              <a:t>or </a:t>
            </a:r>
            <a:r>
              <a:rPr dirty="0" sz="2400" spc="-20">
                <a:latin typeface="Georgia"/>
                <a:cs typeface="Georgia"/>
              </a:rPr>
              <a:t>otherwise </a:t>
            </a:r>
            <a:r>
              <a:rPr dirty="0" sz="2400" spc="-5">
                <a:latin typeface="Georgia"/>
                <a:cs typeface="Georgia"/>
              </a:rPr>
              <a:t>on the </a:t>
            </a:r>
            <a:r>
              <a:rPr dirty="0" sz="2400" spc="-55">
                <a:latin typeface="Georgia"/>
                <a:cs typeface="Georgia"/>
              </a:rPr>
              <a:t>shares </a:t>
            </a:r>
            <a:r>
              <a:rPr dirty="0" sz="2400" spc="-60">
                <a:latin typeface="Georgia"/>
                <a:cs typeface="Georgia"/>
              </a:rPr>
              <a:t>may  </a:t>
            </a:r>
            <a:r>
              <a:rPr dirty="0" sz="2400" spc="-15">
                <a:latin typeface="Georgia"/>
                <a:cs typeface="Georgia"/>
              </a:rPr>
              <a:t>be </a:t>
            </a:r>
            <a:r>
              <a:rPr dirty="0" sz="2400" spc="-35">
                <a:latin typeface="Georgia"/>
                <a:cs typeface="Georgia"/>
              </a:rPr>
              <a:t>adjusted against </a:t>
            </a:r>
            <a:r>
              <a:rPr dirty="0" sz="2400" spc="-30">
                <a:latin typeface="Georgia"/>
                <a:cs typeface="Georgia"/>
              </a:rPr>
              <a:t>dividend</a:t>
            </a:r>
            <a:r>
              <a:rPr dirty="0" sz="2400" spc="-145">
                <a:latin typeface="Georgia"/>
                <a:cs typeface="Georgia"/>
              </a:rPr>
              <a:t> </a:t>
            </a:r>
            <a:r>
              <a:rPr dirty="0" sz="2400" spc="-45">
                <a:latin typeface="Georgia"/>
                <a:cs typeface="Georgia"/>
              </a:rPr>
              <a:t>payable.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25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z="2400" spc="-40">
                <a:latin typeface="Georgia"/>
                <a:cs typeface="Georgia"/>
              </a:rPr>
              <a:t>No </a:t>
            </a:r>
            <a:r>
              <a:rPr dirty="0" sz="2400" spc="-30">
                <a:latin typeface="Georgia"/>
                <a:cs typeface="Georgia"/>
              </a:rPr>
              <a:t>dividend </a:t>
            </a:r>
            <a:r>
              <a:rPr dirty="0" sz="2400" spc="-20">
                <a:latin typeface="Georgia"/>
                <a:cs typeface="Georgia"/>
              </a:rPr>
              <a:t>will </a:t>
            </a:r>
            <a:r>
              <a:rPr dirty="0" sz="2400" spc="-40">
                <a:latin typeface="Georgia"/>
                <a:cs typeface="Georgia"/>
              </a:rPr>
              <a:t>bear</a:t>
            </a:r>
            <a:r>
              <a:rPr dirty="0" sz="2400" spc="-80">
                <a:latin typeface="Georgia"/>
                <a:cs typeface="Georgia"/>
              </a:rPr>
              <a:t> </a:t>
            </a:r>
            <a:r>
              <a:rPr dirty="0" sz="2400" spc="-30">
                <a:latin typeface="Georgia"/>
                <a:cs typeface="Georgia"/>
              </a:rPr>
              <a:t>interest.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509828" y="685800"/>
              <a:ext cx="8153400" cy="6019800"/>
            </a:xfrm>
            <a:custGeom>
              <a:avLst/>
              <a:gdLst/>
              <a:ahLst/>
              <a:cxnLst/>
              <a:rect l="l" t="t" r="r" b="b"/>
              <a:pathLst>
                <a:path w="8153400" h="6019800">
                  <a:moveTo>
                    <a:pt x="8153400" y="0"/>
                  </a:moveTo>
                  <a:lnTo>
                    <a:pt x="0" y="0"/>
                  </a:lnTo>
                  <a:lnTo>
                    <a:pt x="0" y="6019800"/>
                  </a:lnTo>
                  <a:lnTo>
                    <a:pt x="8153400" y="601980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CCD4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09828" y="679450"/>
              <a:ext cx="8153400" cy="6032500"/>
            </a:xfrm>
            <a:custGeom>
              <a:avLst/>
              <a:gdLst/>
              <a:ahLst/>
              <a:cxnLst/>
              <a:rect l="l" t="t" r="r" b="b"/>
              <a:pathLst>
                <a:path w="8153400" h="6032500">
                  <a:moveTo>
                    <a:pt x="0" y="0"/>
                  </a:moveTo>
                  <a:lnTo>
                    <a:pt x="0" y="6032500"/>
                  </a:lnTo>
                </a:path>
                <a:path w="8153400" h="6032500">
                  <a:moveTo>
                    <a:pt x="8153349" y="0"/>
                  </a:moveTo>
                  <a:lnTo>
                    <a:pt x="8153349" y="60325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03478" y="689355"/>
              <a:ext cx="8166100" cy="0"/>
            </a:xfrm>
            <a:custGeom>
              <a:avLst/>
              <a:gdLst/>
              <a:ahLst/>
              <a:cxnLst/>
              <a:rect l="l" t="t" r="r" b="b"/>
              <a:pathLst>
                <a:path w="8166100" h="0">
                  <a:moveTo>
                    <a:pt x="0" y="0"/>
                  </a:moveTo>
                  <a:lnTo>
                    <a:pt x="8166049" y="0"/>
                  </a:lnTo>
                </a:path>
              </a:pathLst>
            </a:custGeom>
            <a:ln w="55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03478" y="6705600"/>
              <a:ext cx="8166100" cy="0"/>
            </a:xfrm>
            <a:custGeom>
              <a:avLst/>
              <a:gdLst/>
              <a:ahLst/>
              <a:cxnLst/>
              <a:rect l="l" t="t" r="r" b="b"/>
              <a:pathLst>
                <a:path w="8166100" h="0">
                  <a:moveTo>
                    <a:pt x="0" y="0"/>
                  </a:moveTo>
                  <a:lnTo>
                    <a:pt x="8166049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88670" y="1065021"/>
            <a:ext cx="8006715" cy="2952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latin typeface="Georgia"/>
                <a:cs typeface="Georgia"/>
              </a:rPr>
              <a:t>Dividend can </a:t>
            </a:r>
            <a:r>
              <a:rPr dirty="0" sz="2400" spc="-15">
                <a:latin typeface="Georgia"/>
                <a:cs typeface="Georgia"/>
              </a:rPr>
              <a:t>be </a:t>
            </a:r>
            <a:r>
              <a:rPr dirty="0" sz="2400" spc="-35">
                <a:latin typeface="Georgia"/>
                <a:cs typeface="Georgia"/>
              </a:rPr>
              <a:t>paid </a:t>
            </a:r>
            <a:r>
              <a:rPr dirty="0" sz="2400" spc="-40">
                <a:latin typeface="Georgia"/>
                <a:cs typeface="Georgia"/>
              </a:rPr>
              <a:t>for </a:t>
            </a:r>
            <a:r>
              <a:rPr dirty="0" sz="2400" spc="-60">
                <a:latin typeface="Georgia"/>
                <a:cs typeface="Georgia"/>
              </a:rPr>
              <a:t>a </a:t>
            </a:r>
            <a:r>
              <a:rPr dirty="0" sz="2400" spc="-25">
                <a:latin typeface="Georgia"/>
                <a:cs typeface="Georgia"/>
              </a:rPr>
              <a:t>financial </a:t>
            </a:r>
            <a:r>
              <a:rPr dirty="0" sz="2400" spc="-60">
                <a:latin typeface="Georgia"/>
                <a:cs typeface="Georgia"/>
              </a:rPr>
              <a:t>year </a:t>
            </a:r>
            <a:r>
              <a:rPr dirty="0" sz="2400">
                <a:latin typeface="Georgia"/>
                <a:cs typeface="Georgia"/>
              </a:rPr>
              <a:t>out</a:t>
            </a:r>
            <a:r>
              <a:rPr dirty="0" sz="2400" spc="-300">
                <a:latin typeface="Georgia"/>
                <a:cs typeface="Georgia"/>
              </a:rPr>
              <a:t> </a:t>
            </a:r>
            <a:r>
              <a:rPr dirty="0" sz="2400" spc="-50">
                <a:latin typeface="Georgia"/>
                <a:cs typeface="Georgia"/>
              </a:rPr>
              <a:t>of: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Georgia"/>
              <a:cs typeface="Georgia"/>
            </a:endParaRPr>
          </a:p>
          <a:p>
            <a:pPr algn="just" marL="469900" marR="32384" indent="-457200">
              <a:lnSpc>
                <a:spcPct val="100000"/>
              </a:lnSpc>
              <a:buAutoNum type="alphaUcParenR"/>
              <a:tabLst>
                <a:tab pos="469900" algn="l"/>
              </a:tabLst>
            </a:pPr>
            <a:r>
              <a:rPr dirty="0" sz="2400" spc="-30">
                <a:latin typeface="Georgia"/>
                <a:cs typeface="Georgia"/>
              </a:rPr>
              <a:t>Profit </a:t>
            </a:r>
            <a:r>
              <a:rPr dirty="0" sz="2400" spc="-40">
                <a:latin typeface="Georgia"/>
                <a:cs typeface="Georgia"/>
              </a:rPr>
              <a:t>for </a:t>
            </a:r>
            <a:r>
              <a:rPr dirty="0" sz="2400" spc="-15">
                <a:latin typeface="Georgia"/>
                <a:cs typeface="Georgia"/>
              </a:rPr>
              <a:t>that </a:t>
            </a:r>
            <a:r>
              <a:rPr dirty="0" sz="2400" spc="-90">
                <a:latin typeface="Georgia"/>
                <a:cs typeface="Georgia"/>
              </a:rPr>
              <a:t>year, </a:t>
            </a:r>
            <a:r>
              <a:rPr dirty="0" sz="2400" spc="-30">
                <a:latin typeface="Georgia"/>
                <a:cs typeface="Georgia"/>
              </a:rPr>
              <a:t>or </a:t>
            </a:r>
            <a:r>
              <a:rPr dirty="0" sz="2400" spc="-20">
                <a:latin typeface="Georgia"/>
                <a:cs typeface="Georgia"/>
              </a:rPr>
              <a:t>profit </a:t>
            </a:r>
            <a:r>
              <a:rPr dirty="0" sz="2400" spc="-40">
                <a:latin typeface="Georgia"/>
                <a:cs typeface="Georgia"/>
              </a:rPr>
              <a:t>for </a:t>
            </a:r>
            <a:r>
              <a:rPr dirty="0" sz="2400" spc="-35">
                <a:latin typeface="Georgia"/>
                <a:cs typeface="Georgia"/>
              </a:rPr>
              <a:t>previous </a:t>
            </a:r>
            <a:r>
              <a:rPr dirty="0" sz="2400" spc="-25">
                <a:latin typeface="Georgia"/>
                <a:cs typeface="Georgia"/>
              </a:rPr>
              <a:t>financial</a:t>
            </a:r>
            <a:r>
              <a:rPr dirty="0" sz="2400" spc="-350">
                <a:latin typeface="Georgia"/>
                <a:cs typeface="Georgia"/>
              </a:rPr>
              <a:t> </a:t>
            </a:r>
            <a:r>
              <a:rPr dirty="0" sz="2400" spc="-45">
                <a:latin typeface="Georgia"/>
                <a:cs typeface="Georgia"/>
              </a:rPr>
              <a:t>year(s),  </a:t>
            </a:r>
            <a:r>
              <a:rPr dirty="0" sz="2400" spc="-30">
                <a:latin typeface="Georgia"/>
                <a:cs typeface="Georgia"/>
              </a:rPr>
              <a:t>or </a:t>
            </a:r>
            <a:r>
              <a:rPr dirty="0" sz="2400">
                <a:latin typeface="Georgia"/>
                <a:cs typeface="Georgia"/>
              </a:rPr>
              <a:t>out </a:t>
            </a:r>
            <a:r>
              <a:rPr dirty="0" sz="2400" spc="-20">
                <a:latin typeface="Georgia"/>
                <a:cs typeface="Georgia"/>
              </a:rPr>
              <a:t>of </a:t>
            </a:r>
            <a:r>
              <a:rPr dirty="0" sz="2400" spc="-5">
                <a:latin typeface="Georgia"/>
                <a:cs typeface="Georgia"/>
              </a:rPr>
              <a:t>both</a:t>
            </a:r>
            <a:r>
              <a:rPr dirty="0" sz="2400" spc="-155">
                <a:latin typeface="Georgia"/>
                <a:cs typeface="Georgia"/>
              </a:rPr>
              <a:t> </a:t>
            </a:r>
            <a:r>
              <a:rPr dirty="0" sz="2400" spc="-30">
                <a:latin typeface="Georgia"/>
                <a:cs typeface="Georgia"/>
              </a:rPr>
              <a:t>or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Georgia"/>
              <a:buAutoNum type="alphaUcParenR"/>
            </a:pPr>
            <a:endParaRPr sz="2500">
              <a:latin typeface="Georgia"/>
              <a:cs typeface="Georgia"/>
            </a:endParaRPr>
          </a:p>
          <a:p>
            <a:pPr algn="just" marL="469900" marR="5080" indent="-457200">
              <a:lnSpc>
                <a:spcPct val="100000"/>
              </a:lnSpc>
              <a:buAutoNum type="alphaUcParenR"/>
              <a:tabLst>
                <a:tab pos="469900" algn="l"/>
              </a:tabLst>
            </a:pPr>
            <a:r>
              <a:rPr dirty="0" sz="2400" spc="50">
                <a:latin typeface="Georgia"/>
                <a:cs typeface="Georgia"/>
              </a:rPr>
              <a:t>Out </a:t>
            </a:r>
            <a:r>
              <a:rPr dirty="0" sz="2400" spc="-25">
                <a:latin typeface="Georgia"/>
                <a:cs typeface="Georgia"/>
              </a:rPr>
              <a:t>of money </a:t>
            </a:r>
            <a:r>
              <a:rPr dirty="0" sz="2400" spc="-35">
                <a:latin typeface="Georgia"/>
                <a:cs typeface="Georgia"/>
              </a:rPr>
              <a:t>provided by </a:t>
            </a:r>
            <a:r>
              <a:rPr dirty="0" sz="2400" spc="-40">
                <a:latin typeface="Georgia"/>
                <a:cs typeface="Georgia"/>
              </a:rPr>
              <a:t>Central/State  </a:t>
            </a:r>
            <a:r>
              <a:rPr dirty="0" sz="2400" spc="-30">
                <a:latin typeface="Georgia"/>
                <a:cs typeface="Georgia"/>
              </a:rPr>
              <a:t>Govt </a:t>
            </a:r>
            <a:r>
              <a:rPr dirty="0" sz="2400" spc="-40">
                <a:latin typeface="Georgia"/>
                <a:cs typeface="Georgia"/>
              </a:rPr>
              <a:t>for  </a:t>
            </a:r>
            <a:r>
              <a:rPr dirty="0" sz="2400" spc="-35">
                <a:latin typeface="Georgia"/>
                <a:cs typeface="Georgia"/>
              </a:rPr>
              <a:t>payment </a:t>
            </a:r>
            <a:r>
              <a:rPr dirty="0" sz="2400" spc="-20">
                <a:latin typeface="Georgia"/>
                <a:cs typeface="Georgia"/>
              </a:rPr>
              <a:t>of </a:t>
            </a:r>
            <a:r>
              <a:rPr dirty="0" sz="2400" spc="-30">
                <a:latin typeface="Georgia"/>
                <a:cs typeface="Georgia"/>
              </a:rPr>
              <a:t>dividend </a:t>
            </a:r>
            <a:r>
              <a:rPr dirty="0" sz="2400" spc="-35">
                <a:latin typeface="Georgia"/>
                <a:cs typeface="Georgia"/>
              </a:rPr>
              <a:t>by </a:t>
            </a:r>
            <a:r>
              <a:rPr dirty="0" sz="2400" spc="-5">
                <a:latin typeface="Georgia"/>
                <a:cs typeface="Georgia"/>
              </a:rPr>
              <a:t>the </a:t>
            </a:r>
            <a:r>
              <a:rPr dirty="0" sz="2400" spc="-40">
                <a:latin typeface="Georgia"/>
                <a:cs typeface="Georgia"/>
              </a:rPr>
              <a:t>company </a:t>
            </a:r>
            <a:r>
              <a:rPr dirty="0" sz="2400" spc="-25">
                <a:latin typeface="Georgia"/>
                <a:cs typeface="Georgia"/>
              </a:rPr>
              <a:t>in </a:t>
            </a:r>
            <a:r>
              <a:rPr dirty="0" sz="2400" spc="-35">
                <a:latin typeface="Georgia"/>
                <a:cs typeface="Georgia"/>
              </a:rPr>
              <a:t>pursuance </a:t>
            </a:r>
            <a:r>
              <a:rPr dirty="0" sz="2400" spc="-25">
                <a:latin typeface="Georgia"/>
                <a:cs typeface="Georgia"/>
              </a:rPr>
              <a:t>of  </a:t>
            </a:r>
            <a:r>
              <a:rPr dirty="0" sz="2400" spc="-35">
                <a:latin typeface="Georgia"/>
                <a:cs typeface="Georgia"/>
              </a:rPr>
              <a:t>guarantee given by </a:t>
            </a:r>
            <a:r>
              <a:rPr dirty="0" sz="2400" spc="-15">
                <a:latin typeface="Georgia"/>
                <a:cs typeface="Georgia"/>
              </a:rPr>
              <a:t>that</a:t>
            </a:r>
            <a:r>
              <a:rPr dirty="0" sz="2400" spc="-130">
                <a:latin typeface="Georgia"/>
                <a:cs typeface="Georgia"/>
              </a:rPr>
              <a:t> </a:t>
            </a:r>
            <a:r>
              <a:rPr dirty="0" sz="2400" spc="-30">
                <a:latin typeface="Georgia"/>
                <a:cs typeface="Georgia"/>
              </a:rPr>
              <a:t>Govt.</a:t>
            </a:r>
            <a:endParaRPr sz="240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22148" y="0"/>
            <a:ext cx="8255634" cy="708660"/>
            <a:chOff x="422148" y="0"/>
            <a:chExt cx="8255634" cy="708660"/>
          </a:xfrm>
        </p:grpSpPr>
        <p:sp>
          <p:nvSpPr>
            <p:cNvPr id="9" name="object 9"/>
            <p:cNvSpPr/>
            <p:nvPr/>
          </p:nvSpPr>
          <p:spPr>
            <a:xfrm>
              <a:off x="435102" y="3809"/>
              <a:ext cx="8229600" cy="683260"/>
            </a:xfrm>
            <a:custGeom>
              <a:avLst/>
              <a:gdLst/>
              <a:ahLst/>
              <a:cxnLst/>
              <a:rect l="l" t="t" r="r" b="b"/>
              <a:pathLst>
                <a:path w="8229600" h="683260">
                  <a:moveTo>
                    <a:pt x="8229600" y="0"/>
                  </a:moveTo>
                  <a:lnTo>
                    <a:pt x="0" y="0"/>
                  </a:lnTo>
                  <a:lnTo>
                    <a:pt x="0" y="682752"/>
                  </a:lnTo>
                  <a:lnTo>
                    <a:pt x="8229600" y="68275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35102" y="3809"/>
              <a:ext cx="8229600" cy="683260"/>
            </a:xfrm>
            <a:custGeom>
              <a:avLst/>
              <a:gdLst/>
              <a:ahLst/>
              <a:cxnLst/>
              <a:rect l="l" t="t" r="r" b="b"/>
              <a:pathLst>
                <a:path w="8229600" h="683260">
                  <a:moveTo>
                    <a:pt x="0" y="682752"/>
                  </a:moveTo>
                  <a:lnTo>
                    <a:pt x="8229600" y="68275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682752"/>
                  </a:lnTo>
                  <a:close/>
                </a:path>
              </a:pathLst>
            </a:custGeom>
            <a:ln w="25908">
              <a:solidFill>
                <a:srgbClr val="7BC9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117498" y="159207"/>
            <a:ext cx="551815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85"/>
              <a:t>Distributable </a:t>
            </a:r>
            <a:r>
              <a:rPr dirty="0" spc="-80"/>
              <a:t>profits</a:t>
            </a:r>
            <a:r>
              <a:rPr dirty="0" spc="40"/>
              <a:t> </a:t>
            </a:r>
            <a:r>
              <a:rPr dirty="0" spc="-170"/>
              <a:t>[Sec.123(1)]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183022" y="159207"/>
            <a:ext cx="79819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200" i="1">
                <a:latin typeface="Georgia"/>
                <a:cs typeface="Georgia"/>
              </a:rPr>
              <a:t>(1/2)</a:t>
            </a:r>
            <a:endParaRPr sz="3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509828" y="685800"/>
              <a:ext cx="8153400" cy="6019800"/>
            </a:xfrm>
            <a:custGeom>
              <a:avLst/>
              <a:gdLst/>
              <a:ahLst/>
              <a:cxnLst/>
              <a:rect l="l" t="t" r="r" b="b"/>
              <a:pathLst>
                <a:path w="8153400" h="6019800">
                  <a:moveTo>
                    <a:pt x="8153400" y="0"/>
                  </a:moveTo>
                  <a:lnTo>
                    <a:pt x="0" y="0"/>
                  </a:lnTo>
                  <a:lnTo>
                    <a:pt x="0" y="6019800"/>
                  </a:lnTo>
                  <a:lnTo>
                    <a:pt x="8153400" y="601980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CCD4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09828" y="679450"/>
              <a:ext cx="8153400" cy="6032500"/>
            </a:xfrm>
            <a:custGeom>
              <a:avLst/>
              <a:gdLst/>
              <a:ahLst/>
              <a:cxnLst/>
              <a:rect l="l" t="t" r="r" b="b"/>
              <a:pathLst>
                <a:path w="8153400" h="6032500">
                  <a:moveTo>
                    <a:pt x="0" y="0"/>
                  </a:moveTo>
                  <a:lnTo>
                    <a:pt x="0" y="6032500"/>
                  </a:lnTo>
                </a:path>
                <a:path w="8153400" h="6032500">
                  <a:moveTo>
                    <a:pt x="8153349" y="0"/>
                  </a:moveTo>
                  <a:lnTo>
                    <a:pt x="8153349" y="60325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03478" y="689355"/>
              <a:ext cx="8166100" cy="0"/>
            </a:xfrm>
            <a:custGeom>
              <a:avLst/>
              <a:gdLst/>
              <a:ahLst/>
              <a:cxnLst/>
              <a:rect l="l" t="t" r="r" b="b"/>
              <a:pathLst>
                <a:path w="8166100" h="0">
                  <a:moveTo>
                    <a:pt x="0" y="0"/>
                  </a:moveTo>
                  <a:lnTo>
                    <a:pt x="8166049" y="0"/>
                  </a:lnTo>
                </a:path>
              </a:pathLst>
            </a:custGeom>
            <a:ln w="55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03478" y="6705600"/>
              <a:ext cx="8166100" cy="0"/>
            </a:xfrm>
            <a:custGeom>
              <a:avLst/>
              <a:gdLst/>
              <a:ahLst/>
              <a:cxnLst/>
              <a:rect l="l" t="t" r="r" b="b"/>
              <a:pathLst>
                <a:path w="8166100" h="0">
                  <a:moveTo>
                    <a:pt x="0" y="0"/>
                  </a:moveTo>
                  <a:lnTo>
                    <a:pt x="8166049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88670" y="1065021"/>
            <a:ext cx="8006080" cy="5147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80" i="1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Conditions: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z="2400" spc="-20">
                <a:latin typeface="Georgia"/>
                <a:cs typeface="Georgia"/>
              </a:rPr>
              <a:t>Depreciation </a:t>
            </a:r>
            <a:r>
              <a:rPr dirty="0" sz="2400" spc="-10">
                <a:latin typeface="Georgia"/>
                <a:cs typeface="Georgia"/>
              </a:rPr>
              <a:t>to </a:t>
            </a:r>
            <a:r>
              <a:rPr dirty="0" sz="2400" spc="-15">
                <a:latin typeface="Georgia"/>
                <a:cs typeface="Georgia"/>
              </a:rPr>
              <a:t>be </a:t>
            </a:r>
            <a:r>
              <a:rPr dirty="0" sz="2400" spc="-35">
                <a:latin typeface="Georgia"/>
                <a:cs typeface="Georgia"/>
              </a:rPr>
              <a:t>provided </a:t>
            </a:r>
            <a:r>
              <a:rPr dirty="0" sz="2400" spc="-65">
                <a:latin typeface="Georgia"/>
                <a:cs typeface="Georgia"/>
              </a:rPr>
              <a:t>as </a:t>
            </a:r>
            <a:r>
              <a:rPr dirty="0" sz="2400" spc="-35">
                <a:latin typeface="Georgia"/>
                <a:cs typeface="Georgia"/>
              </a:rPr>
              <a:t>per</a:t>
            </a:r>
            <a:r>
              <a:rPr dirty="0" sz="2400" spc="-195">
                <a:latin typeface="Georgia"/>
                <a:cs typeface="Georgia"/>
              </a:rPr>
              <a:t> </a:t>
            </a:r>
            <a:r>
              <a:rPr dirty="0" sz="2400" spc="-45">
                <a:latin typeface="Georgia"/>
                <a:cs typeface="Georgia"/>
              </a:rPr>
              <a:t>Schedule-II.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2500">
              <a:latin typeface="Georgia"/>
              <a:cs typeface="Georgia"/>
            </a:endParaRPr>
          </a:p>
          <a:p>
            <a:pPr algn="just" marL="355600" marR="508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z="2400" spc="-15">
                <a:latin typeface="Georgia"/>
                <a:cs typeface="Georgia"/>
              </a:rPr>
              <a:t>Amount </a:t>
            </a:r>
            <a:r>
              <a:rPr dirty="0" sz="2400" spc="-35">
                <a:latin typeface="Georgia"/>
                <a:cs typeface="Georgia"/>
              </a:rPr>
              <a:t>representing </a:t>
            </a:r>
            <a:r>
              <a:rPr dirty="0" sz="2400" spc="-20">
                <a:latin typeface="Georgia"/>
                <a:cs typeface="Georgia"/>
              </a:rPr>
              <a:t>unrealized </a:t>
            </a:r>
            <a:r>
              <a:rPr dirty="0" sz="2400" spc="-30">
                <a:latin typeface="Georgia"/>
                <a:cs typeface="Georgia"/>
              </a:rPr>
              <a:t>gain, </a:t>
            </a:r>
            <a:r>
              <a:rPr dirty="0" sz="2400" spc="-20">
                <a:latin typeface="Georgia"/>
                <a:cs typeface="Georgia"/>
              </a:rPr>
              <a:t>notional </a:t>
            </a:r>
            <a:r>
              <a:rPr dirty="0" sz="2400" spc="-30">
                <a:latin typeface="Georgia"/>
                <a:cs typeface="Georgia"/>
              </a:rPr>
              <a:t>gain </a:t>
            </a:r>
            <a:r>
              <a:rPr dirty="0" sz="2400" spc="-35">
                <a:latin typeface="Georgia"/>
                <a:cs typeface="Georgia"/>
              </a:rPr>
              <a:t>or  revaluation </a:t>
            </a:r>
            <a:r>
              <a:rPr dirty="0" sz="2400" spc="-20">
                <a:latin typeface="Georgia"/>
                <a:cs typeface="Georgia"/>
              </a:rPr>
              <a:t>of </a:t>
            </a:r>
            <a:r>
              <a:rPr dirty="0" sz="2400" spc="-40">
                <a:latin typeface="Georgia"/>
                <a:cs typeface="Georgia"/>
              </a:rPr>
              <a:t>assets </a:t>
            </a:r>
            <a:r>
              <a:rPr dirty="0" sz="2400" spc="-35">
                <a:latin typeface="Georgia"/>
                <a:cs typeface="Georgia"/>
              </a:rPr>
              <a:t>or </a:t>
            </a:r>
            <a:r>
              <a:rPr dirty="0" sz="2400" spc="-50">
                <a:latin typeface="Georgia"/>
                <a:cs typeface="Georgia"/>
              </a:rPr>
              <a:t>any </a:t>
            </a:r>
            <a:r>
              <a:rPr dirty="0" sz="2400" spc="-25">
                <a:latin typeface="Georgia"/>
                <a:cs typeface="Georgia"/>
              </a:rPr>
              <a:t>change in </a:t>
            </a:r>
            <a:r>
              <a:rPr dirty="0" sz="2400" spc="-30">
                <a:latin typeface="Georgia"/>
                <a:cs typeface="Georgia"/>
              </a:rPr>
              <a:t>carrying </a:t>
            </a:r>
            <a:r>
              <a:rPr dirty="0" sz="2400" spc="-20">
                <a:latin typeface="Georgia"/>
                <a:cs typeface="Georgia"/>
              </a:rPr>
              <a:t>amount </a:t>
            </a:r>
            <a:r>
              <a:rPr dirty="0" sz="2400" spc="-25">
                <a:latin typeface="Georgia"/>
                <a:cs typeface="Georgia"/>
              </a:rPr>
              <a:t>of  </a:t>
            </a:r>
            <a:r>
              <a:rPr dirty="0" sz="2400" spc="-40">
                <a:latin typeface="Georgia"/>
                <a:cs typeface="Georgia"/>
              </a:rPr>
              <a:t>an asset </a:t>
            </a:r>
            <a:r>
              <a:rPr dirty="0" sz="2400" spc="-35">
                <a:latin typeface="Georgia"/>
                <a:cs typeface="Georgia"/>
              </a:rPr>
              <a:t>or </a:t>
            </a:r>
            <a:r>
              <a:rPr dirty="0" sz="2400" spc="-25">
                <a:latin typeface="Georgia"/>
                <a:cs typeface="Georgia"/>
              </a:rPr>
              <a:t>liability </a:t>
            </a:r>
            <a:r>
              <a:rPr dirty="0" sz="2400" spc="-15">
                <a:latin typeface="Georgia"/>
                <a:cs typeface="Georgia"/>
              </a:rPr>
              <a:t>on </a:t>
            </a:r>
            <a:r>
              <a:rPr dirty="0" sz="2400" spc="-35">
                <a:latin typeface="Georgia"/>
                <a:cs typeface="Georgia"/>
              </a:rPr>
              <a:t>measurement </a:t>
            </a:r>
            <a:r>
              <a:rPr dirty="0" sz="2400" spc="-20">
                <a:latin typeface="Georgia"/>
                <a:cs typeface="Georgia"/>
              </a:rPr>
              <a:t>of </a:t>
            </a:r>
            <a:r>
              <a:rPr dirty="0" sz="2400" spc="-40">
                <a:latin typeface="Georgia"/>
                <a:cs typeface="Georgia"/>
              </a:rPr>
              <a:t>asset </a:t>
            </a:r>
            <a:r>
              <a:rPr dirty="0" sz="2400" spc="-35">
                <a:latin typeface="Georgia"/>
                <a:cs typeface="Georgia"/>
              </a:rPr>
              <a:t>or </a:t>
            </a:r>
            <a:r>
              <a:rPr dirty="0" sz="2400" spc="-20">
                <a:latin typeface="Georgia"/>
                <a:cs typeface="Georgia"/>
              </a:rPr>
              <a:t>liability at  </a:t>
            </a:r>
            <a:r>
              <a:rPr dirty="0" sz="2400" spc="-50">
                <a:latin typeface="Georgia"/>
                <a:cs typeface="Georgia"/>
              </a:rPr>
              <a:t>fair </a:t>
            </a:r>
            <a:r>
              <a:rPr dirty="0" sz="2400" spc="-30">
                <a:latin typeface="Georgia"/>
                <a:cs typeface="Georgia"/>
              </a:rPr>
              <a:t>value </a:t>
            </a:r>
            <a:r>
              <a:rPr dirty="0" sz="2400" spc="-10">
                <a:latin typeface="Georgia"/>
                <a:cs typeface="Georgia"/>
              </a:rPr>
              <a:t>to </a:t>
            </a:r>
            <a:r>
              <a:rPr dirty="0" sz="2400" spc="-15">
                <a:latin typeface="Georgia"/>
                <a:cs typeface="Georgia"/>
              </a:rPr>
              <a:t>be</a:t>
            </a:r>
            <a:r>
              <a:rPr dirty="0" sz="2400" spc="-265">
                <a:latin typeface="Georgia"/>
                <a:cs typeface="Georgia"/>
              </a:rPr>
              <a:t> </a:t>
            </a:r>
            <a:r>
              <a:rPr dirty="0" sz="2400" spc="-30">
                <a:latin typeface="Georgia"/>
                <a:cs typeface="Georgia"/>
              </a:rPr>
              <a:t>excluded.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25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z="2400" spc="-5" b="1" i="1">
                <a:latin typeface="Trebuchet MS"/>
                <a:cs typeface="Trebuchet MS"/>
              </a:rPr>
              <a:t>Previous </a:t>
            </a:r>
            <a:r>
              <a:rPr dirty="0" sz="2400" spc="-70" b="1" i="1">
                <a:latin typeface="Trebuchet MS"/>
                <a:cs typeface="Trebuchet MS"/>
              </a:rPr>
              <a:t>years </a:t>
            </a:r>
            <a:r>
              <a:rPr dirty="0" sz="2400" spc="-20" b="1" i="1">
                <a:latin typeface="Trebuchet MS"/>
                <a:cs typeface="Trebuchet MS"/>
              </a:rPr>
              <a:t>losses </a:t>
            </a:r>
            <a:r>
              <a:rPr dirty="0" sz="2400" spc="25" b="1" i="1">
                <a:latin typeface="Trebuchet MS"/>
                <a:cs typeface="Trebuchet MS"/>
              </a:rPr>
              <a:t>and </a:t>
            </a:r>
            <a:r>
              <a:rPr dirty="0" sz="2400" spc="-25" b="1" i="1">
                <a:latin typeface="Trebuchet MS"/>
                <a:cs typeface="Trebuchet MS"/>
              </a:rPr>
              <a:t>depreciation to </a:t>
            </a:r>
            <a:r>
              <a:rPr dirty="0" sz="2400" spc="-70" b="1" i="1">
                <a:latin typeface="Trebuchet MS"/>
                <a:cs typeface="Trebuchet MS"/>
              </a:rPr>
              <a:t>be </a:t>
            </a:r>
            <a:r>
              <a:rPr dirty="0" sz="2400" spc="-55" b="1" i="1">
                <a:latin typeface="Trebuchet MS"/>
                <a:cs typeface="Trebuchet MS"/>
              </a:rPr>
              <a:t>set</a:t>
            </a:r>
            <a:r>
              <a:rPr dirty="0" sz="2400" spc="125" b="1" i="1">
                <a:latin typeface="Trebuchet MS"/>
                <a:cs typeface="Trebuchet MS"/>
              </a:rPr>
              <a:t> </a:t>
            </a:r>
            <a:r>
              <a:rPr dirty="0" sz="2400" spc="-75" b="1" i="1">
                <a:latin typeface="Trebuchet MS"/>
                <a:cs typeface="Trebuchet MS"/>
              </a:rPr>
              <a:t>off</a:t>
            </a:r>
            <a:endParaRPr sz="24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z="2400" spc="10" b="1" i="1">
                <a:latin typeface="Trebuchet MS"/>
                <a:cs typeface="Trebuchet MS"/>
              </a:rPr>
              <a:t>against</a:t>
            </a:r>
            <a:r>
              <a:rPr dirty="0" sz="2400" spc="-185" b="1" i="1">
                <a:latin typeface="Trebuchet MS"/>
                <a:cs typeface="Trebuchet MS"/>
              </a:rPr>
              <a:t> </a:t>
            </a:r>
            <a:r>
              <a:rPr dirty="0" sz="2400" spc="-30" b="1" i="1">
                <a:latin typeface="Trebuchet MS"/>
                <a:cs typeface="Trebuchet MS"/>
              </a:rPr>
              <a:t>profit</a:t>
            </a:r>
            <a:r>
              <a:rPr dirty="0" sz="2400" spc="-165" b="1" i="1">
                <a:latin typeface="Trebuchet MS"/>
                <a:cs typeface="Trebuchet MS"/>
              </a:rPr>
              <a:t> </a:t>
            </a:r>
            <a:r>
              <a:rPr dirty="0" sz="2400" spc="-40" b="1" i="1">
                <a:latin typeface="Trebuchet MS"/>
                <a:cs typeface="Trebuchet MS"/>
              </a:rPr>
              <a:t>for</a:t>
            </a:r>
            <a:r>
              <a:rPr dirty="0" sz="2400" spc="-170" b="1" i="1">
                <a:latin typeface="Trebuchet MS"/>
                <a:cs typeface="Trebuchet MS"/>
              </a:rPr>
              <a:t> </a:t>
            </a:r>
            <a:r>
              <a:rPr dirty="0" sz="2400" spc="-25" b="1" i="1">
                <a:latin typeface="Trebuchet MS"/>
                <a:cs typeface="Trebuchet MS"/>
              </a:rPr>
              <a:t>the</a:t>
            </a:r>
            <a:r>
              <a:rPr dirty="0" sz="2400" spc="-175" b="1" i="1">
                <a:latin typeface="Trebuchet MS"/>
                <a:cs typeface="Trebuchet MS"/>
              </a:rPr>
              <a:t> </a:t>
            </a:r>
            <a:r>
              <a:rPr dirty="0" sz="2400" spc="5" b="1" i="1">
                <a:latin typeface="Trebuchet MS"/>
                <a:cs typeface="Trebuchet MS"/>
              </a:rPr>
              <a:t>current</a:t>
            </a:r>
            <a:r>
              <a:rPr dirty="0" sz="2400" spc="-175" b="1" i="1">
                <a:latin typeface="Trebuchet MS"/>
                <a:cs typeface="Trebuchet MS"/>
              </a:rPr>
              <a:t> </a:t>
            </a:r>
            <a:r>
              <a:rPr dirty="0" sz="2400" spc="-140" b="1" i="1">
                <a:latin typeface="Trebuchet MS"/>
                <a:cs typeface="Trebuchet MS"/>
              </a:rPr>
              <a:t>year.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Trebuchet MS"/>
              <a:cs typeface="Trebuchet MS"/>
            </a:endParaRPr>
          </a:p>
          <a:p>
            <a:pPr algn="just" marL="355600" marR="8255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z="2400" spc="-30">
                <a:latin typeface="Georgia"/>
                <a:cs typeface="Georgia"/>
              </a:rPr>
              <a:t>Profit </a:t>
            </a:r>
            <a:r>
              <a:rPr dirty="0" sz="2400" spc="-15">
                <a:latin typeface="Georgia"/>
                <a:cs typeface="Georgia"/>
              </a:rPr>
              <a:t>on </a:t>
            </a:r>
            <a:r>
              <a:rPr dirty="0" sz="2400" spc="-40">
                <a:latin typeface="Georgia"/>
                <a:cs typeface="Georgia"/>
              </a:rPr>
              <a:t>sale </a:t>
            </a:r>
            <a:r>
              <a:rPr dirty="0" sz="2400" spc="-20">
                <a:latin typeface="Georgia"/>
                <a:cs typeface="Georgia"/>
              </a:rPr>
              <a:t>of </a:t>
            </a:r>
            <a:r>
              <a:rPr dirty="0" sz="2400" spc="-35">
                <a:latin typeface="Georgia"/>
                <a:cs typeface="Georgia"/>
              </a:rPr>
              <a:t>fixed </a:t>
            </a:r>
            <a:r>
              <a:rPr dirty="0" sz="2400" spc="-40">
                <a:latin typeface="Georgia"/>
                <a:cs typeface="Georgia"/>
              </a:rPr>
              <a:t>asset, </a:t>
            </a:r>
            <a:r>
              <a:rPr dirty="0" sz="2400" spc="-10">
                <a:latin typeface="Georgia"/>
                <a:cs typeface="Georgia"/>
              </a:rPr>
              <a:t>though </a:t>
            </a:r>
            <a:r>
              <a:rPr dirty="0" sz="2400" spc="-25">
                <a:latin typeface="Georgia"/>
                <a:cs typeface="Georgia"/>
              </a:rPr>
              <a:t>capital profit, can </a:t>
            </a:r>
            <a:r>
              <a:rPr dirty="0" sz="2400" spc="-20">
                <a:latin typeface="Georgia"/>
                <a:cs typeface="Georgia"/>
              </a:rPr>
              <a:t>be  </a:t>
            </a:r>
            <a:r>
              <a:rPr dirty="0" sz="2400" spc="-30">
                <a:latin typeface="Georgia"/>
                <a:cs typeface="Georgia"/>
              </a:rPr>
              <a:t>used </a:t>
            </a:r>
            <a:r>
              <a:rPr dirty="0" sz="2400" spc="-40">
                <a:latin typeface="Georgia"/>
                <a:cs typeface="Georgia"/>
              </a:rPr>
              <a:t>for </a:t>
            </a:r>
            <a:r>
              <a:rPr dirty="0" sz="2400" spc="-30">
                <a:latin typeface="Georgia"/>
                <a:cs typeface="Georgia"/>
              </a:rPr>
              <a:t>dividend if </a:t>
            </a:r>
            <a:r>
              <a:rPr dirty="0" sz="2400" spc="-25">
                <a:latin typeface="Georgia"/>
                <a:cs typeface="Georgia"/>
              </a:rPr>
              <a:t>actually </a:t>
            </a:r>
            <a:r>
              <a:rPr dirty="0" sz="2400" spc="-20">
                <a:latin typeface="Georgia"/>
                <a:cs typeface="Georgia"/>
              </a:rPr>
              <a:t>realized </a:t>
            </a:r>
            <a:r>
              <a:rPr dirty="0" sz="2400" spc="-25">
                <a:latin typeface="Georgia"/>
                <a:cs typeface="Georgia"/>
              </a:rPr>
              <a:t>in</a:t>
            </a:r>
            <a:r>
              <a:rPr dirty="0" sz="2400" spc="-75">
                <a:latin typeface="Georgia"/>
                <a:cs typeface="Georgia"/>
              </a:rPr>
              <a:t> </a:t>
            </a:r>
            <a:r>
              <a:rPr dirty="0" sz="2400" spc="-35">
                <a:latin typeface="Georgia"/>
                <a:cs typeface="Georgia"/>
              </a:rPr>
              <a:t>cash..</a:t>
            </a:r>
            <a:endParaRPr sz="240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22148" y="0"/>
            <a:ext cx="8255634" cy="708660"/>
            <a:chOff x="422148" y="0"/>
            <a:chExt cx="8255634" cy="708660"/>
          </a:xfrm>
        </p:grpSpPr>
        <p:sp>
          <p:nvSpPr>
            <p:cNvPr id="9" name="object 9"/>
            <p:cNvSpPr/>
            <p:nvPr/>
          </p:nvSpPr>
          <p:spPr>
            <a:xfrm>
              <a:off x="435102" y="3809"/>
              <a:ext cx="8229600" cy="683260"/>
            </a:xfrm>
            <a:custGeom>
              <a:avLst/>
              <a:gdLst/>
              <a:ahLst/>
              <a:cxnLst/>
              <a:rect l="l" t="t" r="r" b="b"/>
              <a:pathLst>
                <a:path w="8229600" h="683260">
                  <a:moveTo>
                    <a:pt x="8229600" y="0"/>
                  </a:moveTo>
                  <a:lnTo>
                    <a:pt x="0" y="0"/>
                  </a:lnTo>
                  <a:lnTo>
                    <a:pt x="0" y="682752"/>
                  </a:lnTo>
                  <a:lnTo>
                    <a:pt x="8229600" y="68275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35102" y="3809"/>
              <a:ext cx="8229600" cy="683260"/>
            </a:xfrm>
            <a:custGeom>
              <a:avLst/>
              <a:gdLst/>
              <a:ahLst/>
              <a:cxnLst/>
              <a:rect l="l" t="t" r="r" b="b"/>
              <a:pathLst>
                <a:path w="8229600" h="683260">
                  <a:moveTo>
                    <a:pt x="0" y="682752"/>
                  </a:moveTo>
                  <a:lnTo>
                    <a:pt x="8229600" y="68275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682752"/>
                  </a:lnTo>
                  <a:close/>
                </a:path>
              </a:pathLst>
            </a:custGeom>
            <a:ln w="25908">
              <a:solidFill>
                <a:srgbClr val="7BC9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181506" y="159207"/>
            <a:ext cx="551815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85"/>
              <a:t>Distributable </a:t>
            </a:r>
            <a:r>
              <a:rPr dirty="0" spc="-80"/>
              <a:t>profits</a:t>
            </a:r>
            <a:r>
              <a:rPr dirty="0" spc="40"/>
              <a:t> </a:t>
            </a:r>
            <a:r>
              <a:rPr dirty="0" spc="-170"/>
              <a:t>[Sec.123(1)]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056454" y="159207"/>
            <a:ext cx="86042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85" i="1">
                <a:latin typeface="Georgia"/>
                <a:cs typeface="Georgia"/>
              </a:rPr>
              <a:t>(2/2)</a:t>
            </a:r>
            <a:endParaRPr sz="3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509828" y="685800"/>
              <a:ext cx="8153400" cy="6019800"/>
            </a:xfrm>
            <a:custGeom>
              <a:avLst/>
              <a:gdLst/>
              <a:ahLst/>
              <a:cxnLst/>
              <a:rect l="l" t="t" r="r" b="b"/>
              <a:pathLst>
                <a:path w="8153400" h="6019800">
                  <a:moveTo>
                    <a:pt x="8153400" y="0"/>
                  </a:moveTo>
                  <a:lnTo>
                    <a:pt x="0" y="0"/>
                  </a:lnTo>
                  <a:lnTo>
                    <a:pt x="0" y="6019800"/>
                  </a:lnTo>
                  <a:lnTo>
                    <a:pt x="8153400" y="601980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CCD4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09828" y="679450"/>
              <a:ext cx="8153400" cy="6032500"/>
            </a:xfrm>
            <a:custGeom>
              <a:avLst/>
              <a:gdLst/>
              <a:ahLst/>
              <a:cxnLst/>
              <a:rect l="l" t="t" r="r" b="b"/>
              <a:pathLst>
                <a:path w="8153400" h="6032500">
                  <a:moveTo>
                    <a:pt x="0" y="0"/>
                  </a:moveTo>
                  <a:lnTo>
                    <a:pt x="0" y="6032500"/>
                  </a:lnTo>
                </a:path>
                <a:path w="8153400" h="6032500">
                  <a:moveTo>
                    <a:pt x="8153349" y="0"/>
                  </a:moveTo>
                  <a:lnTo>
                    <a:pt x="8153349" y="60325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03478" y="689355"/>
              <a:ext cx="8166100" cy="0"/>
            </a:xfrm>
            <a:custGeom>
              <a:avLst/>
              <a:gdLst/>
              <a:ahLst/>
              <a:cxnLst/>
              <a:rect l="l" t="t" r="r" b="b"/>
              <a:pathLst>
                <a:path w="8166100" h="0">
                  <a:moveTo>
                    <a:pt x="0" y="0"/>
                  </a:moveTo>
                  <a:lnTo>
                    <a:pt x="8166049" y="0"/>
                  </a:lnTo>
                </a:path>
              </a:pathLst>
            </a:custGeom>
            <a:ln w="55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03478" y="6705600"/>
              <a:ext cx="8166100" cy="0"/>
            </a:xfrm>
            <a:custGeom>
              <a:avLst/>
              <a:gdLst/>
              <a:ahLst/>
              <a:cxnLst/>
              <a:rect l="l" t="t" r="r" b="b"/>
              <a:pathLst>
                <a:path w="8166100" h="0">
                  <a:moveTo>
                    <a:pt x="0" y="0"/>
                  </a:moveTo>
                  <a:lnTo>
                    <a:pt x="8166049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88670" y="1065021"/>
            <a:ext cx="7812405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400" spc="-55">
                <a:latin typeface="Georgia"/>
                <a:cs typeface="Georgia"/>
              </a:rPr>
              <a:t>Before </a:t>
            </a:r>
            <a:r>
              <a:rPr dirty="0" sz="2400" spc="-30">
                <a:latin typeface="Georgia"/>
                <a:cs typeface="Georgia"/>
              </a:rPr>
              <a:t>declaration </a:t>
            </a:r>
            <a:r>
              <a:rPr dirty="0" sz="2400" spc="-20">
                <a:latin typeface="Georgia"/>
                <a:cs typeface="Georgia"/>
              </a:rPr>
              <a:t>of </a:t>
            </a:r>
            <a:r>
              <a:rPr dirty="0" sz="2400" spc="-30">
                <a:latin typeface="Georgia"/>
                <a:cs typeface="Georgia"/>
              </a:rPr>
              <a:t>dividend, </a:t>
            </a:r>
            <a:r>
              <a:rPr dirty="0" sz="2400" spc="-20">
                <a:latin typeface="Georgia"/>
                <a:cs typeface="Georgia"/>
              </a:rPr>
              <a:t>such </a:t>
            </a:r>
            <a:r>
              <a:rPr dirty="0" sz="2400" spc="-35">
                <a:latin typeface="Georgia"/>
                <a:cs typeface="Georgia"/>
              </a:rPr>
              <a:t>percentage </a:t>
            </a:r>
            <a:r>
              <a:rPr dirty="0" sz="2400" spc="-20">
                <a:latin typeface="Georgia"/>
                <a:cs typeface="Georgia"/>
              </a:rPr>
              <a:t>of profit </a:t>
            </a:r>
            <a:r>
              <a:rPr dirty="0" u="heavy" sz="2400" spc="-2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dirty="0" u="heavy" sz="2400" spc="-6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may </a:t>
            </a:r>
            <a:r>
              <a:rPr dirty="0" u="heavy" sz="2400" spc="-15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be </a:t>
            </a:r>
            <a:r>
              <a:rPr dirty="0" u="heavy" sz="2400" spc="-45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transferred</a:t>
            </a:r>
            <a:r>
              <a:rPr dirty="0" sz="2400" spc="-45">
                <a:latin typeface="Georgia"/>
                <a:cs typeface="Georgia"/>
              </a:rPr>
              <a:t> </a:t>
            </a:r>
            <a:r>
              <a:rPr dirty="0" sz="2400" spc="-10">
                <a:latin typeface="Georgia"/>
                <a:cs typeface="Georgia"/>
              </a:rPr>
              <a:t>to </a:t>
            </a:r>
            <a:r>
              <a:rPr dirty="0" sz="2400" spc="-50">
                <a:latin typeface="Georgia"/>
                <a:cs typeface="Georgia"/>
              </a:rPr>
              <a:t>reserves, </a:t>
            </a:r>
            <a:r>
              <a:rPr dirty="0" sz="2400" spc="-65">
                <a:latin typeface="Georgia"/>
                <a:cs typeface="Georgia"/>
              </a:rPr>
              <a:t>as </a:t>
            </a:r>
            <a:r>
              <a:rPr dirty="0" sz="2400" spc="-35">
                <a:latin typeface="Georgia"/>
                <a:cs typeface="Georgia"/>
              </a:rPr>
              <a:t>considered </a:t>
            </a:r>
            <a:r>
              <a:rPr dirty="0" sz="2400" spc="-40">
                <a:latin typeface="Georgia"/>
                <a:cs typeface="Georgia"/>
              </a:rPr>
              <a:t>appropriate  </a:t>
            </a:r>
            <a:r>
              <a:rPr dirty="0" sz="2400" spc="-35">
                <a:latin typeface="Georgia"/>
                <a:cs typeface="Georgia"/>
              </a:rPr>
              <a:t>by </a:t>
            </a:r>
            <a:r>
              <a:rPr dirty="0" sz="2400" spc="-5">
                <a:latin typeface="Georgia"/>
                <a:cs typeface="Georgia"/>
              </a:rPr>
              <a:t>the</a:t>
            </a:r>
            <a:r>
              <a:rPr dirty="0" sz="2400" spc="-135">
                <a:latin typeface="Georgia"/>
                <a:cs typeface="Georgia"/>
              </a:rPr>
              <a:t> </a:t>
            </a:r>
            <a:r>
              <a:rPr dirty="0" sz="2400" spc="-70">
                <a:latin typeface="Georgia"/>
                <a:cs typeface="Georgia"/>
              </a:rPr>
              <a:t>company.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25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z="2400" spc="-70">
                <a:latin typeface="Georgia"/>
                <a:cs typeface="Georgia"/>
              </a:rPr>
              <a:t>Transfer </a:t>
            </a:r>
            <a:r>
              <a:rPr dirty="0" sz="2400" spc="-10">
                <a:latin typeface="Georgia"/>
                <a:cs typeface="Georgia"/>
              </a:rPr>
              <a:t>to </a:t>
            </a:r>
            <a:r>
              <a:rPr dirty="0" sz="2400" spc="-45">
                <a:latin typeface="Georgia"/>
                <a:cs typeface="Georgia"/>
              </a:rPr>
              <a:t>reserves </a:t>
            </a:r>
            <a:r>
              <a:rPr dirty="0" sz="2400" spc="-50">
                <a:latin typeface="Georgia"/>
                <a:cs typeface="Georgia"/>
              </a:rPr>
              <a:t>is </a:t>
            </a:r>
            <a:r>
              <a:rPr dirty="0" sz="2400" spc="-5">
                <a:latin typeface="Georgia"/>
                <a:cs typeface="Georgia"/>
              </a:rPr>
              <a:t>not</a:t>
            </a:r>
            <a:r>
              <a:rPr dirty="0" sz="2400" spc="-70">
                <a:latin typeface="Georgia"/>
                <a:cs typeface="Georgia"/>
              </a:rPr>
              <a:t> </a:t>
            </a:r>
            <a:r>
              <a:rPr dirty="0" sz="2400" spc="-60">
                <a:latin typeface="Georgia"/>
                <a:cs typeface="Georgia"/>
              </a:rPr>
              <a:t>mandatory.</a:t>
            </a:r>
            <a:endParaRPr sz="240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22148" y="0"/>
            <a:ext cx="8255634" cy="708660"/>
            <a:chOff x="422148" y="0"/>
            <a:chExt cx="8255634" cy="708660"/>
          </a:xfrm>
        </p:grpSpPr>
        <p:sp>
          <p:nvSpPr>
            <p:cNvPr id="9" name="object 9"/>
            <p:cNvSpPr/>
            <p:nvPr/>
          </p:nvSpPr>
          <p:spPr>
            <a:xfrm>
              <a:off x="435102" y="3809"/>
              <a:ext cx="8229600" cy="683260"/>
            </a:xfrm>
            <a:custGeom>
              <a:avLst/>
              <a:gdLst/>
              <a:ahLst/>
              <a:cxnLst/>
              <a:rect l="l" t="t" r="r" b="b"/>
              <a:pathLst>
                <a:path w="8229600" h="683260">
                  <a:moveTo>
                    <a:pt x="8229600" y="0"/>
                  </a:moveTo>
                  <a:lnTo>
                    <a:pt x="0" y="0"/>
                  </a:lnTo>
                  <a:lnTo>
                    <a:pt x="0" y="682752"/>
                  </a:lnTo>
                  <a:lnTo>
                    <a:pt x="8229600" y="68275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35102" y="3809"/>
              <a:ext cx="8229600" cy="683260"/>
            </a:xfrm>
            <a:custGeom>
              <a:avLst/>
              <a:gdLst/>
              <a:ahLst/>
              <a:cxnLst/>
              <a:rect l="l" t="t" r="r" b="b"/>
              <a:pathLst>
                <a:path w="8229600" h="683260">
                  <a:moveTo>
                    <a:pt x="0" y="682752"/>
                  </a:moveTo>
                  <a:lnTo>
                    <a:pt x="8229600" y="68275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682752"/>
                  </a:lnTo>
                  <a:close/>
                </a:path>
              </a:pathLst>
            </a:custGeom>
            <a:ln w="25908">
              <a:solidFill>
                <a:srgbClr val="7BC9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115974" y="159207"/>
            <a:ext cx="6861809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60"/>
              <a:t>Transfer </a:t>
            </a:r>
            <a:r>
              <a:rPr dirty="0" spc="-70"/>
              <a:t>of </a:t>
            </a:r>
            <a:r>
              <a:rPr dirty="0" spc="-85"/>
              <a:t>profit </a:t>
            </a:r>
            <a:r>
              <a:rPr dirty="0" spc="-20"/>
              <a:t>to </a:t>
            </a:r>
            <a:r>
              <a:rPr dirty="0" spc="-140"/>
              <a:t>reserves</a:t>
            </a:r>
            <a:r>
              <a:rPr dirty="0" spc="204"/>
              <a:t> </a:t>
            </a:r>
            <a:r>
              <a:rPr dirty="0" spc="-170"/>
              <a:t>[Sec.123(1)]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-828" y="0"/>
              <a:ext cx="9145590" cy="10289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4900" y="3811523"/>
              <a:ext cx="7506461" cy="258546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9828" y="679450"/>
            <a:ext cx="0" cy="82550"/>
          </a:xfrm>
          <a:custGeom>
            <a:avLst/>
            <a:gdLst/>
            <a:ahLst/>
            <a:cxnLst/>
            <a:rect l="l" t="t" r="r" b="b"/>
            <a:pathLst>
              <a:path w="0" h="82550">
                <a:moveTo>
                  <a:pt x="0" y="0"/>
                </a:moveTo>
                <a:lnTo>
                  <a:pt x="0" y="825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422148" y="0"/>
            <a:ext cx="8255634" cy="771525"/>
            <a:chOff x="422148" y="0"/>
            <a:chExt cx="8255634" cy="771525"/>
          </a:xfrm>
        </p:grpSpPr>
        <p:sp>
          <p:nvSpPr>
            <p:cNvPr id="4" name="object 4"/>
            <p:cNvSpPr/>
            <p:nvPr/>
          </p:nvSpPr>
          <p:spPr>
            <a:xfrm>
              <a:off x="8663178" y="679450"/>
              <a:ext cx="0" cy="82550"/>
            </a:xfrm>
            <a:custGeom>
              <a:avLst/>
              <a:gdLst/>
              <a:ahLst/>
              <a:cxnLst/>
              <a:rect l="l" t="t" r="r" b="b"/>
              <a:pathLst>
                <a:path w="0" h="82550">
                  <a:moveTo>
                    <a:pt x="0" y="0"/>
                  </a:moveTo>
                  <a:lnTo>
                    <a:pt x="0" y="825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03478" y="689355"/>
              <a:ext cx="8166100" cy="0"/>
            </a:xfrm>
            <a:custGeom>
              <a:avLst/>
              <a:gdLst/>
              <a:ahLst/>
              <a:cxnLst/>
              <a:rect l="l" t="t" r="r" b="b"/>
              <a:pathLst>
                <a:path w="8166100" h="0">
                  <a:moveTo>
                    <a:pt x="0" y="0"/>
                  </a:moveTo>
                  <a:lnTo>
                    <a:pt x="8166049" y="0"/>
                  </a:lnTo>
                </a:path>
              </a:pathLst>
            </a:custGeom>
            <a:ln w="55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35102" y="3809"/>
              <a:ext cx="8229600" cy="683260"/>
            </a:xfrm>
            <a:custGeom>
              <a:avLst/>
              <a:gdLst/>
              <a:ahLst/>
              <a:cxnLst/>
              <a:rect l="l" t="t" r="r" b="b"/>
              <a:pathLst>
                <a:path w="8229600" h="683260">
                  <a:moveTo>
                    <a:pt x="8229600" y="0"/>
                  </a:moveTo>
                  <a:lnTo>
                    <a:pt x="0" y="0"/>
                  </a:lnTo>
                  <a:lnTo>
                    <a:pt x="0" y="682752"/>
                  </a:lnTo>
                  <a:lnTo>
                    <a:pt x="8229600" y="68275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35102" y="3809"/>
              <a:ext cx="8229600" cy="683260"/>
            </a:xfrm>
            <a:custGeom>
              <a:avLst/>
              <a:gdLst/>
              <a:ahLst/>
              <a:cxnLst/>
              <a:rect l="l" t="t" r="r" b="b"/>
              <a:pathLst>
                <a:path w="8229600" h="683260">
                  <a:moveTo>
                    <a:pt x="0" y="682752"/>
                  </a:moveTo>
                  <a:lnTo>
                    <a:pt x="8229600" y="68275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682752"/>
                  </a:lnTo>
                  <a:close/>
                </a:path>
              </a:pathLst>
            </a:custGeom>
            <a:ln w="25908">
              <a:solidFill>
                <a:srgbClr val="7BC9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90877" y="13207"/>
            <a:ext cx="5710555" cy="670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55"/>
              <a:t>Distribution of </a:t>
            </a:r>
            <a:r>
              <a:rPr dirty="0" sz="2400" spc="-110"/>
              <a:t>dividend </a:t>
            </a:r>
            <a:r>
              <a:rPr dirty="0" sz="2400" spc="-20"/>
              <a:t>out </a:t>
            </a:r>
            <a:r>
              <a:rPr dirty="0" sz="2400" spc="-55"/>
              <a:t>of </a:t>
            </a:r>
            <a:r>
              <a:rPr dirty="0" sz="2400" spc="-80"/>
              <a:t>‘free</a:t>
            </a:r>
            <a:r>
              <a:rPr dirty="0" sz="2400" spc="229"/>
              <a:t> </a:t>
            </a:r>
            <a:r>
              <a:rPr dirty="0" sz="2400" spc="-105"/>
              <a:t>reserves’</a:t>
            </a:r>
            <a:endParaRPr sz="2400"/>
          </a:p>
          <a:p>
            <a:pPr algn="ctr" marL="3810">
              <a:lnSpc>
                <a:spcPct val="100000"/>
              </a:lnSpc>
              <a:spcBef>
                <a:spcPts val="35"/>
              </a:spcBef>
            </a:pPr>
            <a:r>
              <a:rPr dirty="0" sz="1800" spc="-95"/>
              <a:t>[Sec.123(1), </a:t>
            </a:r>
            <a:r>
              <a:rPr dirty="0" sz="1800" spc="-75"/>
              <a:t>Rule</a:t>
            </a:r>
            <a:r>
              <a:rPr dirty="0" sz="1800" spc="60"/>
              <a:t> </a:t>
            </a:r>
            <a:r>
              <a:rPr dirty="0" sz="1800" spc="-120"/>
              <a:t>3]</a:t>
            </a:r>
            <a:endParaRPr sz="1800"/>
          </a:p>
        </p:txBody>
      </p:sp>
      <p:sp>
        <p:nvSpPr>
          <p:cNvPr id="9" name="object 9"/>
          <p:cNvSpPr/>
          <p:nvPr/>
        </p:nvSpPr>
        <p:spPr>
          <a:xfrm>
            <a:off x="0" y="755650"/>
            <a:ext cx="0" cy="6060440"/>
          </a:xfrm>
          <a:custGeom>
            <a:avLst/>
            <a:gdLst/>
            <a:ahLst/>
            <a:cxnLst/>
            <a:rect l="l" t="t" r="r" b="b"/>
            <a:pathLst>
              <a:path w="0" h="6060440">
                <a:moveTo>
                  <a:pt x="0" y="0"/>
                </a:moveTo>
                <a:lnTo>
                  <a:pt x="0" y="606003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0" y="680212"/>
          <a:ext cx="9156700" cy="6136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3255"/>
                <a:gridCol w="7230745"/>
              </a:tblGrid>
              <a:tr h="1206753">
                <a:tc>
                  <a:txBody>
                    <a:bodyPr/>
                    <a:lstStyle/>
                    <a:p>
                      <a:pPr marL="91440" marR="104139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10">
                          <a:latin typeface="Georgia"/>
                          <a:cs typeface="Georgia"/>
                        </a:rPr>
                        <a:t>When </a:t>
                      </a:r>
                      <a:r>
                        <a:rPr dirty="0" sz="1800" spc="-30">
                          <a:latin typeface="Georgia"/>
                          <a:cs typeface="Georgia"/>
                        </a:rPr>
                        <a:t>free  </a:t>
                      </a:r>
                      <a:r>
                        <a:rPr dirty="0" sz="1800" spc="-35">
                          <a:latin typeface="Georgia"/>
                          <a:cs typeface="Georgia"/>
                        </a:rPr>
                        <a:t>reserves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can </a:t>
                      </a:r>
                      <a:r>
                        <a:rPr dirty="0" sz="1800" spc="-10">
                          <a:latin typeface="Georgia"/>
                          <a:cs typeface="Georgia"/>
                        </a:rPr>
                        <a:t>be 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used </a:t>
                      </a:r>
                      <a:r>
                        <a:rPr dirty="0" sz="1800" spc="-35">
                          <a:latin typeface="Georgia"/>
                          <a:cs typeface="Georgia"/>
                        </a:rPr>
                        <a:t>for</a:t>
                      </a:r>
                      <a:r>
                        <a:rPr dirty="0" sz="1800" spc="-10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dividend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048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55">
                          <a:latin typeface="Georgia"/>
                          <a:cs typeface="Georgia"/>
                        </a:rPr>
                        <a:t>In </a:t>
                      </a:r>
                      <a:r>
                        <a:rPr dirty="0" sz="1800" spc="-30">
                          <a:latin typeface="Georgia"/>
                          <a:cs typeface="Georgia"/>
                        </a:rPr>
                        <a:t>case </a:t>
                      </a:r>
                      <a:r>
                        <a:rPr dirty="0" sz="1800" spc="-15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inadequacy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or absence </a:t>
                      </a:r>
                      <a:r>
                        <a:rPr dirty="0" sz="1800" spc="-15">
                          <a:latin typeface="Georgia"/>
                          <a:cs typeface="Georgia"/>
                        </a:rPr>
                        <a:t>of profit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in </a:t>
                      </a:r>
                      <a:r>
                        <a:rPr dirty="0" sz="1800" spc="-40">
                          <a:latin typeface="Georgia"/>
                          <a:cs typeface="Georgia"/>
                        </a:rPr>
                        <a:t>any</a:t>
                      </a:r>
                      <a:r>
                        <a:rPr dirty="0" sz="1800" spc="-22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70">
                          <a:latin typeface="Georgia"/>
                          <a:cs typeface="Georgia"/>
                        </a:rPr>
                        <a:t>year.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45" i="1">
                          <a:latin typeface="Georgia"/>
                          <a:cs typeface="Georgia"/>
                        </a:rPr>
                        <a:t>(Accumulated </a:t>
                      </a:r>
                      <a:r>
                        <a:rPr dirty="0" sz="1800" spc="-50" i="1">
                          <a:latin typeface="Georgia"/>
                          <a:cs typeface="Georgia"/>
                        </a:rPr>
                        <a:t>profit </a:t>
                      </a:r>
                      <a:r>
                        <a:rPr dirty="0" sz="1800" spc="-55" i="1">
                          <a:latin typeface="Georgia"/>
                          <a:cs typeface="Georgia"/>
                        </a:rPr>
                        <a:t>in </a:t>
                      </a:r>
                      <a:r>
                        <a:rPr dirty="0" sz="1800" spc="-50" i="1">
                          <a:latin typeface="Georgia"/>
                          <a:cs typeface="Georgia"/>
                        </a:rPr>
                        <a:t>P&amp;L </a:t>
                      </a:r>
                      <a:r>
                        <a:rPr dirty="0" sz="1800" spc="-55" i="1">
                          <a:latin typeface="Georgia"/>
                          <a:cs typeface="Georgia"/>
                        </a:rPr>
                        <a:t>Statement </a:t>
                      </a:r>
                      <a:r>
                        <a:rPr dirty="0" sz="1800" spc="-35" i="1">
                          <a:latin typeface="Georgia"/>
                          <a:cs typeface="Georgia"/>
                        </a:rPr>
                        <a:t>is </a:t>
                      </a:r>
                      <a:r>
                        <a:rPr dirty="0" sz="1800" spc="-20" i="1">
                          <a:latin typeface="Georgia"/>
                          <a:cs typeface="Georgia"/>
                        </a:rPr>
                        <a:t>not </a:t>
                      </a:r>
                      <a:r>
                        <a:rPr dirty="0" sz="1800" spc="-110" i="1">
                          <a:latin typeface="Georgia"/>
                          <a:cs typeface="Georgia"/>
                        </a:rPr>
                        <a:t>a</a:t>
                      </a:r>
                      <a:r>
                        <a:rPr dirty="0" sz="1800" spc="16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70" i="1">
                          <a:latin typeface="Georgia"/>
                          <a:cs typeface="Georgia"/>
                        </a:rPr>
                        <a:t>‘reserve’)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38557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20">
                          <a:latin typeface="Georgia"/>
                          <a:cs typeface="Georgia"/>
                        </a:rPr>
                        <a:t>Conditions 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to</a:t>
                      </a:r>
                      <a:r>
                        <a:rPr dirty="0" sz="1800" spc="-4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be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800" spc="-15">
                          <a:latin typeface="Georgia"/>
                          <a:cs typeface="Georgia"/>
                        </a:rPr>
                        <a:t>fulfilled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048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434340" marR="83820" indent="-343535">
                        <a:lnSpc>
                          <a:spcPct val="100000"/>
                        </a:lnSpc>
                        <a:spcBef>
                          <a:spcPts val="240"/>
                        </a:spcBef>
                        <a:buAutoNum type="arabicPeriod"/>
                        <a:tabLst>
                          <a:tab pos="434975" algn="l"/>
                        </a:tabLst>
                      </a:pPr>
                      <a:r>
                        <a:rPr dirty="0" sz="1900" spc="-55">
                          <a:latin typeface="Georgia"/>
                          <a:cs typeface="Georgia"/>
                        </a:rPr>
                        <a:t>Rate </a:t>
                      </a:r>
                      <a:r>
                        <a:rPr dirty="0" sz="1900" spc="-20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1900" spc="-25">
                          <a:latin typeface="Georgia"/>
                          <a:cs typeface="Georgia"/>
                        </a:rPr>
                        <a:t>dividend declared </a:t>
                      </a:r>
                      <a:r>
                        <a:rPr dirty="0" sz="1900" spc="-15">
                          <a:latin typeface="Georgia"/>
                          <a:cs typeface="Georgia"/>
                        </a:rPr>
                        <a:t>will </a:t>
                      </a:r>
                      <a:r>
                        <a:rPr dirty="0" sz="1900" spc="-5">
                          <a:latin typeface="Georgia"/>
                          <a:cs typeface="Georgia"/>
                        </a:rPr>
                        <a:t>not </a:t>
                      </a:r>
                      <a:r>
                        <a:rPr dirty="0" sz="1900" spc="-25">
                          <a:latin typeface="Georgia"/>
                          <a:cs typeface="Georgia"/>
                        </a:rPr>
                        <a:t>exceed </a:t>
                      </a:r>
                      <a:r>
                        <a:rPr dirty="0" sz="1900" spc="-55">
                          <a:latin typeface="Georgia"/>
                          <a:cs typeface="Georgia"/>
                        </a:rPr>
                        <a:t>average </a:t>
                      </a:r>
                      <a:r>
                        <a:rPr dirty="0" sz="1900" spc="-20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1900" spc="-40">
                          <a:latin typeface="Georgia"/>
                          <a:cs typeface="Georgia"/>
                        </a:rPr>
                        <a:t>rate </a:t>
                      </a:r>
                      <a:r>
                        <a:rPr dirty="0" sz="1900" spc="-25">
                          <a:latin typeface="Georgia"/>
                          <a:cs typeface="Georgia"/>
                        </a:rPr>
                        <a:t>of  </a:t>
                      </a:r>
                      <a:r>
                        <a:rPr dirty="0" sz="1900" spc="-20">
                          <a:latin typeface="Georgia"/>
                          <a:cs typeface="Georgia"/>
                        </a:rPr>
                        <a:t>dividend </a:t>
                      </a:r>
                      <a:r>
                        <a:rPr dirty="0" sz="1900" spc="-25">
                          <a:latin typeface="Georgia"/>
                          <a:cs typeface="Georgia"/>
                        </a:rPr>
                        <a:t>declared in </a:t>
                      </a:r>
                      <a:r>
                        <a:rPr dirty="0" sz="1900" spc="-185">
                          <a:latin typeface="Georgia"/>
                          <a:cs typeface="Georgia"/>
                        </a:rPr>
                        <a:t>3 </a:t>
                      </a:r>
                      <a:r>
                        <a:rPr dirty="0" sz="1900" spc="-25">
                          <a:latin typeface="Georgia"/>
                          <a:cs typeface="Georgia"/>
                        </a:rPr>
                        <a:t>immediately preceding </a:t>
                      </a:r>
                      <a:r>
                        <a:rPr dirty="0" sz="1900" spc="-55">
                          <a:latin typeface="Georgia"/>
                          <a:cs typeface="Georgia"/>
                        </a:rPr>
                        <a:t>years </a:t>
                      </a:r>
                      <a:r>
                        <a:rPr dirty="0" sz="1900" spc="-25" i="1">
                          <a:latin typeface="Georgia"/>
                          <a:cs typeface="Georgia"/>
                        </a:rPr>
                        <a:t>(not  </a:t>
                      </a:r>
                      <a:r>
                        <a:rPr dirty="0" sz="1900" spc="-75" i="1">
                          <a:latin typeface="Georgia"/>
                          <a:cs typeface="Georgia"/>
                        </a:rPr>
                        <a:t>applicable </a:t>
                      </a:r>
                      <a:r>
                        <a:rPr dirty="0" sz="1900" spc="-55" i="1">
                          <a:latin typeface="Georgia"/>
                          <a:cs typeface="Georgia"/>
                        </a:rPr>
                        <a:t>if </a:t>
                      </a:r>
                      <a:r>
                        <a:rPr dirty="0" sz="1900" spc="-25" i="1">
                          <a:latin typeface="Georgia"/>
                          <a:cs typeface="Georgia"/>
                        </a:rPr>
                        <a:t>not </a:t>
                      </a:r>
                      <a:r>
                        <a:rPr dirty="0" sz="1900" spc="-85" i="1">
                          <a:latin typeface="Georgia"/>
                          <a:cs typeface="Georgia"/>
                        </a:rPr>
                        <a:t>declared </a:t>
                      </a:r>
                      <a:r>
                        <a:rPr dirty="0" sz="1900" spc="-90" i="1">
                          <a:latin typeface="Georgia"/>
                          <a:cs typeface="Georgia"/>
                        </a:rPr>
                        <a:t>dividend </a:t>
                      </a:r>
                      <a:r>
                        <a:rPr dirty="0" sz="1900" spc="-60" i="1">
                          <a:latin typeface="Georgia"/>
                          <a:cs typeface="Georgia"/>
                        </a:rPr>
                        <a:t>in </a:t>
                      </a:r>
                      <a:r>
                        <a:rPr dirty="0" sz="1900" spc="-55" i="1">
                          <a:latin typeface="Georgia"/>
                          <a:cs typeface="Georgia"/>
                        </a:rPr>
                        <a:t>each </a:t>
                      </a:r>
                      <a:r>
                        <a:rPr dirty="0" sz="1900" spc="-45" i="1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1900" spc="-30" i="1">
                          <a:latin typeface="Georgia"/>
                          <a:cs typeface="Georgia"/>
                        </a:rPr>
                        <a:t>the </a:t>
                      </a:r>
                      <a:r>
                        <a:rPr dirty="0" sz="1900" spc="-185" i="1">
                          <a:latin typeface="Georgia"/>
                          <a:cs typeface="Georgia"/>
                        </a:rPr>
                        <a:t>3 </a:t>
                      </a:r>
                      <a:r>
                        <a:rPr dirty="0" sz="1900" spc="-50" i="1">
                          <a:latin typeface="Georgia"/>
                          <a:cs typeface="Georgia"/>
                        </a:rPr>
                        <a:t>financial  </a:t>
                      </a:r>
                      <a:r>
                        <a:rPr dirty="0" sz="1900" spc="-85" i="1">
                          <a:latin typeface="Georgia"/>
                          <a:cs typeface="Georgia"/>
                        </a:rPr>
                        <a:t>years).</a:t>
                      </a:r>
                      <a:endParaRPr sz="1900">
                        <a:latin typeface="Georgia"/>
                        <a:cs typeface="Georgia"/>
                      </a:endParaRPr>
                    </a:p>
                    <a:p>
                      <a:pPr algn="just" marL="434340" marR="77470" indent="-343535">
                        <a:lnSpc>
                          <a:spcPct val="100000"/>
                        </a:lnSpc>
                        <a:buAutoNum type="arabicPeriod"/>
                        <a:tabLst>
                          <a:tab pos="434975" algn="l"/>
                        </a:tabLst>
                      </a:pPr>
                      <a:r>
                        <a:rPr dirty="0" sz="1900" spc="-50">
                          <a:latin typeface="Georgia"/>
                          <a:cs typeface="Georgia"/>
                        </a:rPr>
                        <a:t>Total </a:t>
                      </a:r>
                      <a:r>
                        <a:rPr dirty="0" sz="1900" spc="-20">
                          <a:latin typeface="Georgia"/>
                          <a:cs typeface="Georgia"/>
                        </a:rPr>
                        <a:t>amount </a:t>
                      </a:r>
                      <a:r>
                        <a:rPr dirty="0" sz="1900" spc="-10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1900" spc="-15">
                          <a:latin typeface="Georgia"/>
                          <a:cs typeface="Georgia"/>
                        </a:rPr>
                        <a:t>be </a:t>
                      </a:r>
                      <a:r>
                        <a:rPr dirty="0" sz="1900" spc="-50">
                          <a:latin typeface="Georgia"/>
                          <a:cs typeface="Georgia"/>
                        </a:rPr>
                        <a:t>drawn </a:t>
                      </a:r>
                      <a:r>
                        <a:rPr dirty="0" sz="1900" spc="-15">
                          <a:latin typeface="Georgia"/>
                          <a:cs typeface="Georgia"/>
                        </a:rPr>
                        <a:t>will </a:t>
                      </a:r>
                      <a:r>
                        <a:rPr dirty="0" sz="1900" spc="-5">
                          <a:latin typeface="Georgia"/>
                          <a:cs typeface="Georgia"/>
                        </a:rPr>
                        <a:t>not </a:t>
                      </a:r>
                      <a:r>
                        <a:rPr dirty="0" sz="1900" spc="-30">
                          <a:latin typeface="Georgia"/>
                          <a:cs typeface="Georgia"/>
                        </a:rPr>
                        <a:t>exceed </a:t>
                      </a:r>
                      <a:r>
                        <a:rPr dirty="0" sz="1900" spc="-120">
                          <a:latin typeface="Georgia"/>
                          <a:cs typeface="Georgia"/>
                        </a:rPr>
                        <a:t>1/10</a:t>
                      </a:r>
                      <a:r>
                        <a:rPr dirty="0" baseline="26666" sz="1875" spc="-179">
                          <a:latin typeface="Georgia"/>
                          <a:cs typeface="Georgia"/>
                        </a:rPr>
                        <a:t>th </a:t>
                      </a:r>
                      <a:r>
                        <a:rPr dirty="0" sz="1900" spc="-20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1900" spc="-30">
                          <a:latin typeface="Georgia"/>
                          <a:cs typeface="Georgia"/>
                        </a:rPr>
                        <a:t>sum </a:t>
                      </a:r>
                      <a:r>
                        <a:rPr dirty="0" sz="1900" spc="-20">
                          <a:latin typeface="Georgia"/>
                          <a:cs typeface="Georgia"/>
                        </a:rPr>
                        <a:t>of its  </a:t>
                      </a:r>
                      <a:r>
                        <a:rPr dirty="0" sz="1900" spc="-25">
                          <a:latin typeface="Georgia"/>
                          <a:cs typeface="Georgia"/>
                        </a:rPr>
                        <a:t>paid-up </a:t>
                      </a:r>
                      <a:r>
                        <a:rPr dirty="0" sz="1900" spc="-20">
                          <a:latin typeface="Georgia"/>
                          <a:cs typeface="Georgia"/>
                        </a:rPr>
                        <a:t>capital </a:t>
                      </a:r>
                      <a:r>
                        <a:rPr dirty="0" sz="1900" spc="-30">
                          <a:latin typeface="Georgia"/>
                          <a:cs typeface="Georgia"/>
                        </a:rPr>
                        <a:t>and </a:t>
                      </a:r>
                      <a:r>
                        <a:rPr dirty="0" sz="1900" spc="-35">
                          <a:latin typeface="Georgia"/>
                          <a:cs typeface="Georgia"/>
                        </a:rPr>
                        <a:t>free </a:t>
                      </a:r>
                      <a:r>
                        <a:rPr dirty="0" sz="1900" spc="-40">
                          <a:latin typeface="Georgia"/>
                          <a:cs typeface="Georgia"/>
                        </a:rPr>
                        <a:t>reserves </a:t>
                      </a:r>
                      <a:r>
                        <a:rPr dirty="0" sz="1900" spc="-55">
                          <a:latin typeface="Georgia"/>
                          <a:cs typeface="Georgia"/>
                        </a:rPr>
                        <a:t>as </a:t>
                      </a:r>
                      <a:r>
                        <a:rPr dirty="0" sz="1900" spc="-35">
                          <a:latin typeface="Georgia"/>
                          <a:cs typeface="Georgia"/>
                        </a:rPr>
                        <a:t>per </a:t>
                      </a:r>
                      <a:r>
                        <a:rPr dirty="0" sz="1900" spc="-25">
                          <a:latin typeface="Georgia"/>
                          <a:cs typeface="Georgia"/>
                        </a:rPr>
                        <a:t>last </a:t>
                      </a:r>
                      <a:r>
                        <a:rPr dirty="0" sz="1900" spc="-20">
                          <a:latin typeface="Georgia"/>
                          <a:cs typeface="Georgia"/>
                        </a:rPr>
                        <a:t>audited </a:t>
                      </a:r>
                      <a:r>
                        <a:rPr dirty="0" sz="1900" spc="-45">
                          <a:latin typeface="Georgia"/>
                          <a:cs typeface="Georgia"/>
                        </a:rPr>
                        <a:t>Balance  </a:t>
                      </a:r>
                      <a:r>
                        <a:rPr dirty="0" sz="1900" spc="-25">
                          <a:latin typeface="Georgia"/>
                          <a:cs typeface="Georgia"/>
                        </a:rPr>
                        <a:t>Sheet.</a:t>
                      </a:r>
                      <a:endParaRPr sz="1900">
                        <a:latin typeface="Georgia"/>
                        <a:cs typeface="Georgia"/>
                      </a:endParaRPr>
                    </a:p>
                    <a:p>
                      <a:pPr algn="just" marL="434340" marR="74295" indent="-343535">
                        <a:lnSpc>
                          <a:spcPct val="100000"/>
                        </a:lnSpc>
                        <a:buAutoNum type="arabicPeriod"/>
                        <a:tabLst>
                          <a:tab pos="434975" algn="l"/>
                        </a:tabLst>
                      </a:pPr>
                      <a:r>
                        <a:rPr dirty="0" sz="1900" spc="-15">
                          <a:latin typeface="Georgia"/>
                          <a:cs typeface="Georgia"/>
                        </a:rPr>
                        <a:t>Amount </a:t>
                      </a:r>
                      <a:r>
                        <a:rPr dirty="0" sz="1900" spc="-30">
                          <a:latin typeface="Georgia"/>
                          <a:cs typeface="Georgia"/>
                        </a:rPr>
                        <a:t>so </a:t>
                      </a:r>
                      <a:r>
                        <a:rPr dirty="0" sz="1900" spc="-45">
                          <a:latin typeface="Georgia"/>
                          <a:cs typeface="Georgia"/>
                        </a:rPr>
                        <a:t>drawn </a:t>
                      </a:r>
                      <a:r>
                        <a:rPr dirty="0" sz="1900" spc="-15">
                          <a:latin typeface="Georgia"/>
                          <a:cs typeface="Georgia"/>
                        </a:rPr>
                        <a:t>will </a:t>
                      </a:r>
                      <a:r>
                        <a:rPr dirty="0" sz="1900" spc="-20">
                          <a:latin typeface="Georgia"/>
                          <a:cs typeface="Georgia"/>
                        </a:rPr>
                        <a:t>first </a:t>
                      </a:r>
                      <a:r>
                        <a:rPr dirty="0" sz="1900" spc="-15">
                          <a:latin typeface="Georgia"/>
                          <a:cs typeface="Georgia"/>
                        </a:rPr>
                        <a:t>be </a:t>
                      </a:r>
                      <a:r>
                        <a:rPr dirty="0" sz="1900" spc="-5">
                          <a:latin typeface="Georgia"/>
                          <a:cs typeface="Georgia"/>
                        </a:rPr>
                        <a:t>utilized </a:t>
                      </a:r>
                      <a:r>
                        <a:rPr dirty="0" sz="1900" spc="-10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1900" spc="-20">
                          <a:latin typeface="Georgia"/>
                          <a:cs typeface="Georgia"/>
                        </a:rPr>
                        <a:t>set </a:t>
                      </a:r>
                      <a:r>
                        <a:rPr dirty="0" sz="1900" spc="-25">
                          <a:latin typeface="Georgia"/>
                          <a:cs typeface="Georgia"/>
                        </a:rPr>
                        <a:t>off </a:t>
                      </a:r>
                      <a:r>
                        <a:rPr dirty="0" sz="1900" spc="-35">
                          <a:latin typeface="Georgia"/>
                          <a:cs typeface="Georgia"/>
                        </a:rPr>
                        <a:t>carried </a:t>
                      </a:r>
                      <a:r>
                        <a:rPr dirty="0" sz="1900" spc="-50">
                          <a:latin typeface="Georgia"/>
                          <a:cs typeface="Georgia"/>
                        </a:rPr>
                        <a:t>over  </a:t>
                      </a:r>
                      <a:r>
                        <a:rPr dirty="0" sz="1900" spc="-35">
                          <a:latin typeface="Georgia"/>
                          <a:cs typeface="Georgia"/>
                        </a:rPr>
                        <a:t>losses </a:t>
                      </a:r>
                      <a:r>
                        <a:rPr dirty="0" sz="1900" spc="-30">
                          <a:latin typeface="Georgia"/>
                          <a:cs typeface="Georgia"/>
                        </a:rPr>
                        <a:t>and </a:t>
                      </a:r>
                      <a:r>
                        <a:rPr dirty="0" sz="1900" spc="-35">
                          <a:latin typeface="Georgia"/>
                          <a:cs typeface="Georgia"/>
                        </a:rPr>
                        <a:t>loss for </a:t>
                      </a:r>
                      <a:r>
                        <a:rPr dirty="0" sz="1900" spc="-10">
                          <a:latin typeface="Georgia"/>
                          <a:cs typeface="Georgia"/>
                        </a:rPr>
                        <a:t>that </a:t>
                      </a:r>
                      <a:r>
                        <a:rPr dirty="0" sz="1900" spc="-20">
                          <a:latin typeface="Georgia"/>
                          <a:cs typeface="Georgia"/>
                        </a:rPr>
                        <a:t>financial</a:t>
                      </a:r>
                      <a:r>
                        <a:rPr dirty="0" sz="1900" spc="-3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900" spc="-75">
                          <a:latin typeface="Georgia"/>
                          <a:cs typeface="Georgia"/>
                        </a:rPr>
                        <a:t>year.</a:t>
                      </a:r>
                      <a:endParaRPr sz="1900">
                        <a:latin typeface="Georgia"/>
                        <a:cs typeface="Georgia"/>
                      </a:endParaRPr>
                    </a:p>
                    <a:p>
                      <a:pPr algn="just" marL="548640" marR="831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900" spc="-65" i="1">
                          <a:latin typeface="Georgia"/>
                          <a:cs typeface="Georgia"/>
                        </a:rPr>
                        <a:t>(Rule </a:t>
                      </a:r>
                      <a:r>
                        <a:rPr dirty="0" sz="1900" spc="-60" i="1">
                          <a:latin typeface="Georgia"/>
                          <a:cs typeface="Georgia"/>
                        </a:rPr>
                        <a:t>has </a:t>
                      </a:r>
                      <a:r>
                        <a:rPr dirty="0" sz="1900" spc="-55" i="1">
                          <a:latin typeface="Georgia"/>
                          <a:cs typeface="Georgia"/>
                        </a:rPr>
                        <a:t>mentioned </a:t>
                      </a:r>
                      <a:r>
                        <a:rPr dirty="0" sz="1900" spc="-30" i="1">
                          <a:latin typeface="Georgia"/>
                          <a:cs typeface="Georgia"/>
                        </a:rPr>
                        <a:t>loss </a:t>
                      </a:r>
                      <a:r>
                        <a:rPr dirty="0" sz="1900" spc="-45" i="1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1900" spc="-30" i="1">
                          <a:latin typeface="Georgia"/>
                          <a:cs typeface="Georgia"/>
                        </a:rPr>
                        <a:t>that </a:t>
                      </a:r>
                      <a:r>
                        <a:rPr dirty="0" sz="1900" spc="-55" i="1">
                          <a:latin typeface="Georgia"/>
                          <a:cs typeface="Georgia"/>
                        </a:rPr>
                        <a:t>financial </a:t>
                      </a:r>
                      <a:r>
                        <a:rPr dirty="0" sz="1900" spc="-125" i="1">
                          <a:latin typeface="Georgia"/>
                          <a:cs typeface="Georgia"/>
                        </a:rPr>
                        <a:t>year </a:t>
                      </a:r>
                      <a:r>
                        <a:rPr dirty="0" sz="1900" spc="-85" i="1">
                          <a:latin typeface="Georgia"/>
                          <a:cs typeface="Georgia"/>
                        </a:rPr>
                        <a:t>only, </a:t>
                      </a:r>
                      <a:r>
                        <a:rPr dirty="0" sz="1900" spc="-35" i="1">
                          <a:latin typeface="Georgia"/>
                          <a:cs typeface="Georgia"/>
                        </a:rPr>
                        <a:t>but </a:t>
                      </a:r>
                      <a:r>
                        <a:rPr dirty="0" sz="1900" spc="-10" i="1">
                          <a:latin typeface="Georgia"/>
                          <a:cs typeface="Georgia"/>
                        </a:rPr>
                        <a:t>Act </a:t>
                      </a:r>
                      <a:r>
                        <a:rPr dirty="0" sz="1900" spc="-50" i="1">
                          <a:latin typeface="Georgia"/>
                          <a:cs typeface="Georgia"/>
                        </a:rPr>
                        <a:t>has  </a:t>
                      </a:r>
                      <a:r>
                        <a:rPr dirty="0" sz="1900" spc="-55" i="1">
                          <a:latin typeface="Georgia"/>
                          <a:cs typeface="Georgia"/>
                        </a:rPr>
                        <a:t>mentioned </a:t>
                      </a:r>
                      <a:r>
                        <a:rPr dirty="0" sz="1900" spc="-60" i="1">
                          <a:latin typeface="Georgia"/>
                          <a:cs typeface="Georgia"/>
                        </a:rPr>
                        <a:t>all </a:t>
                      </a:r>
                      <a:r>
                        <a:rPr dirty="0" sz="1900" spc="-95" i="1">
                          <a:latin typeface="Georgia"/>
                          <a:cs typeface="Georgia"/>
                        </a:rPr>
                        <a:t>carried </a:t>
                      </a:r>
                      <a:r>
                        <a:rPr dirty="0" sz="1900" spc="-114" i="1">
                          <a:latin typeface="Georgia"/>
                          <a:cs typeface="Georgia"/>
                        </a:rPr>
                        <a:t>over</a:t>
                      </a:r>
                      <a:r>
                        <a:rPr dirty="0" sz="1900" spc="21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900" spc="-30" i="1">
                          <a:latin typeface="Georgia"/>
                          <a:cs typeface="Georgia"/>
                        </a:rPr>
                        <a:t>losses.)</a:t>
                      </a:r>
                      <a:endParaRPr sz="1900">
                        <a:latin typeface="Georgia"/>
                        <a:cs typeface="Georgia"/>
                      </a:endParaRPr>
                    </a:p>
                    <a:p>
                      <a:pPr algn="just" marL="434340" marR="84455" indent="-343535">
                        <a:lnSpc>
                          <a:spcPct val="100000"/>
                        </a:lnSpc>
                        <a:buAutoNum type="arabicPeriod" startAt="4"/>
                        <a:tabLst>
                          <a:tab pos="434975" algn="l"/>
                        </a:tabLst>
                      </a:pPr>
                      <a:r>
                        <a:rPr dirty="0" sz="1900" spc="-40">
                          <a:latin typeface="Georgia"/>
                          <a:cs typeface="Georgia"/>
                        </a:rPr>
                        <a:t>Balance </a:t>
                      </a:r>
                      <a:r>
                        <a:rPr dirty="0" sz="1900" spc="-20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1900" spc="-40">
                          <a:latin typeface="Georgia"/>
                          <a:cs typeface="Georgia"/>
                        </a:rPr>
                        <a:t>reserves </a:t>
                      </a:r>
                      <a:r>
                        <a:rPr dirty="0" sz="1900" spc="-30">
                          <a:latin typeface="Georgia"/>
                          <a:cs typeface="Georgia"/>
                        </a:rPr>
                        <a:t>after </a:t>
                      </a:r>
                      <a:r>
                        <a:rPr dirty="0" sz="1900" spc="-20">
                          <a:latin typeface="Georgia"/>
                          <a:cs typeface="Georgia"/>
                        </a:rPr>
                        <a:t>such </a:t>
                      </a:r>
                      <a:r>
                        <a:rPr dirty="0" sz="1900" spc="-35">
                          <a:latin typeface="Georgia"/>
                          <a:cs typeface="Georgia"/>
                        </a:rPr>
                        <a:t>withdrawal </a:t>
                      </a:r>
                      <a:r>
                        <a:rPr dirty="0" sz="1900" spc="-15">
                          <a:latin typeface="Georgia"/>
                          <a:cs typeface="Georgia"/>
                        </a:rPr>
                        <a:t>will </a:t>
                      </a:r>
                      <a:r>
                        <a:rPr dirty="0" sz="1900" spc="-5">
                          <a:latin typeface="Georgia"/>
                          <a:cs typeface="Georgia"/>
                        </a:rPr>
                        <a:t>not </a:t>
                      </a:r>
                      <a:r>
                        <a:rPr dirty="0" sz="1900" spc="-25">
                          <a:latin typeface="Georgia"/>
                          <a:cs typeface="Georgia"/>
                        </a:rPr>
                        <a:t>fall </a:t>
                      </a:r>
                      <a:r>
                        <a:rPr dirty="0" sz="1900" spc="-20">
                          <a:latin typeface="Georgia"/>
                          <a:cs typeface="Georgia"/>
                        </a:rPr>
                        <a:t>below </a:t>
                      </a:r>
                      <a:r>
                        <a:rPr dirty="0" sz="1900" spc="-114">
                          <a:latin typeface="Georgia"/>
                          <a:cs typeface="Georgia"/>
                        </a:rPr>
                        <a:t>15%  </a:t>
                      </a:r>
                      <a:r>
                        <a:rPr dirty="0" sz="1900" spc="-20">
                          <a:latin typeface="Georgia"/>
                          <a:cs typeface="Georgia"/>
                        </a:rPr>
                        <a:t>of its </a:t>
                      </a:r>
                      <a:r>
                        <a:rPr dirty="0" sz="1900" spc="-30">
                          <a:latin typeface="Georgia"/>
                          <a:cs typeface="Georgia"/>
                        </a:rPr>
                        <a:t>paid </a:t>
                      </a:r>
                      <a:r>
                        <a:rPr dirty="0" sz="1900" spc="-20">
                          <a:latin typeface="Georgia"/>
                          <a:cs typeface="Georgia"/>
                        </a:rPr>
                        <a:t>up </a:t>
                      </a:r>
                      <a:r>
                        <a:rPr dirty="0" sz="1900" spc="-40">
                          <a:latin typeface="Georgia"/>
                          <a:cs typeface="Georgia"/>
                        </a:rPr>
                        <a:t>share </a:t>
                      </a:r>
                      <a:r>
                        <a:rPr dirty="0" sz="1900" spc="-25">
                          <a:latin typeface="Georgia"/>
                          <a:cs typeface="Georgia"/>
                        </a:rPr>
                        <a:t>capital </a:t>
                      </a:r>
                      <a:r>
                        <a:rPr dirty="0" sz="1900" spc="-55">
                          <a:latin typeface="Georgia"/>
                          <a:cs typeface="Georgia"/>
                        </a:rPr>
                        <a:t>as </a:t>
                      </a:r>
                      <a:r>
                        <a:rPr dirty="0" sz="1900" spc="-35">
                          <a:latin typeface="Georgia"/>
                          <a:cs typeface="Georgia"/>
                        </a:rPr>
                        <a:t>per </a:t>
                      </a:r>
                      <a:r>
                        <a:rPr dirty="0" sz="1900" spc="-25">
                          <a:latin typeface="Georgia"/>
                          <a:cs typeface="Georgia"/>
                        </a:rPr>
                        <a:t>last </a:t>
                      </a:r>
                      <a:r>
                        <a:rPr dirty="0" sz="1900" spc="-20">
                          <a:latin typeface="Georgia"/>
                          <a:cs typeface="Georgia"/>
                        </a:rPr>
                        <a:t>audited </a:t>
                      </a:r>
                      <a:r>
                        <a:rPr dirty="0" sz="1900" spc="-45">
                          <a:latin typeface="Georgia"/>
                          <a:cs typeface="Georgia"/>
                        </a:rPr>
                        <a:t>Balance</a:t>
                      </a:r>
                      <a:r>
                        <a:rPr dirty="0" sz="1900" spc="4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900" spc="-25">
                          <a:latin typeface="Georgia"/>
                          <a:cs typeface="Georgia"/>
                        </a:rPr>
                        <a:t>Sheet.</a:t>
                      </a:r>
                      <a:endParaRPr sz="1900">
                        <a:latin typeface="Georgia"/>
                        <a:cs typeface="Georgi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1060298">
                <a:tc>
                  <a:txBody>
                    <a:bodyPr/>
                    <a:lstStyle/>
                    <a:p>
                      <a:pPr algn="just" marL="91440" marR="681990">
                        <a:lnSpc>
                          <a:spcPct val="100499"/>
                        </a:lnSpc>
                        <a:spcBef>
                          <a:spcPts val="240"/>
                        </a:spcBef>
                      </a:pPr>
                      <a:r>
                        <a:rPr dirty="0" sz="1800" spc="-35">
                          <a:latin typeface="Georgia"/>
                          <a:cs typeface="Georgia"/>
                        </a:rPr>
                        <a:t>Exemption  </a:t>
                      </a:r>
                      <a:r>
                        <a:rPr dirty="0" sz="1600" spc="-40" i="1">
                          <a:latin typeface="Georgia"/>
                          <a:cs typeface="Georgia"/>
                        </a:rPr>
                        <a:t>(Notif. </a:t>
                      </a:r>
                      <a:r>
                        <a:rPr dirty="0" sz="1600" spc="-55" i="1">
                          <a:latin typeface="Georgia"/>
                          <a:cs typeface="Georgia"/>
                        </a:rPr>
                        <a:t>Dated  </a:t>
                      </a:r>
                      <a:r>
                        <a:rPr dirty="0" sz="1600" spc="-90" i="1">
                          <a:latin typeface="Georgia"/>
                          <a:cs typeface="Georgia"/>
                        </a:rPr>
                        <a:t>5.6.2015)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B="0" marT="3048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371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20">
                          <a:latin typeface="Georgia"/>
                          <a:cs typeface="Georgia"/>
                        </a:rPr>
                        <a:t>Not applicable 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1800" spc="-30">
                          <a:latin typeface="Georgia"/>
                          <a:cs typeface="Georgia"/>
                        </a:rPr>
                        <a:t>Government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Company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in </a:t>
                      </a:r>
                      <a:r>
                        <a:rPr dirty="0" sz="1800" spc="-10">
                          <a:latin typeface="Georgia"/>
                          <a:cs typeface="Georgia"/>
                        </a:rPr>
                        <a:t>which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entire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paid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up</a:t>
                      </a:r>
                      <a:r>
                        <a:rPr dirty="0" sz="1800" spc="-26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capital  </a:t>
                      </a:r>
                      <a:r>
                        <a:rPr dirty="0" sz="1800" spc="-40">
                          <a:latin typeface="Georgia"/>
                          <a:cs typeface="Georgia"/>
                        </a:rPr>
                        <a:t>is </a:t>
                      </a:r>
                      <a:r>
                        <a:rPr dirty="0" sz="1800" spc="-10">
                          <a:latin typeface="Georgia"/>
                          <a:cs typeface="Georgia"/>
                        </a:rPr>
                        <a:t>held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by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Central </a:t>
                      </a:r>
                      <a:r>
                        <a:rPr dirty="0" sz="1800" spc="-45">
                          <a:latin typeface="Georgia"/>
                          <a:cs typeface="Georgia"/>
                        </a:rPr>
                        <a:t>and/or </a:t>
                      </a:r>
                      <a:r>
                        <a:rPr dirty="0" sz="1800" spc="-30">
                          <a:latin typeface="Georgia"/>
                          <a:cs typeface="Georgia"/>
                        </a:rPr>
                        <a:t>State</a:t>
                      </a:r>
                      <a:r>
                        <a:rPr dirty="0" sz="1800" spc="-4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Govt.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509828" y="685800"/>
              <a:ext cx="8153400" cy="5943600"/>
            </a:xfrm>
            <a:custGeom>
              <a:avLst/>
              <a:gdLst/>
              <a:ahLst/>
              <a:cxnLst/>
              <a:rect l="l" t="t" r="r" b="b"/>
              <a:pathLst>
                <a:path w="8153400" h="5943600">
                  <a:moveTo>
                    <a:pt x="8153400" y="0"/>
                  </a:moveTo>
                  <a:lnTo>
                    <a:pt x="0" y="0"/>
                  </a:lnTo>
                  <a:lnTo>
                    <a:pt x="0" y="5943600"/>
                  </a:lnTo>
                  <a:lnTo>
                    <a:pt x="8153400" y="594360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CCD4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09828" y="679450"/>
              <a:ext cx="8153400" cy="5956300"/>
            </a:xfrm>
            <a:custGeom>
              <a:avLst/>
              <a:gdLst/>
              <a:ahLst/>
              <a:cxnLst/>
              <a:rect l="l" t="t" r="r" b="b"/>
              <a:pathLst>
                <a:path w="8153400" h="5956300">
                  <a:moveTo>
                    <a:pt x="0" y="0"/>
                  </a:moveTo>
                  <a:lnTo>
                    <a:pt x="0" y="5956300"/>
                  </a:lnTo>
                </a:path>
                <a:path w="8153400" h="5956300">
                  <a:moveTo>
                    <a:pt x="8153349" y="0"/>
                  </a:moveTo>
                  <a:lnTo>
                    <a:pt x="8153349" y="59563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03478" y="689355"/>
              <a:ext cx="8166100" cy="0"/>
            </a:xfrm>
            <a:custGeom>
              <a:avLst/>
              <a:gdLst/>
              <a:ahLst/>
              <a:cxnLst/>
              <a:rect l="l" t="t" r="r" b="b"/>
              <a:pathLst>
                <a:path w="8166100" h="0">
                  <a:moveTo>
                    <a:pt x="0" y="0"/>
                  </a:moveTo>
                  <a:lnTo>
                    <a:pt x="8166049" y="0"/>
                  </a:lnTo>
                </a:path>
              </a:pathLst>
            </a:custGeom>
            <a:ln w="55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03478" y="6629400"/>
              <a:ext cx="8166100" cy="0"/>
            </a:xfrm>
            <a:custGeom>
              <a:avLst/>
              <a:gdLst/>
              <a:ahLst/>
              <a:cxnLst/>
              <a:rect l="l" t="t" r="r" b="b"/>
              <a:pathLst>
                <a:path w="8166100" h="0">
                  <a:moveTo>
                    <a:pt x="0" y="0"/>
                  </a:moveTo>
                  <a:lnTo>
                    <a:pt x="8166049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88670" y="1074165"/>
            <a:ext cx="7997825" cy="51396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635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Times New Roman"/>
                <a:cs typeface="Times New Roman"/>
              </a:rPr>
              <a:t>“free </a:t>
            </a:r>
            <a:r>
              <a:rPr dirty="0" sz="2400" spc="-5">
                <a:latin typeface="Times New Roman"/>
                <a:cs typeface="Times New Roman"/>
              </a:rPr>
              <a:t>reserves” means </a:t>
            </a:r>
            <a:r>
              <a:rPr dirty="0" sz="2400">
                <a:latin typeface="Times New Roman"/>
                <a:cs typeface="Times New Roman"/>
              </a:rPr>
              <a:t>such </a:t>
            </a:r>
            <a:r>
              <a:rPr dirty="0" sz="2400" spc="-5">
                <a:latin typeface="Times New Roman"/>
                <a:cs typeface="Times New Roman"/>
              </a:rPr>
              <a:t>reserves </a:t>
            </a:r>
            <a:r>
              <a:rPr dirty="0" sz="2400">
                <a:latin typeface="Times New Roman"/>
                <a:cs typeface="Times New Roman"/>
              </a:rPr>
              <a:t>which, </a:t>
            </a:r>
            <a:r>
              <a:rPr dirty="0" u="heavy" sz="2400" spc="-1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as </a:t>
            </a:r>
            <a:r>
              <a:rPr dirty="0" u="heavy" sz="2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per the </a:t>
            </a:r>
            <a:r>
              <a:rPr dirty="0" u="heavy" sz="24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latest 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u="heavy" sz="2400" spc="-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audited balance </a:t>
            </a:r>
            <a:r>
              <a:rPr dirty="0" u="heavy" sz="24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sheet</a:t>
            </a:r>
            <a:r>
              <a:rPr dirty="0" sz="2400">
                <a:latin typeface="Times New Roman"/>
                <a:cs typeface="Times New Roman"/>
              </a:rPr>
              <a:t> of a </a:t>
            </a:r>
            <a:r>
              <a:rPr dirty="0" sz="2400" spc="-25">
                <a:latin typeface="Times New Roman"/>
                <a:cs typeface="Times New Roman"/>
              </a:rPr>
              <a:t>company, </a:t>
            </a:r>
            <a:r>
              <a:rPr dirty="0" sz="2400">
                <a:latin typeface="Times New Roman"/>
                <a:cs typeface="Times New Roman"/>
              </a:rPr>
              <a:t>are </a:t>
            </a:r>
            <a:r>
              <a:rPr dirty="0" sz="2400" spc="-5">
                <a:latin typeface="Times New Roman"/>
                <a:cs typeface="Times New Roman"/>
              </a:rPr>
              <a:t>available </a:t>
            </a:r>
            <a:r>
              <a:rPr dirty="0" sz="2400">
                <a:latin typeface="Times New Roman"/>
                <a:cs typeface="Times New Roman"/>
              </a:rPr>
              <a:t>for </a:t>
            </a:r>
            <a:r>
              <a:rPr dirty="0" sz="2400" spc="-5">
                <a:latin typeface="Times New Roman"/>
                <a:cs typeface="Times New Roman"/>
              </a:rPr>
              <a:t>distribution  as </a:t>
            </a:r>
            <a:r>
              <a:rPr dirty="0" sz="2400">
                <a:latin typeface="Times New Roman"/>
                <a:cs typeface="Times New Roman"/>
              </a:rPr>
              <a:t>dividend: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2400" spc="-5">
                <a:latin typeface="Times New Roman"/>
                <a:cs typeface="Times New Roman"/>
              </a:rPr>
              <a:t>Provided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that—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000"/>
              </a:lnSpc>
              <a:buAutoNum type="romanLcParenBoth"/>
              <a:tabLst>
                <a:tab pos="421640" algn="l"/>
              </a:tabLst>
            </a:pPr>
            <a:r>
              <a:rPr dirty="0" sz="2400">
                <a:latin typeface="Times New Roman"/>
                <a:cs typeface="Times New Roman"/>
              </a:rPr>
              <a:t>any </a:t>
            </a:r>
            <a:r>
              <a:rPr dirty="0" sz="2400" spc="-5">
                <a:latin typeface="Times New Roman"/>
                <a:cs typeface="Times New Roman"/>
              </a:rPr>
              <a:t>amount representing unrealised gains, notional gains </a:t>
            </a:r>
            <a:r>
              <a:rPr dirty="0" sz="2400">
                <a:latin typeface="Times New Roman"/>
                <a:cs typeface="Times New Roman"/>
              </a:rPr>
              <a:t>or  </a:t>
            </a:r>
            <a:r>
              <a:rPr dirty="0" sz="2400" spc="-5">
                <a:latin typeface="Times New Roman"/>
                <a:cs typeface="Times New Roman"/>
              </a:rPr>
              <a:t>revaluation </a:t>
            </a:r>
            <a:r>
              <a:rPr dirty="0" sz="2400">
                <a:latin typeface="Times New Roman"/>
                <a:cs typeface="Times New Roman"/>
              </a:rPr>
              <a:t>of assets, </a:t>
            </a:r>
            <a:r>
              <a:rPr dirty="0" sz="2400" spc="-5">
                <a:latin typeface="Times New Roman"/>
                <a:cs typeface="Times New Roman"/>
              </a:rPr>
              <a:t>whether shown </a:t>
            </a:r>
            <a:r>
              <a:rPr dirty="0" sz="2400">
                <a:latin typeface="Times New Roman"/>
                <a:cs typeface="Times New Roman"/>
              </a:rPr>
              <a:t>as a </a:t>
            </a:r>
            <a:r>
              <a:rPr dirty="0" sz="2400" spc="-5">
                <a:latin typeface="Times New Roman"/>
                <a:cs typeface="Times New Roman"/>
              </a:rPr>
              <a:t>reserve </a:t>
            </a:r>
            <a:r>
              <a:rPr dirty="0" sz="2400">
                <a:latin typeface="Times New Roman"/>
                <a:cs typeface="Times New Roman"/>
              </a:rPr>
              <a:t>or </a:t>
            </a:r>
            <a:r>
              <a:rPr dirty="0" sz="2400" spc="-5">
                <a:latin typeface="Times New Roman"/>
                <a:cs typeface="Times New Roman"/>
              </a:rPr>
              <a:t>otherwise,  </a:t>
            </a:r>
            <a:r>
              <a:rPr dirty="0" sz="2400">
                <a:latin typeface="Times New Roman"/>
                <a:cs typeface="Times New Roman"/>
              </a:rPr>
              <a:t>or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AutoNum type="romanLcParenBoth"/>
            </a:pPr>
            <a:endParaRPr sz="2500">
              <a:latin typeface="Times New Roman"/>
              <a:cs typeface="Times New Roman"/>
            </a:endParaRPr>
          </a:p>
          <a:p>
            <a:pPr algn="just" marL="12700" marR="5715">
              <a:lnSpc>
                <a:spcPct val="99300"/>
              </a:lnSpc>
              <a:buAutoNum type="romanLcParenBoth"/>
              <a:tabLst>
                <a:tab pos="502284" algn="l"/>
              </a:tabLst>
            </a:pPr>
            <a:r>
              <a:rPr dirty="0" sz="2400">
                <a:latin typeface="Times New Roman"/>
                <a:cs typeface="Times New Roman"/>
              </a:rPr>
              <a:t>any </a:t>
            </a:r>
            <a:r>
              <a:rPr dirty="0" sz="2400" spc="-5">
                <a:latin typeface="Times New Roman"/>
                <a:cs typeface="Times New Roman"/>
              </a:rPr>
              <a:t>change </a:t>
            </a:r>
            <a:r>
              <a:rPr dirty="0" sz="2400">
                <a:latin typeface="Times New Roman"/>
                <a:cs typeface="Times New Roman"/>
              </a:rPr>
              <a:t>in </a:t>
            </a:r>
            <a:r>
              <a:rPr dirty="0" sz="2400" spc="-5">
                <a:latin typeface="Times New Roman"/>
                <a:cs typeface="Times New Roman"/>
              </a:rPr>
              <a:t>carrying amount </a:t>
            </a:r>
            <a:r>
              <a:rPr dirty="0" sz="2400">
                <a:latin typeface="Times New Roman"/>
                <a:cs typeface="Times New Roman"/>
              </a:rPr>
              <a:t>of an </a:t>
            </a:r>
            <a:r>
              <a:rPr dirty="0" sz="2400" spc="-5">
                <a:latin typeface="Times New Roman"/>
                <a:cs typeface="Times New Roman"/>
              </a:rPr>
              <a:t>asset </a:t>
            </a:r>
            <a:r>
              <a:rPr dirty="0" sz="2400">
                <a:latin typeface="Times New Roman"/>
                <a:cs typeface="Times New Roman"/>
              </a:rPr>
              <a:t>or of a </a:t>
            </a:r>
            <a:r>
              <a:rPr dirty="0" sz="2400" spc="-5">
                <a:latin typeface="Times New Roman"/>
                <a:cs typeface="Times New Roman"/>
              </a:rPr>
              <a:t>liability  recognised in </a:t>
            </a:r>
            <a:r>
              <a:rPr dirty="0" sz="2400" spc="-25">
                <a:latin typeface="Times New Roman"/>
                <a:cs typeface="Times New Roman"/>
              </a:rPr>
              <a:t>equity, </a:t>
            </a:r>
            <a:r>
              <a:rPr dirty="0" sz="2400" spc="-5">
                <a:latin typeface="Times New Roman"/>
                <a:cs typeface="Times New Roman"/>
              </a:rPr>
              <a:t>including surplus </a:t>
            </a:r>
            <a:r>
              <a:rPr dirty="0" sz="2400">
                <a:latin typeface="Times New Roman"/>
                <a:cs typeface="Times New Roman"/>
              </a:rPr>
              <a:t>in </a:t>
            </a:r>
            <a:r>
              <a:rPr dirty="0" sz="2400" spc="-5">
                <a:latin typeface="Times New Roman"/>
                <a:cs typeface="Times New Roman"/>
              </a:rPr>
              <a:t>profit </a:t>
            </a:r>
            <a:r>
              <a:rPr dirty="0" sz="2400">
                <a:latin typeface="Times New Roman"/>
                <a:cs typeface="Times New Roman"/>
              </a:rPr>
              <a:t>and </a:t>
            </a:r>
            <a:r>
              <a:rPr dirty="0" sz="2400" spc="-5">
                <a:latin typeface="Times New Roman"/>
                <a:cs typeface="Times New Roman"/>
              </a:rPr>
              <a:t>loss account  </a:t>
            </a:r>
            <a:r>
              <a:rPr dirty="0" sz="2400">
                <a:latin typeface="Times New Roman"/>
                <a:cs typeface="Times New Roman"/>
              </a:rPr>
              <a:t>on </a:t>
            </a:r>
            <a:r>
              <a:rPr dirty="0" sz="2400" spc="-5">
                <a:latin typeface="Times New Roman"/>
                <a:cs typeface="Times New Roman"/>
              </a:rPr>
              <a:t>measurement </a:t>
            </a:r>
            <a:r>
              <a:rPr dirty="0" sz="2400">
                <a:latin typeface="Times New Roman"/>
                <a:cs typeface="Times New Roman"/>
              </a:rPr>
              <a:t>of the </a:t>
            </a:r>
            <a:r>
              <a:rPr dirty="0" sz="2400" spc="-5">
                <a:latin typeface="Times New Roman"/>
                <a:cs typeface="Times New Roman"/>
              </a:rPr>
              <a:t>asset </a:t>
            </a:r>
            <a:r>
              <a:rPr dirty="0" sz="2400" spc="-10">
                <a:latin typeface="Times New Roman"/>
                <a:cs typeface="Times New Roman"/>
              </a:rPr>
              <a:t>or </a:t>
            </a:r>
            <a:r>
              <a:rPr dirty="0" sz="2400">
                <a:latin typeface="Times New Roman"/>
                <a:cs typeface="Times New Roman"/>
              </a:rPr>
              <a:t>the </a:t>
            </a:r>
            <a:r>
              <a:rPr dirty="0" sz="2400" spc="-5">
                <a:latin typeface="Times New Roman"/>
                <a:cs typeface="Times New Roman"/>
              </a:rPr>
              <a:t>liability at fair value, shall not  be </a:t>
            </a:r>
            <a:r>
              <a:rPr dirty="0" sz="2400">
                <a:latin typeface="Times New Roman"/>
                <a:cs typeface="Times New Roman"/>
              </a:rPr>
              <a:t>treated as </a:t>
            </a:r>
            <a:r>
              <a:rPr dirty="0" sz="2400" spc="-5">
                <a:latin typeface="Times New Roman"/>
                <a:cs typeface="Times New Roman"/>
              </a:rPr>
              <a:t>free</a:t>
            </a:r>
            <a:r>
              <a:rPr dirty="0" sz="2400" spc="-4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reserves;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22148" y="0"/>
            <a:ext cx="8255634" cy="708660"/>
            <a:chOff x="422148" y="0"/>
            <a:chExt cx="8255634" cy="708660"/>
          </a:xfrm>
        </p:grpSpPr>
        <p:sp>
          <p:nvSpPr>
            <p:cNvPr id="9" name="object 9"/>
            <p:cNvSpPr/>
            <p:nvPr/>
          </p:nvSpPr>
          <p:spPr>
            <a:xfrm>
              <a:off x="435102" y="3809"/>
              <a:ext cx="8229600" cy="683260"/>
            </a:xfrm>
            <a:custGeom>
              <a:avLst/>
              <a:gdLst/>
              <a:ahLst/>
              <a:cxnLst/>
              <a:rect l="l" t="t" r="r" b="b"/>
              <a:pathLst>
                <a:path w="8229600" h="683260">
                  <a:moveTo>
                    <a:pt x="8229600" y="0"/>
                  </a:moveTo>
                  <a:lnTo>
                    <a:pt x="0" y="0"/>
                  </a:lnTo>
                  <a:lnTo>
                    <a:pt x="0" y="682752"/>
                  </a:lnTo>
                  <a:lnTo>
                    <a:pt x="8229600" y="68275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35102" y="3809"/>
              <a:ext cx="8229600" cy="683260"/>
            </a:xfrm>
            <a:custGeom>
              <a:avLst/>
              <a:gdLst/>
              <a:ahLst/>
              <a:cxnLst/>
              <a:rect l="l" t="t" r="r" b="b"/>
              <a:pathLst>
                <a:path w="8229600" h="683260">
                  <a:moveTo>
                    <a:pt x="0" y="682752"/>
                  </a:moveTo>
                  <a:lnTo>
                    <a:pt x="8229600" y="68275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682752"/>
                  </a:lnTo>
                  <a:close/>
                </a:path>
              </a:pathLst>
            </a:custGeom>
            <a:ln w="25908">
              <a:solidFill>
                <a:srgbClr val="7BC9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283588" y="159207"/>
            <a:ext cx="6528434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0"/>
              <a:t>Definition </a:t>
            </a:r>
            <a:r>
              <a:rPr dirty="0" spc="-70"/>
              <a:t>of </a:t>
            </a:r>
            <a:r>
              <a:rPr dirty="0" spc="-105"/>
              <a:t>‘free </a:t>
            </a:r>
            <a:r>
              <a:rPr dirty="0" spc="-130"/>
              <a:t>reserves’</a:t>
            </a:r>
            <a:r>
              <a:rPr dirty="0" spc="125"/>
              <a:t> </a:t>
            </a:r>
            <a:r>
              <a:rPr dirty="0" spc="-125"/>
              <a:t>[Sec.2(43)]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509828" y="685800"/>
              <a:ext cx="8153400" cy="5943600"/>
            </a:xfrm>
            <a:custGeom>
              <a:avLst/>
              <a:gdLst/>
              <a:ahLst/>
              <a:cxnLst/>
              <a:rect l="l" t="t" r="r" b="b"/>
              <a:pathLst>
                <a:path w="8153400" h="5943600">
                  <a:moveTo>
                    <a:pt x="8153400" y="0"/>
                  </a:moveTo>
                  <a:lnTo>
                    <a:pt x="0" y="0"/>
                  </a:lnTo>
                  <a:lnTo>
                    <a:pt x="0" y="5943600"/>
                  </a:lnTo>
                  <a:lnTo>
                    <a:pt x="8153400" y="594360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CCD4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09828" y="679450"/>
              <a:ext cx="8153400" cy="5956300"/>
            </a:xfrm>
            <a:custGeom>
              <a:avLst/>
              <a:gdLst/>
              <a:ahLst/>
              <a:cxnLst/>
              <a:rect l="l" t="t" r="r" b="b"/>
              <a:pathLst>
                <a:path w="8153400" h="5956300">
                  <a:moveTo>
                    <a:pt x="0" y="0"/>
                  </a:moveTo>
                  <a:lnTo>
                    <a:pt x="0" y="5956300"/>
                  </a:lnTo>
                </a:path>
                <a:path w="8153400" h="5956300">
                  <a:moveTo>
                    <a:pt x="8153349" y="0"/>
                  </a:moveTo>
                  <a:lnTo>
                    <a:pt x="8153349" y="59563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03478" y="689355"/>
              <a:ext cx="8166100" cy="0"/>
            </a:xfrm>
            <a:custGeom>
              <a:avLst/>
              <a:gdLst/>
              <a:ahLst/>
              <a:cxnLst/>
              <a:rect l="l" t="t" r="r" b="b"/>
              <a:pathLst>
                <a:path w="8166100" h="0">
                  <a:moveTo>
                    <a:pt x="0" y="0"/>
                  </a:moveTo>
                  <a:lnTo>
                    <a:pt x="8166049" y="0"/>
                  </a:lnTo>
                </a:path>
              </a:pathLst>
            </a:custGeom>
            <a:ln w="55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03478" y="6629400"/>
              <a:ext cx="8166100" cy="0"/>
            </a:xfrm>
            <a:custGeom>
              <a:avLst/>
              <a:gdLst/>
              <a:ahLst/>
              <a:cxnLst/>
              <a:rect l="l" t="t" r="r" b="b"/>
              <a:pathLst>
                <a:path w="8166100" h="0">
                  <a:moveTo>
                    <a:pt x="0" y="0"/>
                  </a:moveTo>
                  <a:lnTo>
                    <a:pt x="8166049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88670" y="699261"/>
            <a:ext cx="8001634" cy="5761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latin typeface="Georgia"/>
                <a:cs typeface="Georgia"/>
              </a:rPr>
              <a:t>Dividend </a:t>
            </a:r>
            <a:r>
              <a:rPr dirty="0" sz="2400" spc="-5">
                <a:latin typeface="Georgia"/>
                <a:cs typeface="Georgia"/>
              </a:rPr>
              <a:t>not </a:t>
            </a:r>
            <a:r>
              <a:rPr dirty="0" sz="2400" spc="-10">
                <a:latin typeface="Georgia"/>
                <a:cs typeface="Georgia"/>
              </a:rPr>
              <a:t>to </a:t>
            </a:r>
            <a:r>
              <a:rPr dirty="0" sz="2400" spc="-15">
                <a:latin typeface="Georgia"/>
                <a:cs typeface="Georgia"/>
              </a:rPr>
              <a:t>be </a:t>
            </a:r>
            <a:r>
              <a:rPr dirty="0" sz="2400" spc="-25">
                <a:latin typeface="Georgia"/>
                <a:cs typeface="Georgia"/>
              </a:rPr>
              <a:t>distributed</a:t>
            </a:r>
            <a:r>
              <a:rPr dirty="0" sz="2400" spc="-105">
                <a:latin typeface="Georgia"/>
                <a:cs typeface="Georgia"/>
              </a:rPr>
              <a:t> </a:t>
            </a:r>
            <a:r>
              <a:rPr dirty="0" sz="2400" spc="-65">
                <a:latin typeface="Georgia"/>
                <a:cs typeface="Georgia"/>
              </a:rPr>
              <a:t>from: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400" spc="-30">
                <a:latin typeface="Georgia"/>
                <a:cs typeface="Georgia"/>
              </a:rPr>
              <a:t>Securities </a:t>
            </a:r>
            <a:r>
              <a:rPr dirty="0" sz="2400" spc="-45">
                <a:latin typeface="Georgia"/>
                <a:cs typeface="Georgia"/>
              </a:rPr>
              <a:t>Premium</a:t>
            </a:r>
            <a:r>
              <a:rPr dirty="0" sz="2400" spc="-140">
                <a:latin typeface="Georgia"/>
                <a:cs typeface="Georgia"/>
              </a:rPr>
              <a:t> </a:t>
            </a:r>
            <a:r>
              <a:rPr dirty="0" sz="2400" spc="-15">
                <a:latin typeface="Georgia"/>
                <a:cs typeface="Georgia"/>
              </a:rPr>
              <a:t>Account</a:t>
            </a:r>
            <a:endParaRPr sz="24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z="2400" spc="-25">
                <a:latin typeface="Georgia"/>
                <a:cs typeface="Georgia"/>
              </a:rPr>
              <a:t>Capital </a:t>
            </a:r>
            <a:r>
              <a:rPr dirty="0" sz="2400" spc="-35">
                <a:latin typeface="Georgia"/>
                <a:cs typeface="Georgia"/>
              </a:rPr>
              <a:t>Redemption</a:t>
            </a:r>
            <a:r>
              <a:rPr dirty="0" sz="2400" spc="-30">
                <a:latin typeface="Georgia"/>
                <a:cs typeface="Georgia"/>
              </a:rPr>
              <a:t> </a:t>
            </a:r>
            <a:r>
              <a:rPr dirty="0" sz="2400" spc="-60">
                <a:latin typeface="Georgia"/>
                <a:cs typeface="Georgia"/>
              </a:rPr>
              <a:t>Reserve</a:t>
            </a:r>
            <a:endParaRPr sz="24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z="2400" spc="-20">
                <a:latin typeface="Georgia"/>
                <a:cs typeface="Georgia"/>
              </a:rPr>
              <a:t>Debenture </a:t>
            </a:r>
            <a:r>
              <a:rPr dirty="0" sz="2400" spc="-35">
                <a:latin typeface="Georgia"/>
                <a:cs typeface="Georgia"/>
              </a:rPr>
              <a:t>Redemption</a:t>
            </a:r>
            <a:r>
              <a:rPr dirty="0" sz="2400" spc="-45">
                <a:latin typeface="Georgia"/>
                <a:cs typeface="Georgia"/>
              </a:rPr>
              <a:t> </a:t>
            </a:r>
            <a:r>
              <a:rPr dirty="0" sz="2400" spc="-60">
                <a:latin typeface="Georgia"/>
                <a:cs typeface="Georgia"/>
              </a:rPr>
              <a:t>Reserve</a:t>
            </a:r>
            <a:endParaRPr sz="24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z="2400" spc="-30">
                <a:latin typeface="Georgia"/>
                <a:cs typeface="Georgia"/>
              </a:rPr>
              <a:t>Amalgamation </a:t>
            </a:r>
            <a:r>
              <a:rPr dirty="0" sz="2400" spc="-60">
                <a:latin typeface="Georgia"/>
                <a:cs typeface="Georgia"/>
              </a:rPr>
              <a:t>Reserve</a:t>
            </a:r>
            <a:endParaRPr sz="24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z="2400" spc="-40">
                <a:latin typeface="Georgia"/>
                <a:cs typeface="Georgia"/>
              </a:rPr>
              <a:t>Revaluation</a:t>
            </a:r>
            <a:r>
              <a:rPr dirty="0" sz="2400" spc="-25">
                <a:latin typeface="Georgia"/>
                <a:cs typeface="Georgia"/>
              </a:rPr>
              <a:t> </a:t>
            </a:r>
            <a:r>
              <a:rPr dirty="0" sz="2400" spc="-70">
                <a:latin typeface="Georgia"/>
                <a:cs typeface="Georgia"/>
              </a:rPr>
              <a:t>Reserve**</a:t>
            </a:r>
            <a:endParaRPr sz="24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400" spc="-30">
                <a:latin typeface="Georgia"/>
                <a:cs typeface="Georgia"/>
              </a:rPr>
              <a:t>Profit </a:t>
            </a:r>
            <a:r>
              <a:rPr dirty="0" sz="2400" spc="-15">
                <a:latin typeface="Georgia"/>
                <a:cs typeface="Georgia"/>
              </a:rPr>
              <a:t>on </a:t>
            </a:r>
            <a:r>
              <a:rPr dirty="0" sz="2400" spc="-45">
                <a:latin typeface="Georgia"/>
                <a:cs typeface="Georgia"/>
              </a:rPr>
              <a:t>reissue </a:t>
            </a:r>
            <a:r>
              <a:rPr dirty="0" sz="2400" spc="-20">
                <a:latin typeface="Georgia"/>
                <a:cs typeface="Georgia"/>
              </a:rPr>
              <a:t>of </a:t>
            </a:r>
            <a:r>
              <a:rPr dirty="0" sz="2400" spc="-30">
                <a:latin typeface="Georgia"/>
                <a:cs typeface="Georgia"/>
              </a:rPr>
              <a:t>forfeited</a:t>
            </a:r>
            <a:r>
              <a:rPr dirty="0" sz="2400" spc="-120">
                <a:latin typeface="Georgia"/>
                <a:cs typeface="Georgia"/>
              </a:rPr>
              <a:t> </a:t>
            </a:r>
            <a:r>
              <a:rPr dirty="0" sz="2400" spc="-55">
                <a:latin typeface="Georgia"/>
                <a:cs typeface="Georgia"/>
              </a:rPr>
              <a:t>shares</a:t>
            </a:r>
            <a:endParaRPr sz="24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z="2400" spc="-30">
                <a:latin typeface="Georgia"/>
                <a:cs typeface="Georgia"/>
              </a:rPr>
              <a:t>Profit </a:t>
            </a:r>
            <a:r>
              <a:rPr dirty="0" sz="2400" spc="-35">
                <a:latin typeface="Georgia"/>
                <a:cs typeface="Georgia"/>
              </a:rPr>
              <a:t>earned prior </a:t>
            </a:r>
            <a:r>
              <a:rPr dirty="0" sz="2400" spc="-10">
                <a:latin typeface="Georgia"/>
                <a:cs typeface="Georgia"/>
              </a:rPr>
              <a:t>to </a:t>
            </a:r>
            <a:r>
              <a:rPr dirty="0" sz="2400" spc="-30">
                <a:latin typeface="Georgia"/>
                <a:cs typeface="Georgia"/>
              </a:rPr>
              <a:t>incorporation </a:t>
            </a:r>
            <a:r>
              <a:rPr dirty="0" sz="2400" spc="-20">
                <a:latin typeface="Georgia"/>
                <a:cs typeface="Georgia"/>
              </a:rPr>
              <a:t>of</a:t>
            </a:r>
            <a:r>
              <a:rPr dirty="0" sz="2400" spc="-150">
                <a:latin typeface="Georgia"/>
                <a:cs typeface="Georgia"/>
              </a:rPr>
              <a:t> </a:t>
            </a:r>
            <a:r>
              <a:rPr dirty="0" sz="2400" spc="-40">
                <a:latin typeface="Georgia"/>
                <a:cs typeface="Georgia"/>
              </a:rPr>
              <a:t>company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"/>
            </a:pPr>
            <a:endParaRPr sz="2550">
              <a:latin typeface="Georgia"/>
              <a:cs typeface="Georgia"/>
            </a:endParaRPr>
          </a:p>
          <a:p>
            <a:pPr algn="just" marL="355600" marR="9525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z="2000" spc="-50" i="1">
                <a:latin typeface="Georgia"/>
                <a:cs typeface="Georgia"/>
              </a:rPr>
              <a:t>**Amount </a:t>
            </a:r>
            <a:r>
              <a:rPr dirty="0" sz="2000" spc="-45" i="1">
                <a:latin typeface="Georgia"/>
                <a:cs typeface="Georgia"/>
              </a:rPr>
              <a:t>of </a:t>
            </a:r>
            <a:r>
              <a:rPr dirty="0" sz="2000" spc="-80" i="1">
                <a:latin typeface="Georgia"/>
                <a:cs typeface="Georgia"/>
              </a:rPr>
              <a:t>revaluation </a:t>
            </a:r>
            <a:r>
              <a:rPr dirty="0" sz="2000" spc="-95" i="1">
                <a:latin typeface="Georgia"/>
                <a:cs typeface="Georgia"/>
              </a:rPr>
              <a:t>reserve </a:t>
            </a:r>
            <a:r>
              <a:rPr dirty="0" sz="2000" spc="-80" i="1">
                <a:latin typeface="Georgia"/>
                <a:cs typeface="Georgia"/>
              </a:rPr>
              <a:t>pertaining </a:t>
            </a:r>
            <a:r>
              <a:rPr dirty="0" sz="2000" spc="-15" i="1">
                <a:latin typeface="Georgia"/>
                <a:cs typeface="Georgia"/>
              </a:rPr>
              <a:t>to </a:t>
            </a:r>
            <a:r>
              <a:rPr dirty="0" sz="2000" spc="-90" i="1">
                <a:latin typeface="Georgia"/>
                <a:cs typeface="Georgia"/>
              </a:rPr>
              <a:t>an </a:t>
            </a:r>
            <a:r>
              <a:rPr dirty="0" sz="2000" spc="-50" i="1">
                <a:latin typeface="Georgia"/>
                <a:cs typeface="Georgia"/>
              </a:rPr>
              <a:t>item </a:t>
            </a:r>
            <a:r>
              <a:rPr dirty="0" sz="2000" spc="-45" i="1">
                <a:latin typeface="Georgia"/>
                <a:cs typeface="Georgia"/>
              </a:rPr>
              <a:t>of fixed </a:t>
            </a:r>
            <a:r>
              <a:rPr dirty="0" sz="2000" spc="-35" i="1">
                <a:latin typeface="Georgia"/>
                <a:cs typeface="Georgia"/>
              </a:rPr>
              <a:t>asset  </a:t>
            </a:r>
            <a:r>
              <a:rPr dirty="0" sz="2000" spc="-85" i="1">
                <a:latin typeface="Georgia"/>
                <a:cs typeface="Georgia"/>
              </a:rPr>
              <a:t>retired </a:t>
            </a:r>
            <a:r>
              <a:rPr dirty="0" sz="2000" spc="-90" i="1">
                <a:latin typeface="Georgia"/>
                <a:cs typeface="Georgia"/>
              </a:rPr>
              <a:t>from </a:t>
            </a:r>
            <a:r>
              <a:rPr dirty="0" sz="2000" spc="-70" i="1">
                <a:latin typeface="Georgia"/>
                <a:cs typeface="Georgia"/>
              </a:rPr>
              <a:t>active </a:t>
            </a:r>
            <a:r>
              <a:rPr dirty="0" sz="2000" spc="-35" i="1">
                <a:latin typeface="Georgia"/>
                <a:cs typeface="Georgia"/>
              </a:rPr>
              <a:t>use </a:t>
            </a:r>
            <a:r>
              <a:rPr dirty="0" sz="2000" spc="-100" i="1">
                <a:latin typeface="Georgia"/>
                <a:cs typeface="Georgia"/>
              </a:rPr>
              <a:t>and </a:t>
            </a:r>
            <a:r>
              <a:rPr dirty="0" sz="2000" spc="-60" i="1">
                <a:latin typeface="Georgia"/>
                <a:cs typeface="Georgia"/>
              </a:rPr>
              <a:t>held </a:t>
            </a:r>
            <a:r>
              <a:rPr dirty="0" sz="2000" spc="-80" i="1">
                <a:latin typeface="Georgia"/>
                <a:cs typeface="Georgia"/>
              </a:rPr>
              <a:t>for </a:t>
            </a:r>
            <a:r>
              <a:rPr dirty="0" sz="2000" spc="-60" i="1">
                <a:latin typeface="Georgia"/>
                <a:cs typeface="Georgia"/>
              </a:rPr>
              <a:t>disposal </a:t>
            </a:r>
            <a:r>
              <a:rPr dirty="0" sz="2000" spc="-90" i="1">
                <a:latin typeface="Georgia"/>
                <a:cs typeface="Georgia"/>
              </a:rPr>
              <a:t>or </a:t>
            </a:r>
            <a:r>
              <a:rPr dirty="0" sz="2000" spc="-60" i="1">
                <a:latin typeface="Georgia"/>
                <a:cs typeface="Georgia"/>
              </a:rPr>
              <a:t>disposed </a:t>
            </a:r>
            <a:r>
              <a:rPr dirty="0" sz="2000" spc="-45" i="1">
                <a:latin typeface="Georgia"/>
                <a:cs typeface="Georgia"/>
              </a:rPr>
              <a:t>of </a:t>
            </a:r>
            <a:r>
              <a:rPr dirty="0" sz="2000" spc="-125" i="1">
                <a:latin typeface="Georgia"/>
                <a:cs typeface="Georgia"/>
              </a:rPr>
              <a:t>may </a:t>
            </a:r>
            <a:r>
              <a:rPr dirty="0" sz="2000" spc="-65" i="1">
                <a:latin typeface="Georgia"/>
                <a:cs typeface="Georgia"/>
              </a:rPr>
              <a:t>be  </a:t>
            </a:r>
            <a:r>
              <a:rPr dirty="0" sz="2000" spc="-90" i="1">
                <a:latin typeface="Georgia"/>
                <a:cs typeface="Georgia"/>
              </a:rPr>
              <a:t>transferred </a:t>
            </a:r>
            <a:r>
              <a:rPr dirty="0" sz="2000" spc="-15" i="1">
                <a:latin typeface="Georgia"/>
                <a:cs typeface="Georgia"/>
              </a:rPr>
              <a:t>to </a:t>
            </a:r>
            <a:r>
              <a:rPr dirty="0" sz="2000" spc="-85" i="1">
                <a:latin typeface="Georgia"/>
                <a:cs typeface="Georgia"/>
              </a:rPr>
              <a:t>General </a:t>
            </a:r>
            <a:r>
              <a:rPr dirty="0" sz="2000" spc="-100" i="1">
                <a:latin typeface="Georgia"/>
                <a:cs typeface="Georgia"/>
              </a:rPr>
              <a:t>Reserve </a:t>
            </a:r>
            <a:r>
              <a:rPr dirty="0" sz="2000" spc="-90" i="1">
                <a:latin typeface="Georgia"/>
                <a:cs typeface="Georgia"/>
              </a:rPr>
              <a:t>available </a:t>
            </a:r>
            <a:r>
              <a:rPr dirty="0" sz="2000" spc="-80" i="1">
                <a:latin typeface="Georgia"/>
                <a:cs typeface="Georgia"/>
              </a:rPr>
              <a:t>for </a:t>
            </a:r>
            <a:r>
              <a:rPr dirty="0" sz="2000" spc="-50" i="1">
                <a:latin typeface="Georgia"/>
                <a:cs typeface="Georgia"/>
              </a:rPr>
              <a:t>distribution </a:t>
            </a:r>
            <a:r>
              <a:rPr dirty="0" sz="2000" spc="-70" i="1">
                <a:latin typeface="Georgia"/>
                <a:cs typeface="Georgia"/>
              </a:rPr>
              <a:t>as</a:t>
            </a:r>
            <a:r>
              <a:rPr dirty="0" sz="2000" spc="50" i="1">
                <a:latin typeface="Georgia"/>
                <a:cs typeface="Georgia"/>
              </a:rPr>
              <a:t> </a:t>
            </a:r>
            <a:r>
              <a:rPr dirty="0" sz="2000" spc="-85" i="1">
                <a:latin typeface="Georgia"/>
                <a:cs typeface="Georgia"/>
              </a:rPr>
              <a:t>dividend.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"/>
            </a:pPr>
            <a:endParaRPr sz="2100">
              <a:latin typeface="Georgia"/>
              <a:cs typeface="Georgia"/>
            </a:endParaRPr>
          </a:p>
          <a:p>
            <a:pPr algn="just" marL="355600" marR="508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z="2000" spc="-95" i="1">
                <a:latin typeface="Georgia"/>
                <a:cs typeface="Georgia"/>
              </a:rPr>
              <a:t>**In</a:t>
            </a:r>
            <a:r>
              <a:rPr dirty="0" sz="2000" spc="290" i="1">
                <a:latin typeface="Georgia"/>
                <a:cs typeface="Georgia"/>
              </a:rPr>
              <a:t> </a:t>
            </a:r>
            <a:r>
              <a:rPr dirty="0" sz="1800" spc="-40" i="1">
                <a:latin typeface="Georgia"/>
                <a:cs typeface="Georgia"/>
              </a:rPr>
              <a:t>Milestone </a:t>
            </a:r>
            <a:r>
              <a:rPr dirty="0" sz="1800" spc="-75" i="1">
                <a:latin typeface="Georgia"/>
                <a:cs typeface="Georgia"/>
              </a:rPr>
              <a:t>Tradelinks </a:t>
            </a:r>
            <a:r>
              <a:rPr dirty="0" sz="1800" spc="-55" i="1">
                <a:latin typeface="Georgia"/>
                <a:cs typeface="Georgia"/>
              </a:rPr>
              <a:t>Pvt. Ltd.</a:t>
            </a:r>
            <a:r>
              <a:rPr dirty="0" sz="1800" spc="-55">
                <a:latin typeface="Georgia"/>
                <a:cs typeface="Georgia"/>
              </a:rPr>
              <a:t>, </a:t>
            </a:r>
            <a:r>
              <a:rPr dirty="0" sz="1800" spc="-120">
                <a:latin typeface="Georgia"/>
                <a:cs typeface="Georgia"/>
              </a:rPr>
              <a:t>(2013)  </a:t>
            </a:r>
            <a:r>
              <a:rPr dirty="0" sz="1800" spc="-105">
                <a:latin typeface="Georgia"/>
                <a:cs typeface="Georgia"/>
              </a:rPr>
              <a:t>176 </a:t>
            </a:r>
            <a:r>
              <a:rPr dirty="0" sz="1800" spc="-15">
                <a:latin typeface="Georgia"/>
                <a:cs typeface="Georgia"/>
              </a:rPr>
              <a:t>Comp </a:t>
            </a:r>
            <a:r>
              <a:rPr dirty="0" sz="1800" spc="-30">
                <a:latin typeface="Georgia"/>
                <a:cs typeface="Georgia"/>
              </a:rPr>
              <a:t>Cas </a:t>
            </a:r>
            <a:r>
              <a:rPr dirty="0" sz="1800" spc="-140">
                <a:latin typeface="Georgia"/>
                <a:cs typeface="Georgia"/>
              </a:rPr>
              <a:t>337 </a:t>
            </a:r>
            <a:r>
              <a:rPr dirty="0" sz="1800" spc="-40">
                <a:latin typeface="Georgia"/>
                <a:cs typeface="Georgia"/>
              </a:rPr>
              <a:t>Gujarat </a:t>
            </a:r>
            <a:r>
              <a:rPr dirty="0" sz="1800" spc="-25">
                <a:latin typeface="Georgia"/>
                <a:cs typeface="Georgia"/>
              </a:rPr>
              <a:t>HC  </a:t>
            </a:r>
            <a:r>
              <a:rPr dirty="0" sz="1800" spc="-35">
                <a:latin typeface="Georgia"/>
                <a:cs typeface="Georgia"/>
              </a:rPr>
              <a:t>approved </a:t>
            </a:r>
            <a:r>
              <a:rPr dirty="0" sz="1800" spc="-20">
                <a:latin typeface="Georgia"/>
                <a:cs typeface="Georgia"/>
              </a:rPr>
              <a:t>scheme </a:t>
            </a:r>
            <a:r>
              <a:rPr dirty="0" sz="1800" spc="-15">
                <a:latin typeface="Georgia"/>
                <a:cs typeface="Georgia"/>
              </a:rPr>
              <a:t>of </a:t>
            </a:r>
            <a:r>
              <a:rPr dirty="0" sz="1800" spc="-35">
                <a:latin typeface="Georgia"/>
                <a:cs typeface="Georgia"/>
              </a:rPr>
              <a:t>arrangement </a:t>
            </a:r>
            <a:r>
              <a:rPr dirty="0" sz="1800" spc="-15">
                <a:latin typeface="Georgia"/>
                <a:cs typeface="Georgia"/>
              </a:rPr>
              <a:t>which </a:t>
            </a:r>
            <a:r>
              <a:rPr dirty="0" sz="1800" spc="-30">
                <a:latin typeface="Georgia"/>
                <a:cs typeface="Georgia"/>
              </a:rPr>
              <a:t>provided </a:t>
            </a:r>
            <a:r>
              <a:rPr dirty="0" sz="1800" spc="-5">
                <a:latin typeface="Georgia"/>
                <a:cs typeface="Georgia"/>
              </a:rPr>
              <a:t>that </a:t>
            </a:r>
            <a:r>
              <a:rPr dirty="0" sz="1800" spc="-25">
                <a:latin typeface="Georgia"/>
                <a:cs typeface="Georgia"/>
              </a:rPr>
              <a:t>amalgamation </a:t>
            </a:r>
            <a:r>
              <a:rPr dirty="0" sz="1800" spc="-35">
                <a:latin typeface="Georgia"/>
                <a:cs typeface="Georgia"/>
              </a:rPr>
              <a:t>reserve  </a:t>
            </a:r>
            <a:r>
              <a:rPr dirty="0" sz="1800" spc="-20">
                <a:latin typeface="Georgia"/>
                <a:cs typeface="Georgia"/>
              </a:rPr>
              <a:t>would </a:t>
            </a:r>
            <a:r>
              <a:rPr dirty="0" sz="1800" spc="-5">
                <a:latin typeface="Georgia"/>
                <a:cs typeface="Georgia"/>
              </a:rPr>
              <a:t>be </a:t>
            </a:r>
            <a:r>
              <a:rPr dirty="0" sz="1800" spc="-30">
                <a:latin typeface="Georgia"/>
                <a:cs typeface="Georgia"/>
              </a:rPr>
              <a:t>free </a:t>
            </a:r>
            <a:r>
              <a:rPr dirty="0" sz="1800" spc="-35">
                <a:latin typeface="Georgia"/>
                <a:cs typeface="Georgia"/>
              </a:rPr>
              <a:t>reserve available for </a:t>
            </a:r>
            <a:r>
              <a:rPr dirty="0" sz="1800" spc="-25">
                <a:latin typeface="Georgia"/>
                <a:cs typeface="Georgia"/>
              </a:rPr>
              <a:t>dividend in </a:t>
            </a:r>
            <a:r>
              <a:rPr dirty="0" sz="1800" spc="-20">
                <a:latin typeface="Georgia"/>
                <a:cs typeface="Georgia"/>
              </a:rPr>
              <a:t>deviation </a:t>
            </a:r>
            <a:r>
              <a:rPr dirty="0" sz="1800" spc="-35">
                <a:latin typeface="Georgia"/>
                <a:cs typeface="Georgia"/>
              </a:rPr>
              <a:t>from</a:t>
            </a:r>
            <a:r>
              <a:rPr dirty="0" sz="1800" spc="-55">
                <a:latin typeface="Georgia"/>
                <a:cs typeface="Georgia"/>
              </a:rPr>
              <a:t> </a:t>
            </a:r>
            <a:r>
              <a:rPr dirty="0" sz="1800" spc="-75">
                <a:latin typeface="Georgia"/>
                <a:cs typeface="Georgia"/>
              </a:rPr>
              <a:t>AS-14.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22148" y="0"/>
            <a:ext cx="8255634" cy="708660"/>
            <a:chOff x="422148" y="0"/>
            <a:chExt cx="8255634" cy="708660"/>
          </a:xfrm>
        </p:grpSpPr>
        <p:sp>
          <p:nvSpPr>
            <p:cNvPr id="9" name="object 9"/>
            <p:cNvSpPr/>
            <p:nvPr/>
          </p:nvSpPr>
          <p:spPr>
            <a:xfrm>
              <a:off x="435102" y="3809"/>
              <a:ext cx="8229600" cy="683260"/>
            </a:xfrm>
            <a:custGeom>
              <a:avLst/>
              <a:gdLst/>
              <a:ahLst/>
              <a:cxnLst/>
              <a:rect l="l" t="t" r="r" b="b"/>
              <a:pathLst>
                <a:path w="8229600" h="683260">
                  <a:moveTo>
                    <a:pt x="8229600" y="0"/>
                  </a:moveTo>
                  <a:lnTo>
                    <a:pt x="0" y="0"/>
                  </a:lnTo>
                  <a:lnTo>
                    <a:pt x="0" y="682752"/>
                  </a:lnTo>
                  <a:lnTo>
                    <a:pt x="8229600" y="68275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35102" y="3809"/>
              <a:ext cx="8229600" cy="683260"/>
            </a:xfrm>
            <a:custGeom>
              <a:avLst/>
              <a:gdLst/>
              <a:ahLst/>
              <a:cxnLst/>
              <a:rect l="l" t="t" r="r" b="b"/>
              <a:pathLst>
                <a:path w="8229600" h="683260">
                  <a:moveTo>
                    <a:pt x="0" y="682752"/>
                  </a:moveTo>
                  <a:lnTo>
                    <a:pt x="8229600" y="68275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682752"/>
                  </a:lnTo>
                  <a:close/>
                </a:path>
              </a:pathLst>
            </a:custGeom>
            <a:ln w="25908">
              <a:solidFill>
                <a:srgbClr val="7BC9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15162" y="159207"/>
            <a:ext cx="766889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45"/>
              <a:t>Reserves </a:t>
            </a:r>
            <a:r>
              <a:rPr dirty="0" spc="-35"/>
              <a:t>not </a:t>
            </a:r>
            <a:r>
              <a:rPr dirty="0" spc="-145"/>
              <a:t>available </a:t>
            </a:r>
            <a:r>
              <a:rPr dirty="0" spc="-125"/>
              <a:t>for </a:t>
            </a:r>
            <a:r>
              <a:rPr dirty="0" spc="-80"/>
              <a:t>distribution</a:t>
            </a:r>
            <a:r>
              <a:rPr dirty="0" spc="400"/>
              <a:t> </a:t>
            </a:r>
            <a:r>
              <a:rPr dirty="0" spc="-140"/>
              <a:t>(SS-3)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715125"/>
            <a:chOff x="-828" y="0"/>
            <a:chExt cx="9145905" cy="671512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3999" cy="671512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-828" y="0"/>
              <a:ext cx="9145590" cy="10289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16052" y="1615439"/>
              <a:ext cx="8087106" cy="194843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9" y="27432"/>
            <a:ext cx="8229600" cy="658495"/>
          </a:xfrm>
          <a:custGeom>
            <a:avLst/>
            <a:gdLst/>
            <a:ahLst/>
            <a:cxnLst/>
            <a:rect l="l" t="t" r="r" b="b"/>
            <a:pathLst>
              <a:path w="8229600" h="658495">
                <a:moveTo>
                  <a:pt x="8229600" y="0"/>
                </a:moveTo>
                <a:lnTo>
                  <a:pt x="0" y="0"/>
                </a:lnTo>
                <a:lnTo>
                  <a:pt x="0" y="658368"/>
                </a:lnTo>
                <a:lnTo>
                  <a:pt x="8229600" y="658368"/>
                </a:lnTo>
                <a:lnTo>
                  <a:pt x="82296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17519" y="0"/>
            <a:ext cx="2110105" cy="711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spc="-5" i="0">
                <a:solidFill>
                  <a:srgbClr val="04607A"/>
                </a:solidFill>
                <a:latin typeface="Carlito"/>
                <a:cs typeface="Carlito"/>
              </a:rPr>
              <a:t>Co</a:t>
            </a:r>
            <a:r>
              <a:rPr dirty="0" sz="4500" spc="-35" i="0">
                <a:solidFill>
                  <a:srgbClr val="04607A"/>
                </a:solidFill>
                <a:latin typeface="Carlito"/>
                <a:cs typeface="Carlito"/>
              </a:rPr>
              <a:t>n</a:t>
            </a:r>
            <a:r>
              <a:rPr dirty="0" sz="4500" spc="-45" i="0">
                <a:solidFill>
                  <a:srgbClr val="04607A"/>
                </a:solidFill>
                <a:latin typeface="Carlito"/>
                <a:cs typeface="Carlito"/>
              </a:rPr>
              <a:t>t</a:t>
            </a:r>
            <a:r>
              <a:rPr dirty="0" sz="4500" i="0">
                <a:solidFill>
                  <a:srgbClr val="04607A"/>
                </a:solidFill>
                <a:latin typeface="Carlito"/>
                <a:cs typeface="Carlito"/>
              </a:rPr>
              <a:t>e</a:t>
            </a:r>
            <a:r>
              <a:rPr dirty="0" sz="4500" spc="-35" i="0">
                <a:solidFill>
                  <a:srgbClr val="04607A"/>
                </a:solidFill>
                <a:latin typeface="Carlito"/>
                <a:cs typeface="Carlito"/>
              </a:rPr>
              <a:t>n</a:t>
            </a:r>
            <a:r>
              <a:rPr dirty="0" sz="4500" i="0">
                <a:solidFill>
                  <a:srgbClr val="04607A"/>
                </a:solidFill>
                <a:latin typeface="Carlito"/>
                <a:cs typeface="Carlito"/>
              </a:rPr>
              <a:t>ts</a:t>
            </a:r>
            <a:endParaRPr sz="45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685800"/>
            <a:ext cx="8229600" cy="6019800"/>
          </a:xfrm>
          <a:custGeom>
            <a:avLst/>
            <a:gdLst/>
            <a:ahLst/>
            <a:cxnLst/>
            <a:rect l="l" t="t" r="r" b="b"/>
            <a:pathLst>
              <a:path w="8229600" h="6019800">
                <a:moveTo>
                  <a:pt x="8229600" y="0"/>
                </a:moveTo>
                <a:lnTo>
                  <a:pt x="0" y="0"/>
                </a:lnTo>
                <a:lnTo>
                  <a:pt x="0" y="6019800"/>
                </a:lnTo>
                <a:lnTo>
                  <a:pt x="8229600" y="6019800"/>
                </a:lnTo>
                <a:lnTo>
                  <a:pt x="8229600" y="0"/>
                </a:lnTo>
                <a:close/>
              </a:path>
            </a:pathLst>
          </a:custGeom>
          <a:solidFill>
            <a:srgbClr val="6BDBF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35940" y="1094965"/>
            <a:ext cx="6989445" cy="5147310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SzPct val="94230"/>
              <a:buFont typeface="Wingdings"/>
              <a:buChar char=""/>
              <a:tabLst>
                <a:tab pos="287020" algn="l"/>
              </a:tabLst>
            </a:pPr>
            <a:r>
              <a:rPr dirty="0" sz="2600" spc="-35">
                <a:latin typeface="Georgia"/>
                <a:cs typeface="Georgia"/>
              </a:rPr>
              <a:t>Legal</a:t>
            </a:r>
            <a:r>
              <a:rPr dirty="0" sz="2600" spc="5">
                <a:latin typeface="Georgia"/>
                <a:cs typeface="Georgia"/>
              </a:rPr>
              <a:t> </a:t>
            </a:r>
            <a:r>
              <a:rPr dirty="0" sz="2600" spc="-50">
                <a:latin typeface="Georgia"/>
                <a:cs typeface="Georgia"/>
              </a:rPr>
              <a:t>framework</a:t>
            </a:r>
            <a:endParaRPr sz="26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SzPct val="94230"/>
              <a:buFont typeface="Wingdings"/>
              <a:buChar char=""/>
              <a:tabLst>
                <a:tab pos="287020" algn="l"/>
              </a:tabLst>
            </a:pPr>
            <a:r>
              <a:rPr dirty="0" sz="2600" spc="-40">
                <a:latin typeface="Georgia"/>
                <a:cs typeface="Georgia"/>
              </a:rPr>
              <a:t>Meaning </a:t>
            </a:r>
            <a:r>
              <a:rPr dirty="0" sz="2600" spc="-20">
                <a:latin typeface="Georgia"/>
                <a:cs typeface="Georgia"/>
              </a:rPr>
              <a:t>of</a:t>
            </a:r>
            <a:r>
              <a:rPr dirty="0" sz="2600">
                <a:latin typeface="Georgia"/>
                <a:cs typeface="Georgia"/>
              </a:rPr>
              <a:t> </a:t>
            </a:r>
            <a:r>
              <a:rPr dirty="0" sz="2600" spc="-25">
                <a:latin typeface="Georgia"/>
                <a:cs typeface="Georgia"/>
              </a:rPr>
              <a:t>dividend</a:t>
            </a:r>
            <a:endParaRPr sz="26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SzPct val="94230"/>
              <a:buFont typeface="Wingdings"/>
              <a:buChar char=""/>
              <a:tabLst>
                <a:tab pos="287020" algn="l"/>
              </a:tabLst>
            </a:pPr>
            <a:r>
              <a:rPr dirty="0" sz="2600" spc="-35">
                <a:latin typeface="Georgia"/>
                <a:cs typeface="Georgia"/>
              </a:rPr>
              <a:t>Eligibility </a:t>
            </a:r>
            <a:r>
              <a:rPr dirty="0" sz="2600" spc="-45">
                <a:latin typeface="Georgia"/>
                <a:cs typeface="Georgia"/>
              </a:rPr>
              <a:t>for</a:t>
            </a:r>
            <a:r>
              <a:rPr dirty="0" sz="2600" spc="-155">
                <a:latin typeface="Georgia"/>
                <a:cs typeface="Georgia"/>
              </a:rPr>
              <a:t> </a:t>
            </a:r>
            <a:r>
              <a:rPr dirty="0" sz="2600" spc="-25">
                <a:latin typeface="Georgia"/>
                <a:cs typeface="Georgia"/>
              </a:rPr>
              <a:t>dividend</a:t>
            </a:r>
            <a:endParaRPr sz="26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SzPct val="94230"/>
              <a:buFont typeface="Wingdings"/>
              <a:buChar char=""/>
              <a:tabLst>
                <a:tab pos="287020" algn="l"/>
              </a:tabLst>
            </a:pPr>
            <a:r>
              <a:rPr dirty="0" sz="2600" spc="-45">
                <a:latin typeface="Georgia"/>
                <a:cs typeface="Georgia"/>
              </a:rPr>
              <a:t>Maximum </a:t>
            </a:r>
            <a:r>
              <a:rPr dirty="0" sz="2600" spc="-20">
                <a:latin typeface="Georgia"/>
                <a:cs typeface="Georgia"/>
              </a:rPr>
              <a:t>amount </a:t>
            </a:r>
            <a:r>
              <a:rPr dirty="0" sz="2600" spc="-10">
                <a:latin typeface="Georgia"/>
                <a:cs typeface="Georgia"/>
              </a:rPr>
              <a:t>that </a:t>
            </a:r>
            <a:r>
              <a:rPr dirty="0" sz="2600" spc="-25">
                <a:latin typeface="Georgia"/>
                <a:cs typeface="Georgia"/>
              </a:rPr>
              <a:t>can </a:t>
            </a:r>
            <a:r>
              <a:rPr dirty="0" sz="2600" spc="-10">
                <a:latin typeface="Georgia"/>
                <a:cs typeface="Georgia"/>
              </a:rPr>
              <a:t>be </a:t>
            </a:r>
            <a:r>
              <a:rPr dirty="0" sz="2600" spc="-35">
                <a:latin typeface="Georgia"/>
                <a:cs typeface="Georgia"/>
              </a:rPr>
              <a:t>paid </a:t>
            </a:r>
            <a:r>
              <a:rPr dirty="0" sz="2600" spc="-65">
                <a:latin typeface="Georgia"/>
                <a:cs typeface="Georgia"/>
              </a:rPr>
              <a:t>as</a:t>
            </a:r>
            <a:r>
              <a:rPr dirty="0" sz="2600" spc="-430">
                <a:latin typeface="Georgia"/>
                <a:cs typeface="Georgia"/>
              </a:rPr>
              <a:t> </a:t>
            </a:r>
            <a:r>
              <a:rPr dirty="0" sz="2600" spc="-25">
                <a:latin typeface="Georgia"/>
                <a:cs typeface="Georgia"/>
              </a:rPr>
              <a:t>dividend</a:t>
            </a:r>
            <a:endParaRPr sz="26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SzPct val="94230"/>
              <a:buFont typeface="Wingdings"/>
              <a:buChar char=""/>
              <a:tabLst>
                <a:tab pos="287020" algn="l"/>
              </a:tabLst>
            </a:pPr>
            <a:r>
              <a:rPr dirty="0" sz="2600" spc="-75">
                <a:latin typeface="Georgia"/>
                <a:cs typeface="Georgia"/>
              </a:rPr>
              <a:t>Types </a:t>
            </a:r>
            <a:r>
              <a:rPr dirty="0" sz="2600" spc="-20">
                <a:latin typeface="Georgia"/>
                <a:cs typeface="Georgia"/>
              </a:rPr>
              <a:t>of </a:t>
            </a:r>
            <a:r>
              <a:rPr dirty="0" sz="2600" spc="-25">
                <a:latin typeface="Georgia"/>
                <a:cs typeface="Georgia"/>
              </a:rPr>
              <a:t>dividend </a:t>
            </a:r>
            <a:r>
              <a:rPr dirty="0" sz="2600" spc="-40">
                <a:latin typeface="Georgia"/>
                <a:cs typeface="Georgia"/>
              </a:rPr>
              <a:t>- </a:t>
            </a:r>
            <a:r>
              <a:rPr dirty="0" sz="2600" spc="-45">
                <a:latin typeface="Georgia"/>
                <a:cs typeface="Georgia"/>
              </a:rPr>
              <a:t>Interim </a:t>
            </a:r>
            <a:r>
              <a:rPr dirty="0" sz="2600" spc="-35">
                <a:latin typeface="Georgia"/>
                <a:cs typeface="Georgia"/>
              </a:rPr>
              <a:t>and</a:t>
            </a:r>
            <a:r>
              <a:rPr dirty="0" sz="2600" spc="40">
                <a:latin typeface="Georgia"/>
                <a:cs typeface="Georgia"/>
              </a:rPr>
              <a:t> </a:t>
            </a:r>
            <a:r>
              <a:rPr dirty="0" sz="2600" spc="-25">
                <a:latin typeface="Georgia"/>
                <a:cs typeface="Georgia"/>
              </a:rPr>
              <a:t>final</a:t>
            </a:r>
            <a:endParaRPr sz="26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SzPct val="94230"/>
              <a:buFont typeface="Wingdings"/>
              <a:buChar char=""/>
              <a:tabLst>
                <a:tab pos="287020" algn="l"/>
              </a:tabLst>
            </a:pPr>
            <a:r>
              <a:rPr dirty="0" sz="2600" spc="-75">
                <a:latin typeface="Georgia"/>
                <a:cs typeface="Georgia"/>
              </a:rPr>
              <a:t>Transfer </a:t>
            </a:r>
            <a:r>
              <a:rPr dirty="0" sz="2600" spc="-20">
                <a:latin typeface="Georgia"/>
                <a:cs typeface="Georgia"/>
              </a:rPr>
              <a:t>of </a:t>
            </a:r>
            <a:r>
              <a:rPr dirty="0" sz="2600" spc="-35">
                <a:latin typeface="Georgia"/>
                <a:cs typeface="Georgia"/>
              </a:rPr>
              <a:t>unpaid</a:t>
            </a:r>
            <a:r>
              <a:rPr dirty="0" sz="2600" spc="-45">
                <a:latin typeface="Georgia"/>
                <a:cs typeface="Georgia"/>
              </a:rPr>
              <a:t> </a:t>
            </a:r>
            <a:r>
              <a:rPr dirty="0" sz="2600" spc="-25">
                <a:latin typeface="Georgia"/>
                <a:cs typeface="Georgia"/>
              </a:rPr>
              <a:t>dividend</a:t>
            </a:r>
            <a:endParaRPr sz="26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SzPct val="94230"/>
              <a:buFont typeface="Wingdings"/>
              <a:buChar char=""/>
              <a:tabLst>
                <a:tab pos="287020" algn="l"/>
              </a:tabLst>
            </a:pPr>
            <a:r>
              <a:rPr dirty="0" sz="2600" spc="-150">
                <a:latin typeface="Georgia"/>
                <a:cs typeface="Georgia"/>
              </a:rPr>
              <a:t>IEPF</a:t>
            </a:r>
            <a:endParaRPr sz="2600">
              <a:latin typeface="Georgia"/>
              <a:cs typeface="Georgia"/>
            </a:endParaRPr>
          </a:p>
          <a:p>
            <a:pPr lvl="1" marL="652780" indent="-247650">
              <a:lnSpc>
                <a:spcPct val="100000"/>
              </a:lnSpc>
              <a:spcBef>
                <a:spcPts val="580"/>
              </a:spcBef>
              <a:buSzPct val="85416"/>
              <a:buFont typeface="Wingdings"/>
              <a:buChar char=""/>
              <a:tabLst>
                <a:tab pos="653415" algn="l"/>
              </a:tabLst>
            </a:pPr>
            <a:r>
              <a:rPr dirty="0" sz="2400" spc="-70">
                <a:latin typeface="Georgia"/>
                <a:cs typeface="Georgia"/>
              </a:rPr>
              <a:t>Transfer </a:t>
            </a:r>
            <a:r>
              <a:rPr dirty="0" sz="2400" spc="-20">
                <a:latin typeface="Georgia"/>
                <a:cs typeface="Georgia"/>
              </a:rPr>
              <a:t>of </a:t>
            </a:r>
            <a:r>
              <a:rPr dirty="0" sz="2400" spc="-25">
                <a:latin typeface="Georgia"/>
                <a:cs typeface="Georgia"/>
              </a:rPr>
              <a:t>unclaimed </a:t>
            </a:r>
            <a:r>
              <a:rPr dirty="0" sz="2400" spc="-30">
                <a:latin typeface="Georgia"/>
                <a:cs typeface="Georgia"/>
              </a:rPr>
              <a:t>dividend </a:t>
            </a:r>
            <a:r>
              <a:rPr dirty="0" sz="2400" spc="-10">
                <a:latin typeface="Georgia"/>
                <a:cs typeface="Georgia"/>
              </a:rPr>
              <a:t>to</a:t>
            </a:r>
            <a:r>
              <a:rPr dirty="0" sz="2400" spc="-25">
                <a:latin typeface="Georgia"/>
                <a:cs typeface="Georgia"/>
              </a:rPr>
              <a:t> </a:t>
            </a:r>
            <a:r>
              <a:rPr dirty="0" sz="2400" spc="-145">
                <a:latin typeface="Georgia"/>
                <a:cs typeface="Georgia"/>
              </a:rPr>
              <a:t>IEPF</a:t>
            </a:r>
            <a:endParaRPr sz="2400">
              <a:latin typeface="Georgia"/>
              <a:cs typeface="Georgia"/>
            </a:endParaRPr>
          </a:p>
          <a:p>
            <a:pPr lvl="1" marL="652780" indent="-247650">
              <a:lnSpc>
                <a:spcPct val="100000"/>
              </a:lnSpc>
              <a:spcBef>
                <a:spcPts val="580"/>
              </a:spcBef>
              <a:buSzPct val="85416"/>
              <a:buFont typeface="Wingdings"/>
              <a:buChar char=""/>
              <a:tabLst>
                <a:tab pos="653415" algn="l"/>
              </a:tabLst>
            </a:pPr>
            <a:r>
              <a:rPr dirty="0" sz="2400" spc="-70">
                <a:latin typeface="Georgia"/>
                <a:cs typeface="Georgia"/>
              </a:rPr>
              <a:t>Transfer </a:t>
            </a:r>
            <a:r>
              <a:rPr dirty="0" sz="2400" spc="-20">
                <a:latin typeface="Georgia"/>
                <a:cs typeface="Georgia"/>
              </a:rPr>
              <a:t>of </a:t>
            </a:r>
            <a:r>
              <a:rPr dirty="0" sz="2400" spc="-55">
                <a:latin typeface="Georgia"/>
                <a:cs typeface="Georgia"/>
              </a:rPr>
              <a:t>shares </a:t>
            </a:r>
            <a:r>
              <a:rPr dirty="0" sz="2400" spc="-10">
                <a:latin typeface="Georgia"/>
                <a:cs typeface="Georgia"/>
              </a:rPr>
              <a:t>to</a:t>
            </a:r>
            <a:r>
              <a:rPr dirty="0" sz="2400" spc="-45">
                <a:latin typeface="Georgia"/>
                <a:cs typeface="Georgia"/>
              </a:rPr>
              <a:t> </a:t>
            </a:r>
            <a:r>
              <a:rPr dirty="0" sz="2400" spc="-145">
                <a:latin typeface="Georgia"/>
                <a:cs typeface="Georgia"/>
              </a:rPr>
              <a:t>IEPF</a:t>
            </a:r>
            <a:endParaRPr sz="2400">
              <a:latin typeface="Georgia"/>
              <a:cs typeface="Georgia"/>
            </a:endParaRPr>
          </a:p>
          <a:p>
            <a:pPr lvl="1" marL="652780" indent="-247650">
              <a:lnSpc>
                <a:spcPct val="100000"/>
              </a:lnSpc>
              <a:spcBef>
                <a:spcPts val="575"/>
              </a:spcBef>
              <a:buSzPct val="85416"/>
              <a:buFont typeface="Wingdings"/>
              <a:buChar char=""/>
              <a:tabLst>
                <a:tab pos="653415" algn="l"/>
              </a:tabLst>
            </a:pPr>
            <a:r>
              <a:rPr dirty="0" sz="2400" spc="-30">
                <a:latin typeface="Georgia"/>
                <a:cs typeface="Georgia"/>
              </a:rPr>
              <a:t>Claim </a:t>
            </a:r>
            <a:r>
              <a:rPr dirty="0" sz="2400" spc="-45">
                <a:latin typeface="Georgia"/>
                <a:cs typeface="Georgia"/>
              </a:rPr>
              <a:t>from</a:t>
            </a:r>
            <a:r>
              <a:rPr dirty="0" sz="2400" spc="-30">
                <a:latin typeface="Georgia"/>
                <a:cs typeface="Georgia"/>
              </a:rPr>
              <a:t> </a:t>
            </a:r>
            <a:r>
              <a:rPr dirty="0" sz="2400" spc="-145">
                <a:latin typeface="Georgia"/>
                <a:cs typeface="Georgia"/>
              </a:rPr>
              <a:t>IEPF</a:t>
            </a:r>
            <a:endParaRPr sz="24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15"/>
              </a:spcBef>
              <a:buSzPct val="94230"/>
              <a:buFont typeface="Wingdings"/>
              <a:buChar char=""/>
              <a:tabLst>
                <a:tab pos="287020" algn="l"/>
              </a:tabLst>
            </a:pPr>
            <a:r>
              <a:rPr dirty="0" sz="2600" spc="-50">
                <a:latin typeface="Georgia"/>
                <a:cs typeface="Georgia"/>
              </a:rPr>
              <a:t>Penal</a:t>
            </a:r>
            <a:r>
              <a:rPr dirty="0" sz="2600" spc="-35">
                <a:latin typeface="Georgia"/>
                <a:cs typeface="Georgia"/>
              </a:rPr>
              <a:t> </a:t>
            </a:r>
            <a:r>
              <a:rPr dirty="0" sz="2600" spc="-45">
                <a:latin typeface="Georgia"/>
                <a:cs typeface="Georgia"/>
              </a:rPr>
              <a:t>provisions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1309" y="0"/>
          <a:ext cx="8507730" cy="6805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175"/>
                <a:gridCol w="1599564"/>
                <a:gridCol w="6630034"/>
                <a:gridCol w="128904"/>
              </a:tblGrid>
              <a:tr h="5212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7BC961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5528945" algn="l"/>
                        </a:tabLst>
                      </a:pPr>
                      <a:r>
                        <a:rPr dirty="0" sz="3200" spc="-125" i="1">
                          <a:latin typeface="Georgia"/>
                          <a:cs typeface="Georgia"/>
                        </a:rPr>
                        <a:t>Interim</a:t>
                      </a:r>
                      <a:r>
                        <a:rPr dirty="0" sz="3200" spc="1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3200" spc="-145" i="1">
                          <a:latin typeface="Georgia"/>
                          <a:cs typeface="Georgia"/>
                        </a:rPr>
                        <a:t>dividend</a:t>
                      </a:r>
                      <a:r>
                        <a:rPr dirty="0" sz="3200" spc="-1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3200" spc="-165" i="1">
                          <a:latin typeface="Georgia"/>
                          <a:cs typeface="Georgia"/>
                        </a:rPr>
                        <a:t>[Sec.123(3)]	</a:t>
                      </a:r>
                      <a:r>
                        <a:rPr dirty="0" sz="3200" spc="-200" i="1">
                          <a:latin typeface="Georgia"/>
                          <a:cs typeface="Georgia"/>
                        </a:rPr>
                        <a:t>(1/2)</a:t>
                      </a:r>
                      <a:endParaRPr sz="3200">
                        <a:latin typeface="Georgia"/>
                        <a:cs typeface="Georgia"/>
                      </a:endParaRPr>
                    </a:p>
                  </a:txBody>
                  <a:tcPr marL="0" marR="0" marB="0" marT="6985">
                    <a:lnL w="28575">
                      <a:solidFill>
                        <a:srgbClr val="7BC961"/>
                      </a:solidFill>
                      <a:prstDash val="solid"/>
                    </a:lnL>
                    <a:lnR w="28575">
                      <a:solidFill>
                        <a:srgbClr val="7BC961"/>
                      </a:solidFill>
                      <a:prstDash val="solid"/>
                    </a:lnR>
                    <a:lnT w="28575">
                      <a:solidFill>
                        <a:srgbClr val="7BC961"/>
                      </a:solidFill>
                      <a:prstDash val="solid"/>
                    </a:lnT>
                    <a:lnB w="28575">
                      <a:solidFill>
                        <a:srgbClr val="7BC961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7BC961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639317">
                <a:tc gridSpan="2">
                  <a:txBody>
                    <a:bodyPr/>
                    <a:lstStyle/>
                    <a:p>
                      <a:pPr marL="90805" marR="10287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1800" spc="25">
                          <a:latin typeface="Georgia"/>
                          <a:cs typeface="Georgia"/>
                        </a:rPr>
                        <a:t>Who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can  declare and</a:t>
                      </a:r>
                      <a:r>
                        <a:rPr dirty="0" sz="1800" spc="-14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45">
                          <a:latin typeface="Georgia"/>
                          <a:cs typeface="Georgia"/>
                        </a:rPr>
                        <a:t>pay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7BC961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1800" spc="-45">
                          <a:latin typeface="Georgia"/>
                          <a:cs typeface="Georgia"/>
                        </a:rPr>
                        <a:t>Board </a:t>
                      </a:r>
                      <a:r>
                        <a:rPr dirty="0" sz="1800" spc="-15">
                          <a:latin typeface="Georgia"/>
                          <a:cs typeface="Georgia"/>
                        </a:rPr>
                        <a:t>of</a:t>
                      </a:r>
                      <a:r>
                        <a:rPr dirty="0" sz="1800" spc="5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Directors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800" spc="-85">
                          <a:latin typeface="Georgia"/>
                          <a:cs typeface="Georgia"/>
                        </a:rPr>
                        <a:t>(SS-3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recommends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only </a:t>
                      </a:r>
                      <a:r>
                        <a:rPr dirty="0" sz="1800" spc="-15">
                          <a:latin typeface="Georgia"/>
                          <a:cs typeface="Georgia"/>
                        </a:rPr>
                        <a:t>at </a:t>
                      </a:r>
                      <a:r>
                        <a:rPr dirty="0" sz="1800" spc="-45">
                          <a:latin typeface="Georgia"/>
                          <a:cs typeface="Georgia"/>
                        </a:rPr>
                        <a:t>a </a:t>
                      </a:r>
                      <a:r>
                        <a:rPr dirty="0" sz="1800" spc="-15">
                          <a:latin typeface="Georgia"/>
                          <a:cs typeface="Georgia"/>
                        </a:rPr>
                        <a:t>meeting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and 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not </a:t>
                      </a:r>
                      <a:r>
                        <a:rPr dirty="0" sz="1800" spc="-15">
                          <a:latin typeface="Georgia"/>
                          <a:cs typeface="Georgia"/>
                        </a:rPr>
                        <a:t>by</a:t>
                      </a:r>
                      <a:r>
                        <a:rPr dirty="0" sz="1800" spc="-13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circulation)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7BC961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11680">
                <a:tc gridSpan="2">
                  <a:txBody>
                    <a:bodyPr/>
                    <a:lstStyle/>
                    <a:p>
                      <a:pPr marL="90805" marR="1371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10">
                          <a:latin typeface="Georgia"/>
                          <a:cs typeface="Georgia"/>
                        </a:rPr>
                        <a:t>When 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it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can</a:t>
                      </a:r>
                      <a:r>
                        <a:rPr dirty="0" sz="1800" spc="-18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be 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declared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240"/>
                        </a:spcBef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1800" spc="-20">
                          <a:latin typeface="Georgia"/>
                          <a:cs typeface="Georgia"/>
                        </a:rPr>
                        <a:t>During </a:t>
                      </a:r>
                      <a:r>
                        <a:rPr dirty="0" sz="1800" spc="-40">
                          <a:latin typeface="Georgia"/>
                          <a:cs typeface="Georgia"/>
                        </a:rPr>
                        <a:t>any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financial </a:t>
                      </a:r>
                      <a:r>
                        <a:rPr dirty="0" sz="1800" spc="-70">
                          <a:latin typeface="Georgia"/>
                          <a:cs typeface="Georgia"/>
                        </a:rPr>
                        <a:t>year,</a:t>
                      </a:r>
                      <a:r>
                        <a:rPr dirty="0" sz="1800" spc="-4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or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1800" spc="5">
                          <a:latin typeface="Georgia"/>
                          <a:cs typeface="Georgia"/>
                        </a:rPr>
                        <a:t>At </a:t>
                      </a:r>
                      <a:r>
                        <a:rPr dirty="0" sz="1800" spc="-40">
                          <a:latin typeface="Georgia"/>
                          <a:cs typeface="Georgia"/>
                        </a:rPr>
                        <a:t>any </a:t>
                      </a:r>
                      <a:r>
                        <a:rPr dirty="0" sz="1800" spc="-10">
                          <a:latin typeface="Georgia"/>
                          <a:cs typeface="Georgia"/>
                        </a:rPr>
                        <a:t>time </a:t>
                      </a:r>
                      <a:r>
                        <a:rPr dirty="0" sz="1800" spc="-30">
                          <a:latin typeface="Georgia"/>
                          <a:cs typeface="Georgia"/>
                        </a:rPr>
                        <a:t>from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closure </a:t>
                      </a:r>
                      <a:r>
                        <a:rPr dirty="0" sz="1800" spc="-15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financial </a:t>
                      </a:r>
                      <a:r>
                        <a:rPr dirty="0" sz="1800" spc="-45">
                          <a:latin typeface="Georgia"/>
                          <a:cs typeface="Georgia"/>
                        </a:rPr>
                        <a:t>year 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the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date </a:t>
                      </a:r>
                      <a:r>
                        <a:rPr dirty="0" sz="1800" spc="-15">
                          <a:latin typeface="Georgia"/>
                          <a:cs typeface="Georgia"/>
                        </a:rPr>
                        <a:t>of</a:t>
                      </a:r>
                      <a:r>
                        <a:rPr dirty="0" sz="1800" spc="-29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45">
                          <a:latin typeface="Georgia"/>
                          <a:cs typeface="Georgia"/>
                        </a:rPr>
                        <a:t>AGM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</a:pPr>
                      <a:r>
                        <a:rPr dirty="0" sz="1800" spc="-65" i="1">
                          <a:latin typeface="Georgia"/>
                          <a:cs typeface="Georgia"/>
                        </a:rPr>
                        <a:t>(practically </a:t>
                      </a:r>
                      <a:r>
                        <a:rPr dirty="0" sz="1800" spc="-70" i="1">
                          <a:latin typeface="Georgia"/>
                          <a:cs typeface="Georgia"/>
                        </a:rPr>
                        <a:t>before </a:t>
                      </a:r>
                      <a:r>
                        <a:rPr dirty="0" sz="1800" spc="-25" i="1">
                          <a:latin typeface="Georgia"/>
                          <a:cs typeface="Georgia"/>
                        </a:rPr>
                        <a:t>the </a:t>
                      </a:r>
                      <a:r>
                        <a:rPr dirty="0" sz="1800" spc="-30" i="1">
                          <a:latin typeface="Georgia"/>
                          <a:cs typeface="Georgia"/>
                        </a:rPr>
                        <a:t>accounts </a:t>
                      </a:r>
                      <a:r>
                        <a:rPr dirty="0" sz="1800" spc="-105" i="1">
                          <a:latin typeface="Georgia"/>
                          <a:cs typeface="Georgia"/>
                        </a:rPr>
                        <a:t>are approved </a:t>
                      </a:r>
                      <a:r>
                        <a:rPr dirty="0" sz="1800" spc="-125" i="1">
                          <a:latin typeface="Georgia"/>
                          <a:cs typeface="Georgia"/>
                        </a:rPr>
                        <a:t>by </a:t>
                      </a:r>
                      <a:r>
                        <a:rPr dirty="0" sz="1800" spc="-25" i="1">
                          <a:latin typeface="Georgia"/>
                          <a:cs typeface="Georgia"/>
                        </a:rPr>
                        <a:t>the</a:t>
                      </a:r>
                      <a:r>
                        <a:rPr dirty="0" sz="1800" spc="65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90" i="1">
                          <a:latin typeface="Georgia"/>
                          <a:cs typeface="Georgia"/>
                        </a:rPr>
                        <a:t>Board)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algn="just" marL="91440" marR="81915">
                        <a:lnSpc>
                          <a:spcPct val="100000"/>
                        </a:lnSpc>
                      </a:pPr>
                      <a:r>
                        <a:rPr dirty="0" sz="1800" spc="-40" i="1">
                          <a:latin typeface="Georgia"/>
                          <a:cs typeface="Georgia"/>
                        </a:rPr>
                        <a:t>(It </a:t>
                      </a:r>
                      <a:r>
                        <a:rPr dirty="0" sz="1800" spc="-65" i="1">
                          <a:latin typeface="Georgia"/>
                          <a:cs typeface="Georgia"/>
                        </a:rPr>
                        <a:t>means </a:t>
                      </a:r>
                      <a:r>
                        <a:rPr dirty="0" sz="1800" spc="-105" i="1">
                          <a:latin typeface="Georgia"/>
                          <a:cs typeface="Georgia"/>
                        </a:rPr>
                        <a:t>Board </a:t>
                      </a:r>
                      <a:r>
                        <a:rPr dirty="0" sz="1800" spc="-60" i="1">
                          <a:latin typeface="Georgia"/>
                          <a:cs typeface="Georgia"/>
                        </a:rPr>
                        <a:t>can </a:t>
                      </a:r>
                      <a:r>
                        <a:rPr dirty="0" sz="1800" spc="-75" i="1">
                          <a:latin typeface="Georgia"/>
                          <a:cs typeface="Georgia"/>
                        </a:rPr>
                        <a:t>declare </a:t>
                      </a:r>
                      <a:r>
                        <a:rPr dirty="0" sz="1800" spc="-80" i="1">
                          <a:latin typeface="Georgia"/>
                          <a:cs typeface="Georgia"/>
                        </a:rPr>
                        <a:t>dividend </a:t>
                      </a:r>
                      <a:r>
                        <a:rPr dirty="0" sz="1800" spc="-75" i="1">
                          <a:latin typeface="Georgia"/>
                          <a:cs typeface="Georgia"/>
                        </a:rPr>
                        <a:t>after </a:t>
                      </a:r>
                      <a:r>
                        <a:rPr dirty="0" sz="1800" spc="-85" i="1">
                          <a:latin typeface="Georgia"/>
                          <a:cs typeface="Georgia"/>
                        </a:rPr>
                        <a:t>AGM </a:t>
                      </a:r>
                      <a:r>
                        <a:rPr dirty="0" sz="1800" spc="-45" i="1">
                          <a:latin typeface="Georgia"/>
                          <a:cs typeface="Georgia"/>
                        </a:rPr>
                        <a:t>also, </a:t>
                      </a:r>
                      <a:r>
                        <a:rPr dirty="0" sz="1800" spc="-35" i="1">
                          <a:latin typeface="Georgia"/>
                          <a:cs typeface="Georgia"/>
                        </a:rPr>
                        <a:t>but </a:t>
                      </a:r>
                      <a:r>
                        <a:rPr dirty="0" sz="1800" spc="-55" i="1">
                          <a:latin typeface="Georgia"/>
                          <a:cs typeface="Georgia"/>
                        </a:rPr>
                        <a:t>in </a:t>
                      </a:r>
                      <a:r>
                        <a:rPr dirty="0" sz="1800" spc="-30" i="1">
                          <a:latin typeface="Georgia"/>
                          <a:cs typeface="Georgia"/>
                        </a:rPr>
                        <a:t>that  </a:t>
                      </a:r>
                      <a:r>
                        <a:rPr dirty="0" sz="1800" spc="-45" i="1">
                          <a:latin typeface="Georgia"/>
                          <a:cs typeface="Georgia"/>
                        </a:rPr>
                        <a:t>case </a:t>
                      </a:r>
                      <a:r>
                        <a:rPr dirty="0" sz="1800" spc="-15" i="1">
                          <a:latin typeface="Georgia"/>
                          <a:cs typeface="Georgia"/>
                        </a:rPr>
                        <a:t>it </a:t>
                      </a:r>
                      <a:r>
                        <a:rPr dirty="0" sz="1800" spc="-90" i="1">
                          <a:latin typeface="Georgia"/>
                          <a:cs typeface="Georgia"/>
                        </a:rPr>
                        <a:t>will </a:t>
                      </a:r>
                      <a:r>
                        <a:rPr dirty="0" sz="1800" spc="-65" i="1">
                          <a:latin typeface="Georgia"/>
                          <a:cs typeface="Georgia"/>
                        </a:rPr>
                        <a:t>be </a:t>
                      </a:r>
                      <a:r>
                        <a:rPr dirty="0" sz="1800" spc="-70" i="1">
                          <a:latin typeface="Georgia"/>
                          <a:cs typeface="Georgia"/>
                        </a:rPr>
                        <a:t>for </a:t>
                      </a:r>
                      <a:r>
                        <a:rPr dirty="0" sz="1800" spc="-30" i="1">
                          <a:latin typeface="Georgia"/>
                          <a:cs typeface="Georgia"/>
                        </a:rPr>
                        <a:t>that </a:t>
                      </a:r>
                      <a:r>
                        <a:rPr dirty="0" sz="1800" spc="-50" i="1">
                          <a:latin typeface="Georgia"/>
                          <a:cs typeface="Georgia"/>
                        </a:rPr>
                        <a:t>financial </a:t>
                      </a:r>
                      <a:r>
                        <a:rPr dirty="0" sz="1800" spc="-120" i="1">
                          <a:latin typeface="Georgia"/>
                          <a:cs typeface="Georgia"/>
                        </a:rPr>
                        <a:t>year  </a:t>
                      </a:r>
                      <a:r>
                        <a:rPr dirty="0" sz="1800" spc="-65" i="1">
                          <a:latin typeface="Georgia"/>
                          <a:cs typeface="Georgia"/>
                        </a:rPr>
                        <a:t>only </a:t>
                      </a:r>
                      <a:r>
                        <a:rPr dirty="0" sz="1800" spc="-90" i="1">
                          <a:latin typeface="Georgia"/>
                          <a:cs typeface="Georgia"/>
                        </a:rPr>
                        <a:t>and </a:t>
                      </a:r>
                      <a:r>
                        <a:rPr dirty="0" sz="1800" spc="-20" i="1">
                          <a:latin typeface="Georgia"/>
                          <a:cs typeface="Georgia"/>
                        </a:rPr>
                        <a:t>not </a:t>
                      </a:r>
                      <a:r>
                        <a:rPr dirty="0" sz="1800" spc="-70" i="1">
                          <a:latin typeface="Georgia"/>
                          <a:cs typeface="Georgia"/>
                        </a:rPr>
                        <a:t>for </a:t>
                      </a:r>
                      <a:r>
                        <a:rPr dirty="0" sz="1800" spc="-80" i="1">
                          <a:latin typeface="Georgia"/>
                          <a:cs typeface="Georgia"/>
                        </a:rPr>
                        <a:t>previous  </a:t>
                      </a:r>
                      <a:r>
                        <a:rPr dirty="0" sz="1800" spc="-50" i="1">
                          <a:latin typeface="Georgia"/>
                          <a:cs typeface="Georgia"/>
                        </a:rPr>
                        <a:t>financial</a:t>
                      </a:r>
                      <a:r>
                        <a:rPr dirty="0" sz="1800" spc="-4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114" i="1">
                          <a:latin typeface="Georgia"/>
                          <a:cs typeface="Georgia"/>
                        </a:rPr>
                        <a:t>year.)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11679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800" spc="-15">
                          <a:latin typeface="Georgia"/>
                          <a:cs typeface="Georgia"/>
                        </a:rPr>
                        <a:t>Distributable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dirty="0" sz="1800" spc="-20">
                          <a:latin typeface="Georgia"/>
                          <a:cs typeface="Georgia"/>
                        </a:rPr>
                        <a:t>profit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244"/>
                        </a:spcBef>
                        <a:buFont typeface="Wingdings"/>
                        <a:buChar char=""/>
                        <a:tabLst>
                          <a:tab pos="434340" algn="l"/>
                          <a:tab pos="434975" algn="l"/>
                        </a:tabLst>
                      </a:pPr>
                      <a:r>
                        <a:rPr dirty="0" sz="1800" spc="-40">
                          <a:latin typeface="Georgia"/>
                          <a:cs typeface="Georgia"/>
                        </a:rPr>
                        <a:t>Surplus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in 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the </a:t>
                      </a:r>
                      <a:r>
                        <a:rPr dirty="0" sz="1800" spc="-65">
                          <a:latin typeface="Georgia"/>
                          <a:cs typeface="Georgia"/>
                        </a:rPr>
                        <a:t>P&amp;L </a:t>
                      </a:r>
                      <a:r>
                        <a:rPr dirty="0" sz="1800" spc="-15">
                          <a:latin typeface="Georgia"/>
                          <a:cs typeface="Georgia"/>
                        </a:rPr>
                        <a:t>statement,</a:t>
                      </a:r>
                      <a:r>
                        <a:rPr dirty="0" sz="1800" spc="-5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or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434340" marR="194310" indent="-34290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434340" algn="l"/>
                          <a:tab pos="434975" algn="l"/>
                        </a:tabLst>
                      </a:pPr>
                      <a:r>
                        <a:rPr dirty="0" sz="1800" spc="-25">
                          <a:latin typeface="Georgia"/>
                          <a:cs typeface="Georgia"/>
                        </a:rPr>
                        <a:t>Profit </a:t>
                      </a:r>
                      <a:r>
                        <a:rPr dirty="0" sz="1800" spc="-15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the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financial </a:t>
                      </a:r>
                      <a:r>
                        <a:rPr dirty="0" sz="1800" spc="-45">
                          <a:latin typeface="Georgia"/>
                          <a:cs typeface="Georgia"/>
                        </a:rPr>
                        <a:t>year </a:t>
                      </a:r>
                      <a:r>
                        <a:rPr dirty="0" sz="1800" spc="-35">
                          <a:latin typeface="Georgia"/>
                          <a:cs typeface="Georgia"/>
                        </a:rPr>
                        <a:t>for </a:t>
                      </a:r>
                      <a:r>
                        <a:rPr dirty="0" sz="1800" spc="-10">
                          <a:latin typeface="Georgia"/>
                          <a:cs typeface="Georgia"/>
                        </a:rPr>
                        <a:t>which </a:t>
                      </a:r>
                      <a:r>
                        <a:rPr dirty="0" sz="1800" spc="-15">
                          <a:latin typeface="Georgia"/>
                          <a:cs typeface="Georgia"/>
                        </a:rPr>
                        <a:t>such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dividend </a:t>
                      </a:r>
                      <a:r>
                        <a:rPr dirty="0" sz="1800" spc="-40">
                          <a:latin typeface="Georgia"/>
                          <a:cs typeface="Georgia"/>
                        </a:rPr>
                        <a:t>is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declared,  </a:t>
                      </a:r>
                      <a:r>
                        <a:rPr dirty="0" sz="1800" spc="-30">
                          <a:latin typeface="Georgia"/>
                          <a:cs typeface="Georgia"/>
                        </a:rPr>
                        <a:t>or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434340" marR="202565" indent="-34290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434340" algn="l"/>
                          <a:tab pos="434975" algn="l"/>
                        </a:tabLst>
                      </a:pPr>
                      <a:r>
                        <a:rPr dirty="0" sz="1800" spc="-25">
                          <a:latin typeface="Georgia"/>
                          <a:cs typeface="Georgia"/>
                        </a:rPr>
                        <a:t>Profit </a:t>
                      </a:r>
                      <a:r>
                        <a:rPr dirty="0" sz="1800" spc="-30">
                          <a:latin typeface="Georgia"/>
                          <a:cs typeface="Georgia"/>
                        </a:rPr>
                        <a:t>generated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in 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the </a:t>
                      </a:r>
                      <a:r>
                        <a:rPr dirty="0" sz="1800" spc="-60">
                          <a:latin typeface="Georgia"/>
                          <a:cs typeface="Georgia"/>
                        </a:rPr>
                        <a:t>FY </a:t>
                      </a:r>
                      <a:r>
                        <a:rPr dirty="0" sz="1800" spc="-10">
                          <a:latin typeface="Georgia"/>
                          <a:cs typeface="Georgia"/>
                        </a:rPr>
                        <a:t>till 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the </a:t>
                      </a:r>
                      <a:r>
                        <a:rPr dirty="0" sz="1800" spc="-30">
                          <a:latin typeface="Georgia"/>
                          <a:cs typeface="Georgia"/>
                        </a:rPr>
                        <a:t>quarter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preceding 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the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date</a:t>
                      </a:r>
                      <a:r>
                        <a:rPr dirty="0" sz="1800" spc="-229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15">
                          <a:latin typeface="Georgia"/>
                          <a:cs typeface="Georgia"/>
                        </a:rPr>
                        <a:t>of 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declaration </a:t>
                      </a:r>
                      <a:r>
                        <a:rPr dirty="0" sz="1800" spc="-15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interim dividend </a:t>
                      </a:r>
                      <a:r>
                        <a:rPr dirty="0" sz="1800" spc="-60" i="1">
                          <a:latin typeface="Georgia"/>
                          <a:cs typeface="Georgia"/>
                        </a:rPr>
                        <a:t>(In </a:t>
                      </a:r>
                      <a:r>
                        <a:rPr dirty="0" sz="1800" spc="-45" i="1">
                          <a:latin typeface="Georgia"/>
                          <a:cs typeface="Georgia"/>
                        </a:rPr>
                        <a:t>case </a:t>
                      </a:r>
                      <a:r>
                        <a:rPr dirty="0" sz="1800" spc="-40" i="1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1800" spc="-30" i="1">
                          <a:latin typeface="Georgia"/>
                          <a:cs typeface="Georgia"/>
                        </a:rPr>
                        <a:t>loss </a:t>
                      </a:r>
                      <a:r>
                        <a:rPr dirty="0" sz="1800" spc="-85" i="1">
                          <a:latin typeface="Georgia"/>
                          <a:cs typeface="Georgia"/>
                        </a:rPr>
                        <a:t>during </a:t>
                      </a:r>
                      <a:r>
                        <a:rPr dirty="0" sz="1800" spc="-30" i="1">
                          <a:latin typeface="Georgia"/>
                          <a:cs typeface="Georgia"/>
                        </a:rPr>
                        <a:t>such  </a:t>
                      </a:r>
                      <a:r>
                        <a:rPr dirty="0" sz="1800" spc="-70" i="1">
                          <a:latin typeface="Georgia"/>
                          <a:cs typeface="Georgia"/>
                        </a:rPr>
                        <a:t>period, </a:t>
                      </a:r>
                      <a:r>
                        <a:rPr dirty="0" sz="1800" spc="-85" i="1">
                          <a:latin typeface="Georgia"/>
                          <a:cs typeface="Georgia"/>
                        </a:rPr>
                        <a:t>rate </a:t>
                      </a:r>
                      <a:r>
                        <a:rPr dirty="0" sz="1800" spc="-35" i="1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1800" spc="-80" i="1">
                          <a:latin typeface="Georgia"/>
                          <a:cs typeface="Georgia"/>
                        </a:rPr>
                        <a:t>dividend </a:t>
                      </a:r>
                      <a:r>
                        <a:rPr dirty="0" sz="1800" spc="-90" i="1">
                          <a:latin typeface="Georgia"/>
                          <a:cs typeface="Georgia"/>
                        </a:rPr>
                        <a:t>will </a:t>
                      </a:r>
                      <a:r>
                        <a:rPr dirty="0" sz="1800" spc="-20" i="1">
                          <a:latin typeface="Georgia"/>
                          <a:cs typeface="Georgia"/>
                        </a:rPr>
                        <a:t>not </a:t>
                      </a:r>
                      <a:r>
                        <a:rPr dirty="0" sz="1800" spc="-60" i="1">
                          <a:latin typeface="Georgia"/>
                          <a:cs typeface="Georgia"/>
                        </a:rPr>
                        <a:t>be </a:t>
                      </a:r>
                      <a:r>
                        <a:rPr dirty="0" sz="1800" spc="-70" i="1">
                          <a:latin typeface="Georgia"/>
                          <a:cs typeface="Georgia"/>
                        </a:rPr>
                        <a:t>higher </a:t>
                      </a:r>
                      <a:r>
                        <a:rPr dirty="0" sz="1800" spc="-50" i="1">
                          <a:latin typeface="Georgia"/>
                          <a:cs typeface="Georgia"/>
                        </a:rPr>
                        <a:t>than </a:t>
                      </a:r>
                      <a:r>
                        <a:rPr dirty="0" sz="1800" spc="-110" i="1">
                          <a:latin typeface="Georgia"/>
                          <a:cs typeface="Georgia"/>
                        </a:rPr>
                        <a:t>average </a:t>
                      </a:r>
                      <a:r>
                        <a:rPr dirty="0" sz="1800" spc="-80" i="1">
                          <a:latin typeface="Georgia"/>
                          <a:cs typeface="Georgia"/>
                        </a:rPr>
                        <a:t>rate </a:t>
                      </a:r>
                      <a:r>
                        <a:rPr dirty="0" sz="1800" spc="-35" i="1">
                          <a:latin typeface="Georgia"/>
                          <a:cs typeface="Georgia"/>
                        </a:rPr>
                        <a:t>of  </a:t>
                      </a:r>
                      <a:r>
                        <a:rPr dirty="0" sz="1800" spc="-80" i="1">
                          <a:latin typeface="Georgia"/>
                          <a:cs typeface="Georgia"/>
                        </a:rPr>
                        <a:t>dividend declared </a:t>
                      </a:r>
                      <a:r>
                        <a:rPr dirty="0" sz="1800" spc="-85" i="1">
                          <a:latin typeface="Georgia"/>
                          <a:cs typeface="Georgia"/>
                        </a:rPr>
                        <a:t>during </a:t>
                      </a:r>
                      <a:r>
                        <a:rPr dirty="0" sz="1800" spc="-75" i="1">
                          <a:latin typeface="Georgia"/>
                          <a:cs typeface="Georgia"/>
                        </a:rPr>
                        <a:t>previous </a:t>
                      </a:r>
                      <a:r>
                        <a:rPr dirty="0" sz="1800" spc="-175" i="1">
                          <a:latin typeface="Georgia"/>
                          <a:cs typeface="Georgia"/>
                        </a:rPr>
                        <a:t>3</a:t>
                      </a:r>
                      <a:r>
                        <a:rPr dirty="0" sz="1800" spc="-15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85" i="1">
                          <a:latin typeface="Georgia"/>
                          <a:cs typeface="Georgia"/>
                        </a:rPr>
                        <a:t>years.)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02069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30">
                          <a:latin typeface="Georgia"/>
                          <a:cs typeface="Georgia"/>
                        </a:rPr>
                        <a:t>General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250"/>
                        </a:spcBef>
                        <a:buFont typeface="Wingdings"/>
                        <a:buChar char=""/>
                        <a:tabLst>
                          <a:tab pos="434340" algn="l"/>
                          <a:tab pos="434975" algn="l"/>
                        </a:tabLst>
                      </a:pPr>
                      <a:r>
                        <a:rPr dirty="0" sz="1800" spc="-40" i="1">
                          <a:latin typeface="Georgia"/>
                          <a:cs typeface="Georgia"/>
                        </a:rPr>
                        <a:t>Articles </a:t>
                      </a:r>
                      <a:r>
                        <a:rPr dirty="0" sz="1800" spc="-35" i="1">
                          <a:latin typeface="Georgia"/>
                          <a:cs typeface="Georgia"/>
                        </a:rPr>
                        <a:t>must </a:t>
                      </a:r>
                      <a:r>
                        <a:rPr dirty="0" sz="1800" spc="-40" i="1">
                          <a:latin typeface="Georgia"/>
                          <a:cs typeface="Georgia"/>
                        </a:rPr>
                        <a:t>authorize </a:t>
                      </a:r>
                      <a:r>
                        <a:rPr dirty="0" sz="1800" spc="-105" i="1">
                          <a:latin typeface="Georgia"/>
                          <a:cs typeface="Georgia"/>
                        </a:rPr>
                        <a:t>Board </a:t>
                      </a:r>
                      <a:r>
                        <a:rPr dirty="0" sz="1800" spc="-15" i="1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1800" spc="-125" i="1">
                          <a:latin typeface="Georgia"/>
                          <a:cs typeface="Georgia"/>
                        </a:rPr>
                        <a:t>pay </a:t>
                      </a:r>
                      <a:r>
                        <a:rPr dirty="0" sz="1800" spc="-65" i="1">
                          <a:latin typeface="Georgia"/>
                          <a:cs typeface="Georgia"/>
                        </a:rPr>
                        <a:t>interim</a:t>
                      </a:r>
                      <a:r>
                        <a:rPr dirty="0" sz="1800" spc="-55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75" i="1">
                          <a:latin typeface="Georgia"/>
                          <a:cs typeface="Georgia"/>
                        </a:rPr>
                        <a:t>dividend.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434340" marR="519430" indent="-34290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434340" algn="l"/>
                          <a:tab pos="434975" algn="l"/>
                        </a:tabLst>
                      </a:pPr>
                      <a:r>
                        <a:rPr dirty="0" sz="1800" spc="-70" i="1">
                          <a:latin typeface="Georgia"/>
                          <a:cs typeface="Georgia"/>
                        </a:rPr>
                        <a:t>Financial </a:t>
                      </a:r>
                      <a:r>
                        <a:rPr dirty="0" sz="1800" spc="-45" i="1">
                          <a:latin typeface="Georgia"/>
                          <a:cs typeface="Georgia"/>
                        </a:rPr>
                        <a:t>statements </a:t>
                      </a:r>
                      <a:r>
                        <a:rPr dirty="0" sz="1800" spc="-15" i="1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1800" spc="-65" i="1">
                          <a:latin typeface="Georgia"/>
                          <a:cs typeface="Georgia"/>
                        </a:rPr>
                        <a:t>be </a:t>
                      </a:r>
                      <a:r>
                        <a:rPr dirty="0" sz="1800" spc="-110" i="1">
                          <a:latin typeface="Georgia"/>
                          <a:cs typeface="Georgia"/>
                        </a:rPr>
                        <a:t>reviewed </a:t>
                      </a:r>
                      <a:r>
                        <a:rPr dirty="0" sz="1800" spc="-70" i="1">
                          <a:latin typeface="Georgia"/>
                          <a:cs typeface="Georgia"/>
                        </a:rPr>
                        <a:t>before </a:t>
                      </a:r>
                      <a:r>
                        <a:rPr dirty="0" sz="1800" spc="-75" i="1">
                          <a:latin typeface="Georgia"/>
                          <a:cs typeface="Georgia"/>
                        </a:rPr>
                        <a:t>declaring </a:t>
                      </a:r>
                      <a:r>
                        <a:rPr dirty="0" sz="1800" spc="-65" i="1">
                          <a:latin typeface="Georgia"/>
                          <a:cs typeface="Georgia"/>
                        </a:rPr>
                        <a:t>interim  </a:t>
                      </a:r>
                      <a:r>
                        <a:rPr dirty="0" sz="1800" spc="-75" i="1">
                          <a:latin typeface="Georgia"/>
                          <a:cs typeface="Georgia"/>
                        </a:rPr>
                        <a:t>dividend. </a:t>
                      </a:r>
                      <a:r>
                        <a:rPr dirty="0" sz="1800" spc="-25" i="1">
                          <a:latin typeface="Georgia"/>
                          <a:cs typeface="Georgia"/>
                        </a:rPr>
                        <a:t>(Also </a:t>
                      </a:r>
                      <a:r>
                        <a:rPr dirty="0" sz="1800" spc="-125" i="1">
                          <a:latin typeface="Georgia"/>
                          <a:cs typeface="Georgia"/>
                        </a:rPr>
                        <a:t>by </a:t>
                      </a:r>
                      <a:r>
                        <a:rPr dirty="0" sz="1800" spc="-45" i="1">
                          <a:latin typeface="Georgia"/>
                          <a:cs typeface="Georgia"/>
                        </a:rPr>
                        <a:t>Audit Committee, </a:t>
                      </a:r>
                      <a:r>
                        <a:rPr dirty="0" sz="1800" spc="-50" i="1">
                          <a:latin typeface="Georgia"/>
                          <a:cs typeface="Georgia"/>
                        </a:rPr>
                        <a:t>if</a:t>
                      </a:r>
                      <a:r>
                        <a:rPr dirty="0" sz="1800" spc="24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90" i="1">
                          <a:latin typeface="Georgia"/>
                          <a:cs typeface="Georgia"/>
                        </a:rPr>
                        <a:t>any)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434340" algn="l"/>
                          <a:tab pos="434975" algn="l"/>
                        </a:tabLst>
                      </a:pPr>
                      <a:r>
                        <a:rPr dirty="0" sz="1800" spc="-95" i="1">
                          <a:latin typeface="Georgia"/>
                          <a:cs typeface="Georgia"/>
                        </a:rPr>
                        <a:t>Arrears</a:t>
                      </a:r>
                      <a:r>
                        <a:rPr dirty="0" sz="180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40" i="1">
                          <a:latin typeface="Georgia"/>
                          <a:cs typeface="Georgia"/>
                        </a:rPr>
                        <a:t>of</a:t>
                      </a:r>
                      <a:r>
                        <a:rPr dirty="0" sz="1800" spc="-3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75" i="1">
                          <a:latin typeface="Georgia"/>
                          <a:cs typeface="Georgia"/>
                        </a:rPr>
                        <a:t>dividend,</a:t>
                      </a:r>
                      <a:r>
                        <a:rPr dirty="0" sz="1800" spc="-15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50" i="1">
                          <a:latin typeface="Georgia"/>
                          <a:cs typeface="Georgia"/>
                        </a:rPr>
                        <a:t>if</a:t>
                      </a:r>
                      <a:r>
                        <a:rPr dirty="0" sz="1800" spc="-1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125" i="1">
                          <a:latin typeface="Georgia"/>
                          <a:cs typeface="Georgia"/>
                        </a:rPr>
                        <a:t>any,</a:t>
                      </a:r>
                      <a:r>
                        <a:rPr dirty="0" sz="1800" spc="-2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45" i="1">
                          <a:latin typeface="Georgia"/>
                          <a:cs typeface="Georgia"/>
                        </a:rPr>
                        <a:t>on</a:t>
                      </a:r>
                      <a:r>
                        <a:rPr dirty="0" sz="1800" spc="-25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75" i="1">
                          <a:latin typeface="Georgia"/>
                          <a:cs typeface="Georgia"/>
                        </a:rPr>
                        <a:t>preference</a:t>
                      </a:r>
                      <a:r>
                        <a:rPr dirty="0" sz="1800" spc="-35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65" i="1">
                          <a:latin typeface="Georgia"/>
                          <a:cs typeface="Georgia"/>
                        </a:rPr>
                        <a:t>shares</a:t>
                      </a:r>
                      <a:r>
                        <a:rPr dirty="0" sz="1800" spc="-15" i="1">
                          <a:latin typeface="Georgia"/>
                          <a:cs typeface="Georgia"/>
                        </a:rPr>
                        <a:t> to</a:t>
                      </a:r>
                      <a:r>
                        <a:rPr dirty="0" sz="1800" spc="-5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65" i="1">
                          <a:latin typeface="Georgia"/>
                          <a:cs typeface="Georgia"/>
                        </a:rPr>
                        <a:t>be</a:t>
                      </a:r>
                      <a:r>
                        <a:rPr dirty="0" sz="1800" spc="-5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90" i="1">
                          <a:latin typeface="Georgia"/>
                          <a:cs typeface="Georgia"/>
                        </a:rPr>
                        <a:t>paid</a:t>
                      </a:r>
                      <a:r>
                        <a:rPr dirty="0" sz="1800" spc="-1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35" i="1">
                          <a:latin typeface="Georgia"/>
                          <a:cs typeface="Georgia"/>
                        </a:rPr>
                        <a:t>first.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1309" y="0"/>
          <a:ext cx="8507730" cy="6254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175"/>
                <a:gridCol w="1599564"/>
                <a:gridCol w="6630034"/>
                <a:gridCol w="128904"/>
              </a:tblGrid>
              <a:tr h="5212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7BC961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5337810" algn="l"/>
                        </a:tabLst>
                      </a:pPr>
                      <a:r>
                        <a:rPr dirty="0" sz="3200" spc="-125" i="1">
                          <a:latin typeface="Georgia"/>
                          <a:cs typeface="Georgia"/>
                        </a:rPr>
                        <a:t>Interim</a:t>
                      </a:r>
                      <a:r>
                        <a:rPr dirty="0" sz="3200" spc="1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3200" spc="-145" i="1">
                          <a:latin typeface="Georgia"/>
                          <a:cs typeface="Georgia"/>
                        </a:rPr>
                        <a:t>dividend</a:t>
                      </a:r>
                      <a:r>
                        <a:rPr dirty="0" sz="3200" spc="-1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3200" spc="-165" i="1">
                          <a:latin typeface="Georgia"/>
                          <a:cs typeface="Georgia"/>
                        </a:rPr>
                        <a:t>[Sec.123(3)]	</a:t>
                      </a:r>
                      <a:r>
                        <a:rPr dirty="0" sz="3200" spc="-185" i="1">
                          <a:latin typeface="Georgia"/>
                          <a:cs typeface="Georgia"/>
                        </a:rPr>
                        <a:t>(2/2)</a:t>
                      </a:r>
                      <a:endParaRPr sz="3200">
                        <a:latin typeface="Georgia"/>
                        <a:cs typeface="Georgia"/>
                      </a:endParaRPr>
                    </a:p>
                  </a:txBody>
                  <a:tcPr marL="0" marR="0" marB="0" marT="6985">
                    <a:lnL w="28575">
                      <a:solidFill>
                        <a:srgbClr val="7BC961"/>
                      </a:solidFill>
                      <a:prstDash val="solid"/>
                    </a:lnL>
                    <a:lnR w="28575">
                      <a:solidFill>
                        <a:srgbClr val="7BC961"/>
                      </a:solidFill>
                      <a:prstDash val="solid"/>
                    </a:lnR>
                    <a:lnT w="28575">
                      <a:solidFill>
                        <a:srgbClr val="7BC961"/>
                      </a:solidFill>
                      <a:prstDash val="solid"/>
                    </a:lnT>
                    <a:lnB w="28575">
                      <a:solidFill>
                        <a:srgbClr val="7BC961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7BC961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736725">
                <a:tc gridSpan="2">
                  <a:txBody>
                    <a:bodyPr/>
                    <a:lstStyle/>
                    <a:p>
                      <a:pPr marL="90805" marR="36703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2000" spc="-35">
                          <a:latin typeface="Georgia"/>
                          <a:cs typeface="Georgia"/>
                        </a:rPr>
                        <a:t>Approval</a:t>
                      </a:r>
                      <a:r>
                        <a:rPr dirty="0" sz="2000" spc="-13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at  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AGM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7BC961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just" marL="91440" marR="781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2000" spc="-30">
                          <a:latin typeface="Georgia"/>
                          <a:cs typeface="Georgia"/>
                        </a:rPr>
                        <a:t>No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noting,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approval,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confirmation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or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ratification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interim 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dividend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is </a:t>
                      </a:r>
                      <a:r>
                        <a:rPr dirty="0" sz="2000" spc="-35">
                          <a:latin typeface="Georgia"/>
                          <a:cs typeface="Georgia"/>
                        </a:rPr>
                        <a:t>required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at 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AGM. </a:t>
                      </a:r>
                      <a:r>
                        <a:rPr dirty="0" sz="2000" spc="-70">
                          <a:latin typeface="Georgia"/>
                          <a:cs typeface="Georgia"/>
                        </a:rPr>
                        <a:t>However, </a:t>
                      </a:r>
                      <a:r>
                        <a:rPr dirty="0" sz="2000" spc="-55">
                          <a:latin typeface="Georgia"/>
                          <a:cs typeface="Georgia"/>
                        </a:rPr>
                        <a:t>Board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report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should 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mention amount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paid.</a:t>
                      </a:r>
                      <a:r>
                        <a:rPr dirty="0" sz="2000" spc="-13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75">
                          <a:latin typeface="Georgia"/>
                          <a:cs typeface="Georgia"/>
                        </a:rPr>
                        <a:t>(SS-3)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7BC961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977513">
                <a:tc gridSpan="2">
                  <a:txBody>
                    <a:bodyPr/>
                    <a:lstStyle/>
                    <a:p>
                      <a:pPr marL="90805" marR="407034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60">
                          <a:latin typeface="Georgia"/>
                          <a:cs typeface="Georgia"/>
                        </a:rPr>
                        <a:t>In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case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 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in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a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dequa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t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e 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profit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235"/>
                        </a:spcBef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2000" spc="-40" i="1">
                          <a:latin typeface="Georgia"/>
                          <a:cs typeface="Georgia"/>
                        </a:rPr>
                        <a:t>Amount </a:t>
                      </a:r>
                      <a:r>
                        <a:rPr dirty="0" sz="2000" spc="-125" i="1">
                          <a:latin typeface="Georgia"/>
                          <a:cs typeface="Georgia"/>
                        </a:rPr>
                        <a:t>may </a:t>
                      </a:r>
                      <a:r>
                        <a:rPr dirty="0" sz="2000" spc="-65" i="1">
                          <a:latin typeface="Georgia"/>
                          <a:cs typeface="Georgia"/>
                        </a:rPr>
                        <a:t>be </a:t>
                      </a:r>
                      <a:r>
                        <a:rPr dirty="0" sz="2000" spc="-85" i="1">
                          <a:latin typeface="Georgia"/>
                          <a:cs typeface="Georgia"/>
                        </a:rPr>
                        <a:t>transferred from free reserves</a:t>
                      </a:r>
                      <a:r>
                        <a:rPr dirty="0" sz="2000" spc="-5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20" i="1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000" spc="-50" i="1">
                          <a:latin typeface="Georgia"/>
                          <a:cs typeface="Georgia"/>
                        </a:rPr>
                        <a:t>P&amp;L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</a:pPr>
                      <a:r>
                        <a:rPr dirty="0" sz="2000" spc="-45" i="1">
                          <a:latin typeface="Georgia"/>
                          <a:cs typeface="Georgia"/>
                        </a:rPr>
                        <a:t>statement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377825" marR="1139190" indent="-28702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2000" spc="-80" i="1">
                          <a:latin typeface="Georgia"/>
                          <a:cs typeface="Georgia"/>
                        </a:rPr>
                        <a:t>Interim </a:t>
                      </a:r>
                      <a:r>
                        <a:rPr dirty="0" sz="2000" spc="-90" i="1">
                          <a:latin typeface="Georgia"/>
                          <a:cs typeface="Georgia"/>
                        </a:rPr>
                        <a:t>dividend </a:t>
                      </a:r>
                      <a:r>
                        <a:rPr dirty="0" sz="2000" spc="-125" i="1">
                          <a:latin typeface="Georgia"/>
                          <a:cs typeface="Georgia"/>
                        </a:rPr>
                        <a:t>may </a:t>
                      </a:r>
                      <a:r>
                        <a:rPr dirty="0" sz="2000" spc="-65" i="1">
                          <a:latin typeface="Georgia"/>
                          <a:cs typeface="Georgia"/>
                        </a:rPr>
                        <a:t>be </a:t>
                      </a:r>
                      <a:r>
                        <a:rPr dirty="0" sz="2000" spc="-85" i="1">
                          <a:latin typeface="Georgia"/>
                          <a:cs typeface="Georgia"/>
                        </a:rPr>
                        <a:t>declared </a:t>
                      </a:r>
                      <a:r>
                        <a:rPr dirty="0" sz="2000" spc="-90" i="1">
                          <a:latin typeface="Georgia"/>
                          <a:cs typeface="Georgia"/>
                        </a:rPr>
                        <a:t>from </a:t>
                      </a:r>
                      <a:r>
                        <a:rPr dirty="0" sz="2000" spc="-50" i="1">
                          <a:latin typeface="Georgia"/>
                          <a:cs typeface="Georgia"/>
                        </a:rPr>
                        <a:t>P&amp;L </a:t>
                      </a:r>
                      <a:r>
                        <a:rPr dirty="0" sz="2000" spc="-80" i="1">
                          <a:latin typeface="Georgia"/>
                          <a:cs typeface="Georgia"/>
                        </a:rPr>
                        <a:t>after  </a:t>
                      </a:r>
                      <a:r>
                        <a:rPr dirty="0" sz="2000" spc="-60" i="1">
                          <a:latin typeface="Georgia"/>
                          <a:cs typeface="Georgia"/>
                        </a:rPr>
                        <a:t>compliance </a:t>
                      </a:r>
                      <a:r>
                        <a:rPr dirty="0" sz="2000" spc="-45" i="1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000" spc="-80" i="1">
                          <a:latin typeface="Georgia"/>
                          <a:cs typeface="Georgia"/>
                        </a:rPr>
                        <a:t>Rule</a:t>
                      </a:r>
                      <a:r>
                        <a:rPr dirty="0" sz="2000" spc="9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10" i="1">
                          <a:latin typeface="Georgia"/>
                          <a:cs typeface="Georgia"/>
                        </a:rPr>
                        <a:t>3.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1440" marR="676910">
                        <a:lnSpc>
                          <a:spcPct val="100000"/>
                        </a:lnSpc>
                      </a:pPr>
                      <a:r>
                        <a:rPr dirty="0" sz="2000" spc="-110" i="1">
                          <a:latin typeface="Georgia"/>
                          <a:cs typeface="Georgia"/>
                        </a:rPr>
                        <a:t>(Para </a:t>
                      </a:r>
                      <a:r>
                        <a:rPr dirty="0" sz="2000" spc="-140" i="1">
                          <a:latin typeface="Georgia"/>
                          <a:cs typeface="Georgia"/>
                        </a:rPr>
                        <a:t>1.2.2 </a:t>
                      </a:r>
                      <a:r>
                        <a:rPr dirty="0" sz="2000" spc="-45" i="1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000" spc="-120" i="1">
                          <a:latin typeface="Georgia"/>
                          <a:cs typeface="Georgia"/>
                        </a:rPr>
                        <a:t>SS-3 however </a:t>
                      </a:r>
                      <a:r>
                        <a:rPr dirty="0" sz="2000" spc="-60" i="1">
                          <a:latin typeface="Georgia"/>
                          <a:cs typeface="Georgia"/>
                        </a:rPr>
                        <a:t>prohibits </a:t>
                      </a:r>
                      <a:r>
                        <a:rPr dirty="0" sz="2000" spc="-80" i="1">
                          <a:latin typeface="Georgia"/>
                          <a:cs typeface="Georgia"/>
                        </a:rPr>
                        <a:t>payment </a:t>
                      </a:r>
                      <a:r>
                        <a:rPr dirty="0" sz="2000" spc="-45" i="1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000" spc="-70" i="1">
                          <a:latin typeface="Georgia"/>
                          <a:cs typeface="Georgia"/>
                        </a:rPr>
                        <a:t>interim  </a:t>
                      </a:r>
                      <a:r>
                        <a:rPr dirty="0" sz="2000" spc="-90" i="1">
                          <a:latin typeface="Georgia"/>
                          <a:cs typeface="Georgia"/>
                        </a:rPr>
                        <a:t>dividend from </a:t>
                      </a:r>
                      <a:r>
                        <a:rPr dirty="0" sz="2000" spc="-85" i="1">
                          <a:latin typeface="Georgia"/>
                          <a:cs typeface="Georgia"/>
                        </a:rPr>
                        <a:t>free</a:t>
                      </a:r>
                      <a:r>
                        <a:rPr dirty="0" sz="2000" spc="155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75" i="1">
                          <a:latin typeface="Georgia"/>
                          <a:cs typeface="Georgia"/>
                        </a:rPr>
                        <a:t>reserves.)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1309" y="0"/>
          <a:ext cx="8507730" cy="6686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175"/>
                <a:gridCol w="1599564"/>
                <a:gridCol w="6630034"/>
                <a:gridCol w="128904"/>
              </a:tblGrid>
              <a:tr h="5212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7BC961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939289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7327265" algn="l"/>
                        </a:tabLst>
                      </a:pPr>
                      <a:r>
                        <a:rPr dirty="0" sz="3200" spc="-135" i="1">
                          <a:latin typeface="Georgia"/>
                          <a:cs typeface="Georgia"/>
                        </a:rPr>
                        <a:t>Final</a:t>
                      </a:r>
                      <a:r>
                        <a:rPr dirty="0" sz="3200" spc="-3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3200" spc="-145" i="1">
                          <a:latin typeface="Georgia"/>
                          <a:cs typeface="Georgia"/>
                        </a:rPr>
                        <a:t>dividend</a:t>
                      </a:r>
                      <a:r>
                        <a:rPr dirty="0" sz="3200" spc="-15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3200" spc="-175" i="1">
                          <a:latin typeface="Georgia"/>
                          <a:cs typeface="Georgia"/>
                        </a:rPr>
                        <a:t>[Sec.123]	</a:t>
                      </a:r>
                      <a:r>
                        <a:rPr dirty="0" sz="3200" spc="-200" i="1">
                          <a:latin typeface="Georgia"/>
                          <a:cs typeface="Georgia"/>
                        </a:rPr>
                        <a:t>(1/2)</a:t>
                      </a:r>
                      <a:endParaRPr sz="3200">
                        <a:latin typeface="Georgia"/>
                        <a:cs typeface="Georgia"/>
                      </a:endParaRPr>
                    </a:p>
                  </a:txBody>
                  <a:tcPr marL="0" marR="0" marB="0" marT="6985">
                    <a:lnL w="28575">
                      <a:solidFill>
                        <a:srgbClr val="7BC961"/>
                      </a:solidFill>
                      <a:prstDash val="solid"/>
                    </a:lnL>
                    <a:lnR w="28575">
                      <a:solidFill>
                        <a:srgbClr val="7BC961"/>
                      </a:solidFill>
                      <a:prstDash val="solid"/>
                    </a:lnR>
                    <a:lnT w="28575">
                      <a:solidFill>
                        <a:srgbClr val="7BC961"/>
                      </a:solidFill>
                      <a:prstDash val="solid"/>
                    </a:lnT>
                    <a:lnB w="28575">
                      <a:solidFill>
                        <a:srgbClr val="7BC961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7BC961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030604">
                <a:tc gridSpan="2">
                  <a:txBody>
                    <a:bodyPr/>
                    <a:lstStyle/>
                    <a:p>
                      <a:pPr marL="90805" marR="64833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2000" spc="30">
                          <a:latin typeface="Georgia"/>
                          <a:cs typeface="Georgia"/>
                        </a:rPr>
                        <a:t>Who</a:t>
                      </a:r>
                      <a:r>
                        <a:rPr dirty="0" sz="2000" spc="-18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can 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declare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7BC961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2000" spc="-20">
                          <a:latin typeface="Georgia"/>
                          <a:cs typeface="Georgia"/>
                        </a:rPr>
                        <a:t>Annual </a:t>
                      </a:r>
                      <a:r>
                        <a:rPr dirty="0" sz="2000" spc="-35">
                          <a:latin typeface="Georgia"/>
                          <a:cs typeface="Georgia"/>
                        </a:rPr>
                        <a:t>General</a:t>
                      </a:r>
                      <a:r>
                        <a:rPr dirty="0" sz="2000" spc="2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Meeting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7BC961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10640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dirty="0" sz="2000" spc="-55">
                          <a:latin typeface="Georgia"/>
                          <a:cs typeface="Georgia"/>
                        </a:rPr>
                        <a:t>Recommen=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dirty="0" sz="2000" spc="-20">
                          <a:latin typeface="Georgia"/>
                          <a:cs typeface="Georgia"/>
                        </a:rPr>
                        <a:t>dation</a:t>
                      </a:r>
                      <a:r>
                        <a:rPr dirty="0" sz="2000" spc="-8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8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dirty="0" sz="2000" spc="-114" i="1">
                          <a:latin typeface="Georgia"/>
                          <a:cs typeface="Georgia"/>
                        </a:rPr>
                        <a:t>Board </a:t>
                      </a:r>
                      <a:r>
                        <a:rPr dirty="0" sz="2000" spc="-45" i="1">
                          <a:latin typeface="Georgia"/>
                          <a:cs typeface="Georgia"/>
                        </a:rPr>
                        <a:t>of</a:t>
                      </a:r>
                      <a:r>
                        <a:rPr dirty="0" sz="2000" spc="75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55" i="1">
                          <a:latin typeface="Georgia"/>
                          <a:cs typeface="Georgia"/>
                        </a:rPr>
                        <a:t>Directors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1440" marR="3530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 spc="-55" i="1">
                          <a:latin typeface="Georgia"/>
                          <a:cs typeface="Georgia"/>
                        </a:rPr>
                        <a:t>(Listed </a:t>
                      </a:r>
                      <a:r>
                        <a:rPr dirty="0" sz="2000" spc="-50" i="1">
                          <a:latin typeface="Georgia"/>
                          <a:cs typeface="Georgia"/>
                        </a:rPr>
                        <a:t>entity </a:t>
                      </a:r>
                      <a:r>
                        <a:rPr dirty="0" sz="2000" spc="-15" i="1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000" spc="-110" i="1">
                          <a:latin typeface="Georgia"/>
                          <a:cs typeface="Georgia"/>
                        </a:rPr>
                        <a:t>give </a:t>
                      </a:r>
                      <a:r>
                        <a:rPr dirty="0" sz="2000" spc="-100" i="1">
                          <a:latin typeface="Georgia"/>
                          <a:cs typeface="Georgia"/>
                        </a:rPr>
                        <a:t>two </a:t>
                      </a:r>
                      <a:r>
                        <a:rPr dirty="0" sz="2000" spc="-75" i="1">
                          <a:latin typeface="Georgia"/>
                          <a:cs typeface="Georgia"/>
                        </a:rPr>
                        <a:t>clear </a:t>
                      </a:r>
                      <a:r>
                        <a:rPr dirty="0" sz="2000" spc="-105" i="1">
                          <a:latin typeface="Georgia"/>
                          <a:cs typeface="Georgia"/>
                        </a:rPr>
                        <a:t>days </a:t>
                      </a:r>
                      <a:r>
                        <a:rPr dirty="0" sz="2000" spc="-100" i="1">
                          <a:latin typeface="Georgia"/>
                          <a:cs typeface="Georgia"/>
                        </a:rPr>
                        <a:t>prior </a:t>
                      </a:r>
                      <a:r>
                        <a:rPr dirty="0" sz="2000" spc="-55" i="1">
                          <a:latin typeface="Georgia"/>
                          <a:cs typeface="Georgia"/>
                        </a:rPr>
                        <a:t>intimation </a:t>
                      </a:r>
                      <a:r>
                        <a:rPr dirty="0" sz="2000" spc="-45" i="1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000" spc="-105" i="1">
                          <a:latin typeface="Georgia"/>
                          <a:cs typeface="Georgia"/>
                        </a:rPr>
                        <a:t>BM  </a:t>
                      </a:r>
                      <a:r>
                        <a:rPr dirty="0" sz="2000" spc="-15" i="1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000" spc="-45" i="1">
                          <a:latin typeface="Georgia"/>
                          <a:cs typeface="Georgia"/>
                        </a:rPr>
                        <a:t>Stock</a:t>
                      </a:r>
                      <a:r>
                        <a:rPr dirty="0" sz="2000" spc="-5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75" i="1">
                          <a:latin typeface="Georgia"/>
                          <a:cs typeface="Georgia"/>
                        </a:rPr>
                        <a:t>Exchange)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8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463420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55">
                          <a:latin typeface="Georgia"/>
                          <a:cs typeface="Georgia"/>
                        </a:rPr>
                        <a:t>Power</a:t>
                      </a:r>
                      <a:r>
                        <a:rPr dirty="0" sz="2000" spc="-12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dirty="0" sz="2000" spc="-45">
                          <a:latin typeface="Georgia"/>
                          <a:cs typeface="Georgia"/>
                        </a:rPr>
                        <a:t>AGM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235"/>
                        </a:spcBef>
                        <a:buFont typeface="Wingdings"/>
                        <a:buChar char=""/>
                        <a:tabLst>
                          <a:tab pos="434340" algn="l"/>
                          <a:tab pos="434975" algn="l"/>
                        </a:tabLst>
                      </a:pPr>
                      <a:r>
                        <a:rPr dirty="0" sz="2000" spc="-20">
                          <a:latin typeface="Georgia"/>
                          <a:cs typeface="Georgia"/>
                        </a:rPr>
                        <a:t>Can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reduce or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cancel</a:t>
                      </a:r>
                      <a:r>
                        <a:rPr dirty="0" sz="2000" spc="-23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dividend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434340" algn="l"/>
                          <a:tab pos="434975" algn="l"/>
                        </a:tabLst>
                      </a:pPr>
                      <a:r>
                        <a:rPr dirty="0" sz="2000" spc="-10">
                          <a:latin typeface="Georgia"/>
                          <a:cs typeface="Georgia"/>
                        </a:rPr>
                        <a:t>Cannot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increase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dividend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(Regulation</a:t>
                      </a:r>
                      <a:r>
                        <a:rPr dirty="0" sz="2000" spc="-15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95">
                          <a:latin typeface="Georgia"/>
                          <a:cs typeface="Georgia"/>
                        </a:rPr>
                        <a:t>80)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"/>
                        <a:tabLst>
                          <a:tab pos="434340" algn="l"/>
                          <a:tab pos="434975" algn="l"/>
                        </a:tabLst>
                      </a:pPr>
                      <a:r>
                        <a:rPr dirty="0" sz="2000" spc="15">
                          <a:latin typeface="Georgia"/>
                          <a:cs typeface="Georgia"/>
                        </a:rPr>
                        <a:t>What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if Regulation </a:t>
                      </a:r>
                      <a:r>
                        <a:rPr dirty="0" sz="2000" spc="-135">
                          <a:latin typeface="Georgia"/>
                          <a:cs typeface="Georgia"/>
                        </a:rPr>
                        <a:t>80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is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excluded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in</a:t>
                      </a:r>
                      <a:r>
                        <a:rPr dirty="0" sz="2000" spc="-23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Articles?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341283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25">
                          <a:latin typeface="Georgia"/>
                          <a:cs typeface="Georgia"/>
                        </a:rPr>
                        <a:t>Mode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235"/>
                        </a:spcBef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2000" spc="-80" i="1">
                          <a:latin typeface="Georgia"/>
                          <a:cs typeface="Georgia"/>
                        </a:rPr>
                        <a:t>Percentage </a:t>
                      </a:r>
                      <a:r>
                        <a:rPr dirty="0" sz="2000" spc="-55" i="1">
                          <a:latin typeface="Georgia"/>
                          <a:cs typeface="Georgia"/>
                        </a:rPr>
                        <a:t>basis,</a:t>
                      </a:r>
                      <a:r>
                        <a:rPr dirty="0" sz="2000" spc="45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95" i="1">
                          <a:latin typeface="Georgia"/>
                          <a:cs typeface="Georgia"/>
                        </a:rPr>
                        <a:t>or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Wingdings"/>
                        <a:buChar char=""/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2000" spc="-110" i="1">
                          <a:latin typeface="Georgia"/>
                          <a:cs typeface="Georgia"/>
                        </a:rPr>
                        <a:t>Per </a:t>
                      </a:r>
                      <a:r>
                        <a:rPr dirty="0" sz="2000" spc="-80" i="1">
                          <a:latin typeface="Georgia"/>
                          <a:cs typeface="Georgia"/>
                        </a:rPr>
                        <a:t>share </a:t>
                      </a:r>
                      <a:r>
                        <a:rPr dirty="0" sz="2000" spc="-60" i="1">
                          <a:latin typeface="Georgia"/>
                          <a:cs typeface="Georgia"/>
                        </a:rPr>
                        <a:t>basis </a:t>
                      </a:r>
                      <a:r>
                        <a:rPr dirty="0" sz="2000" spc="-85" i="1">
                          <a:latin typeface="Georgia"/>
                          <a:cs typeface="Georgia"/>
                        </a:rPr>
                        <a:t>(mandatory </a:t>
                      </a:r>
                      <a:r>
                        <a:rPr dirty="0" sz="2000" spc="-80" i="1">
                          <a:latin typeface="Georgia"/>
                          <a:cs typeface="Georgia"/>
                        </a:rPr>
                        <a:t>for </a:t>
                      </a:r>
                      <a:r>
                        <a:rPr dirty="0" sz="2000" spc="-50" i="1">
                          <a:latin typeface="Georgia"/>
                          <a:cs typeface="Georgia"/>
                        </a:rPr>
                        <a:t>listed</a:t>
                      </a:r>
                      <a:r>
                        <a:rPr dirty="0" sz="2000" spc="35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60" i="1">
                          <a:latin typeface="Georgia"/>
                          <a:cs typeface="Georgia"/>
                        </a:rPr>
                        <a:t>companies)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1440" marR="294005">
                        <a:lnSpc>
                          <a:spcPct val="100000"/>
                        </a:lnSpc>
                      </a:pPr>
                      <a:r>
                        <a:rPr dirty="0" sz="2000" spc="-100" i="1">
                          <a:latin typeface="Georgia"/>
                          <a:cs typeface="Georgia"/>
                        </a:rPr>
                        <a:t>(SS-3 </a:t>
                      </a:r>
                      <a:r>
                        <a:rPr dirty="0" sz="2000" spc="-70" i="1">
                          <a:latin typeface="Georgia"/>
                          <a:cs typeface="Georgia"/>
                        </a:rPr>
                        <a:t>recommends </a:t>
                      </a:r>
                      <a:r>
                        <a:rPr dirty="0" sz="2000" spc="-55" i="1">
                          <a:latin typeface="Georgia"/>
                          <a:cs typeface="Georgia"/>
                        </a:rPr>
                        <a:t>disclosure </a:t>
                      </a:r>
                      <a:r>
                        <a:rPr dirty="0" sz="2000" spc="-45" i="1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000" spc="-90" i="1">
                          <a:latin typeface="Georgia"/>
                          <a:cs typeface="Georgia"/>
                        </a:rPr>
                        <a:t>dividend </a:t>
                      </a:r>
                      <a:r>
                        <a:rPr dirty="0" sz="2000" spc="-50" i="1">
                          <a:latin typeface="Georgia"/>
                          <a:cs typeface="Georgia"/>
                        </a:rPr>
                        <a:t>on </a:t>
                      </a:r>
                      <a:r>
                        <a:rPr dirty="0" sz="2000" spc="-110" i="1">
                          <a:latin typeface="Georgia"/>
                          <a:cs typeface="Georgia"/>
                        </a:rPr>
                        <a:t>per </a:t>
                      </a:r>
                      <a:r>
                        <a:rPr dirty="0" sz="2000" spc="-80" i="1">
                          <a:latin typeface="Georgia"/>
                          <a:cs typeface="Georgia"/>
                        </a:rPr>
                        <a:t>share </a:t>
                      </a:r>
                      <a:r>
                        <a:rPr dirty="0" sz="2000" spc="-60" i="1">
                          <a:latin typeface="Georgia"/>
                          <a:cs typeface="Georgia"/>
                        </a:rPr>
                        <a:t>basis  </a:t>
                      </a:r>
                      <a:r>
                        <a:rPr dirty="0" sz="2000" spc="-80" i="1">
                          <a:latin typeface="Georgia"/>
                          <a:cs typeface="Georgia"/>
                        </a:rPr>
                        <a:t>for </a:t>
                      </a:r>
                      <a:r>
                        <a:rPr dirty="0" sz="2000" spc="-60" i="1">
                          <a:latin typeface="Georgia"/>
                          <a:cs typeface="Georgia"/>
                        </a:rPr>
                        <a:t>all </a:t>
                      </a:r>
                      <a:r>
                        <a:rPr dirty="0" sz="2000" spc="-65" i="1">
                          <a:latin typeface="Georgia"/>
                          <a:cs typeface="Georgia"/>
                        </a:rPr>
                        <a:t>companies </a:t>
                      </a:r>
                      <a:r>
                        <a:rPr dirty="0" sz="2000" spc="-80" i="1">
                          <a:latin typeface="Georgia"/>
                          <a:cs typeface="Georgia"/>
                        </a:rPr>
                        <a:t>for</a:t>
                      </a:r>
                      <a:r>
                        <a:rPr dirty="0" sz="2000" spc="185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75" i="1">
                          <a:latin typeface="Georgia"/>
                          <a:cs typeface="Georgia"/>
                        </a:rPr>
                        <a:t>uniformity.)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1309" y="0"/>
          <a:ext cx="8507730" cy="5953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175"/>
                <a:gridCol w="1599564"/>
                <a:gridCol w="6630034"/>
                <a:gridCol w="128904"/>
              </a:tblGrid>
              <a:tr h="5212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7BC961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5196840" algn="l"/>
                        </a:tabLst>
                      </a:pPr>
                      <a:r>
                        <a:rPr dirty="0" sz="3200" spc="-135" i="1">
                          <a:latin typeface="Georgia"/>
                          <a:cs typeface="Georgia"/>
                        </a:rPr>
                        <a:t>Final</a:t>
                      </a:r>
                      <a:r>
                        <a:rPr dirty="0" sz="3200" spc="-3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3200" spc="-145" i="1">
                          <a:latin typeface="Georgia"/>
                          <a:cs typeface="Georgia"/>
                        </a:rPr>
                        <a:t>dividend</a:t>
                      </a:r>
                      <a:r>
                        <a:rPr dirty="0" sz="3200" spc="-5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3200" spc="-175" i="1">
                          <a:latin typeface="Georgia"/>
                          <a:cs typeface="Georgia"/>
                        </a:rPr>
                        <a:t>[Sec.123]	</a:t>
                      </a:r>
                      <a:r>
                        <a:rPr dirty="0" sz="3200" spc="-185" i="1">
                          <a:latin typeface="Georgia"/>
                          <a:cs typeface="Georgia"/>
                        </a:rPr>
                        <a:t>(2/2)</a:t>
                      </a:r>
                      <a:endParaRPr sz="3200">
                        <a:latin typeface="Georgia"/>
                        <a:cs typeface="Georgia"/>
                      </a:endParaRPr>
                    </a:p>
                  </a:txBody>
                  <a:tcPr marL="0" marR="0" marB="0" marT="6985">
                    <a:lnL w="28575">
                      <a:solidFill>
                        <a:srgbClr val="7BC961"/>
                      </a:solidFill>
                      <a:prstDash val="solid"/>
                    </a:lnL>
                    <a:lnR w="28575">
                      <a:solidFill>
                        <a:srgbClr val="7BC961"/>
                      </a:solidFill>
                      <a:prstDash val="solid"/>
                    </a:lnR>
                    <a:lnT w="28575">
                      <a:solidFill>
                        <a:srgbClr val="7BC961"/>
                      </a:solidFill>
                      <a:prstDash val="solid"/>
                    </a:lnT>
                    <a:lnB w="28575">
                      <a:solidFill>
                        <a:srgbClr val="7BC961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7BC961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772158">
                <a:tc gridSpan="2">
                  <a:txBody>
                    <a:bodyPr/>
                    <a:lstStyle/>
                    <a:p>
                      <a:pPr marL="90805" marR="1066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600" spc="-30">
                          <a:latin typeface="Georgia"/>
                          <a:cs typeface="Georgia"/>
                        </a:rPr>
                        <a:t>No </a:t>
                      </a:r>
                      <a:r>
                        <a:rPr dirty="0" sz="1600" spc="-20">
                          <a:latin typeface="Georgia"/>
                          <a:cs typeface="Georgia"/>
                        </a:rPr>
                        <a:t>dividend</a:t>
                      </a:r>
                      <a:r>
                        <a:rPr dirty="0" sz="1600" spc="-9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600" spc="-30">
                          <a:latin typeface="Georgia"/>
                          <a:cs typeface="Georgia"/>
                        </a:rPr>
                        <a:t>after  </a:t>
                      </a:r>
                      <a:r>
                        <a:rPr dirty="0" sz="1600" spc="-45">
                          <a:latin typeface="Georgia"/>
                          <a:cs typeface="Georgia"/>
                        </a:rPr>
                        <a:t>AGM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7BC961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91440" marR="4552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400" spc="-85" i="1">
                          <a:latin typeface="Georgia"/>
                          <a:cs typeface="Georgia"/>
                        </a:rPr>
                        <a:t>No </a:t>
                      </a:r>
                      <a:r>
                        <a:rPr dirty="0" sz="2400" spc="-110" i="1">
                          <a:latin typeface="Georgia"/>
                          <a:cs typeface="Georgia"/>
                        </a:rPr>
                        <a:t>dividend </a:t>
                      </a:r>
                      <a:r>
                        <a:rPr dirty="0" sz="2400" spc="-80" i="1">
                          <a:latin typeface="Georgia"/>
                          <a:cs typeface="Georgia"/>
                        </a:rPr>
                        <a:t>can be </a:t>
                      </a:r>
                      <a:r>
                        <a:rPr dirty="0" sz="2400" spc="-105" i="1">
                          <a:latin typeface="Georgia"/>
                          <a:cs typeface="Georgia"/>
                        </a:rPr>
                        <a:t>declared </a:t>
                      </a:r>
                      <a:r>
                        <a:rPr dirty="0" sz="2400" spc="-60" i="1">
                          <a:latin typeface="Georgia"/>
                          <a:cs typeface="Georgia"/>
                        </a:rPr>
                        <a:t>on </a:t>
                      </a:r>
                      <a:r>
                        <a:rPr dirty="0" sz="2400" spc="-80" i="1">
                          <a:latin typeface="Georgia"/>
                          <a:cs typeface="Georgia"/>
                        </a:rPr>
                        <a:t>equity </a:t>
                      </a:r>
                      <a:r>
                        <a:rPr dirty="0" sz="2400" spc="-85" i="1">
                          <a:latin typeface="Georgia"/>
                          <a:cs typeface="Georgia"/>
                        </a:rPr>
                        <a:t>shares </a:t>
                      </a:r>
                      <a:r>
                        <a:rPr dirty="0" sz="2400" spc="-95" i="1">
                          <a:latin typeface="Georgia"/>
                          <a:cs typeface="Georgia"/>
                        </a:rPr>
                        <a:t>for  </a:t>
                      </a:r>
                      <a:r>
                        <a:rPr dirty="0" sz="2400" spc="-40" i="1">
                          <a:latin typeface="Georgia"/>
                          <a:cs typeface="Georgia"/>
                        </a:rPr>
                        <a:t>that </a:t>
                      </a:r>
                      <a:r>
                        <a:rPr dirty="0" sz="2400" spc="-160" i="1">
                          <a:latin typeface="Georgia"/>
                          <a:cs typeface="Georgia"/>
                        </a:rPr>
                        <a:t>year </a:t>
                      </a:r>
                      <a:r>
                        <a:rPr dirty="0" sz="2400" spc="-95" i="1">
                          <a:latin typeface="Georgia"/>
                          <a:cs typeface="Georgia"/>
                        </a:rPr>
                        <a:t>after </a:t>
                      </a:r>
                      <a:r>
                        <a:rPr dirty="0" sz="2400" spc="-110" i="1">
                          <a:latin typeface="Georgia"/>
                          <a:cs typeface="Georgia"/>
                        </a:rPr>
                        <a:t>AGM </a:t>
                      </a:r>
                      <a:r>
                        <a:rPr dirty="0" sz="2400" spc="-45" i="1">
                          <a:latin typeface="Georgia"/>
                          <a:cs typeface="Georgia"/>
                        </a:rPr>
                        <a:t>is </a:t>
                      </a:r>
                      <a:r>
                        <a:rPr dirty="0" sz="2400" spc="-75" i="1">
                          <a:latin typeface="Georgia"/>
                          <a:cs typeface="Georgia"/>
                        </a:rPr>
                        <a:t>held </a:t>
                      </a:r>
                      <a:r>
                        <a:rPr dirty="0" sz="2400" spc="-120" i="1">
                          <a:latin typeface="Georgia"/>
                          <a:cs typeface="Georgia"/>
                        </a:rPr>
                        <a:t>and </a:t>
                      </a:r>
                      <a:r>
                        <a:rPr dirty="0" sz="2400" spc="-45" i="1">
                          <a:latin typeface="Georgia"/>
                          <a:cs typeface="Georgia"/>
                        </a:rPr>
                        <a:t>accounts </a:t>
                      </a:r>
                      <a:r>
                        <a:rPr dirty="0" sz="2400" spc="-140" i="1">
                          <a:latin typeface="Georgia"/>
                          <a:cs typeface="Georgia"/>
                        </a:rPr>
                        <a:t>are  </a:t>
                      </a:r>
                      <a:r>
                        <a:rPr dirty="0" sz="2400" spc="-95" i="1">
                          <a:latin typeface="Georgia"/>
                          <a:cs typeface="Georgia"/>
                        </a:rPr>
                        <a:t>adopted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7BC961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54479">
                <a:tc gridSpan="2">
                  <a:txBody>
                    <a:bodyPr/>
                    <a:lstStyle/>
                    <a:p>
                      <a:pPr marL="90805" marR="8274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 spc="-5">
                          <a:latin typeface="Georgia"/>
                          <a:cs typeface="Georgia"/>
                        </a:rPr>
                        <a:t>O</a:t>
                      </a:r>
                      <a:r>
                        <a:rPr dirty="0" sz="1600" spc="-25">
                          <a:latin typeface="Georgia"/>
                          <a:cs typeface="Georgia"/>
                        </a:rPr>
                        <a:t>r</a:t>
                      </a:r>
                      <a:r>
                        <a:rPr dirty="0" sz="1600" spc="-10">
                          <a:latin typeface="Georgia"/>
                          <a:cs typeface="Georgia"/>
                        </a:rPr>
                        <a:t>d</a:t>
                      </a:r>
                      <a:r>
                        <a:rPr dirty="0" sz="1600" spc="-5">
                          <a:latin typeface="Georgia"/>
                          <a:cs typeface="Georgia"/>
                        </a:rPr>
                        <a:t>ina</a:t>
                      </a:r>
                      <a:r>
                        <a:rPr dirty="0" sz="1600" spc="20">
                          <a:latin typeface="Georgia"/>
                          <a:cs typeface="Georgia"/>
                        </a:rPr>
                        <a:t>r</a:t>
                      </a:r>
                      <a:r>
                        <a:rPr dirty="0" sz="1600">
                          <a:latin typeface="Georgia"/>
                          <a:cs typeface="Georgia"/>
                        </a:rPr>
                        <a:t>y  </a:t>
                      </a:r>
                      <a:r>
                        <a:rPr dirty="0" sz="1600" spc="-30">
                          <a:latin typeface="Georgia"/>
                          <a:cs typeface="Georgia"/>
                        </a:rPr>
                        <a:t>business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91440" marR="66802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400" spc="-70" i="1">
                          <a:latin typeface="Georgia"/>
                          <a:cs typeface="Georgia"/>
                        </a:rPr>
                        <a:t>Declaration </a:t>
                      </a:r>
                      <a:r>
                        <a:rPr dirty="0" sz="2400" spc="-55" i="1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400" spc="-110" i="1">
                          <a:latin typeface="Georgia"/>
                          <a:cs typeface="Georgia"/>
                        </a:rPr>
                        <a:t>dividend </a:t>
                      </a:r>
                      <a:r>
                        <a:rPr dirty="0" sz="2400" spc="-45" i="1">
                          <a:latin typeface="Georgia"/>
                          <a:cs typeface="Georgia"/>
                        </a:rPr>
                        <a:t>is </a:t>
                      </a:r>
                      <a:r>
                        <a:rPr dirty="0" sz="2400" spc="-125" i="1">
                          <a:latin typeface="Georgia"/>
                          <a:cs typeface="Georgia"/>
                        </a:rPr>
                        <a:t>ordinary </a:t>
                      </a:r>
                      <a:r>
                        <a:rPr dirty="0" sz="2400" spc="-60" i="1">
                          <a:latin typeface="Georgia"/>
                          <a:cs typeface="Georgia"/>
                        </a:rPr>
                        <a:t>business at  </a:t>
                      </a:r>
                      <a:r>
                        <a:rPr dirty="0" sz="2400" spc="-114" i="1">
                          <a:latin typeface="Georgia"/>
                          <a:cs typeface="Georgia"/>
                        </a:rPr>
                        <a:t>AGM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85352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 spc="-45">
                          <a:latin typeface="Georgia"/>
                          <a:cs typeface="Georgia"/>
                        </a:rPr>
                        <a:t>Record</a:t>
                      </a:r>
                      <a:r>
                        <a:rPr dirty="0" sz="1600" spc="-2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600" spc="-25">
                          <a:latin typeface="Georgia"/>
                          <a:cs typeface="Georgia"/>
                        </a:rPr>
                        <a:t>date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just" marL="91440" marR="8191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400" spc="-80" i="1">
                          <a:latin typeface="Georgia"/>
                          <a:cs typeface="Georgia"/>
                        </a:rPr>
                        <a:t>Listed </a:t>
                      </a:r>
                      <a:r>
                        <a:rPr dirty="0" sz="2400" spc="-60" i="1">
                          <a:latin typeface="Georgia"/>
                          <a:cs typeface="Georgia"/>
                        </a:rPr>
                        <a:t>entity </a:t>
                      </a:r>
                      <a:r>
                        <a:rPr dirty="0" sz="2400" spc="-15" i="1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400" spc="-130" i="1">
                          <a:latin typeface="Georgia"/>
                          <a:cs typeface="Georgia"/>
                        </a:rPr>
                        <a:t>give </a:t>
                      </a:r>
                      <a:r>
                        <a:rPr dirty="0" sz="2400" spc="-35" i="1">
                          <a:latin typeface="Georgia"/>
                          <a:cs typeface="Georgia"/>
                        </a:rPr>
                        <a:t>7 </a:t>
                      </a:r>
                      <a:r>
                        <a:rPr dirty="0" sz="2400" spc="-90" i="1">
                          <a:latin typeface="Georgia"/>
                          <a:cs typeface="Georgia"/>
                        </a:rPr>
                        <a:t>clear </a:t>
                      </a:r>
                      <a:r>
                        <a:rPr dirty="0" sz="2400" spc="-135" i="1">
                          <a:latin typeface="Georgia"/>
                          <a:cs typeface="Georgia"/>
                        </a:rPr>
                        <a:t>working </a:t>
                      </a:r>
                      <a:r>
                        <a:rPr dirty="0" sz="2400" spc="-125" i="1">
                          <a:latin typeface="Georgia"/>
                          <a:cs typeface="Georgia"/>
                        </a:rPr>
                        <a:t>days  </a:t>
                      </a:r>
                      <a:r>
                        <a:rPr dirty="0" sz="2400" spc="-60" i="1">
                          <a:latin typeface="Georgia"/>
                          <a:cs typeface="Georgia"/>
                        </a:rPr>
                        <a:t>intimation </a:t>
                      </a:r>
                      <a:r>
                        <a:rPr dirty="0" sz="2400" spc="-15" i="1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400" spc="-50" i="1">
                          <a:latin typeface="Georgia"/>
                          <a:cs typeface="Georgia"/>
                        </a:rPr>
                        <a:t>Stock </a:t>
                      </a:r>
                      <a:r>
                        <a:rPr dirty="0" sz="2400" spc="-95" i="1">
                          <a:latin typeface="Georgia"/>
                          <a:cs typeface="Georgia"/>
                        </a:rPr>
                        <a:t>Exchange for </a:t>
                      </a:r>
                      <a:r>
                        <a:rPr dirty="0" sz="2400" spc="-114" i="1">
                          <a:latin typeface="Georgia"/>
                          <a:cs typeface="Georgia"/>
                        </a:rPr>
                        <a:t>record </a:t>
                      </a:r>
                      <a:r>
                        <a:rPr dirty="0" sz="2400" spc="-90" i="1">
                          <a:latin typeface="Georgia"/>
                          <a:cs typeface="Georgia"/>
                        </a:rPr>
                        <a:t>date </a:t>
                      </a:r>
                      <a:r>
                        <a:rPr dirty="0" sz="2400" spc="-120" i="1">
                          <a:latin typeface="Georgia"/>
                          <a:cs typeface="Georgia"/>
                        </a:rPr>
                        <a:t>prior  </a:t>
                      </a:r>
                      <a:r>
                        <a:rPr dirty="0" sz="2400" spc="-15" i="1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400" spc="-90" i="1">
                          <a:latin typeface="Georgia"/>
                          <a:cs typeface="Georgia"/>
                        </a:rPr>
                        <a:t>recommendation/</a:t>
                      </a:r>
                      <a:r>
                        <a:rPr dirty="0" sz="2400" spc="-1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400" spc="-80" i="1">
                          <a:latin typeface="Georgia"/>
                          <a:cs typeface="Georgia"/>
                        </a:rPr>
                        <a:t>declaration.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1309" y="534162"/>
          <a:ext cx="8507730" cy="6101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9739"/>
                <a:gridCol w="6758940"/>
              </a:tblGrid>
              <a:tr h="1297559">
                <a:tc>
                  <a:txBody>
                    <a:bodyPr/>
                    <a:lstStyle/>
                    <a:p>
                      <a:pPr marL="90805" marR="1054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5">
                          <a:latin typeface="Georgia"/>
                          <a:cs typeface="Georgia"/>
                        </a:rPr>
                        <a:t>Where 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the  </a:t>
                      </a:r>
                      <a:r>
                        <a:rPr dirty="0" sz="1800" spc="-15">
                          <a:latin typeface="Georgia"/>
                          <a:cs typeface="Georgia"/>
                        </a:rPr>
                        <a:t>amount </a:t>
                      </a:r>
                      <a:r>
                        <a:rPr dirty="0" sz="1800" spc="-40">
                          <a:latin typeface="Georgia"/>
                          <a:cs typeface="Georgia"/>
                        </a:rPr>
                        <a:t>is 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to</a:t>
                      </a:r>
                      <a:r>
                        <a:rPr dirty="0" sz="1800" spc="-12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be 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deposited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55">
                          <a:latin typeface="Georgia"/>
                          <a:cs typeface="Georgia"/>
                        </a:rPr>
                        <a:t>In </a:t>
                      </a:r>
                      <a:r>
                        <a:rPr dirty="0" sz="1800" spc="-45">
                          <a:latin typeface="Georgia"/>
                          <a:cs typeface="Georgia"/>
                        </a:rPr>
                        <a:t>a </a:t>
                      </a:r>
                      <a:r>
                        <a:rPr dirty="0" sz="1800" spc="-15">
                          <a:latin typeface="Georgia"/>
                          <a:cs typeface="Georgia"/>
                        </a:rPr>
                        <a:t>scheduled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bank.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20">
                          <a:latin typeface="Georgia"/>
                          <a:cs typeface="Georgia"/>
                        </a:rPr>
                        <a:t>(Non-scheduled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banks </a:t>
                      </a:r>
                      <a:r>
                        <a:rPr dirty="0" sz="1800" spc="-30">
                          <a:latin typeface="Georgia"/>
                          <a:cs typeface="Georgia"/>
                        </a:rPr>
                        <a:t>include: </a:t>
                      </a:r>
                      <a:r>
                        <a:rPr dirty="0" sz="1800" spc="-155">
                          <a:latin typeface="Georgia"/>
                          <a:cs typeface="Georgia"/>
                        </a:rPr>
                        <a:t>1500 </a:t>
                      </a:r>
                      <a:r>
                        <a:rPr dirty="0" sz="1800" spc="-30">
                          <a:latin typeface="Georgia"/>
                          <a:cs typeface="Georgia"/>
                        </a:rPr>
                        <a:t>urban cooperative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banks,</a:t>
                      </a:r>
                      <a:r>
                        <a:rPr dirty="0" sz="1800" spc="3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215">
                          <a:latin typeface="Georgia"/>
                          <a:cs typeface="Georgia"/>
                        </a:rPr>
                        <a:t>11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800" spc="-30">
                          <a:latin typeface="Georgia"/>
                          <a:cs typeface="Georgia"/>
                        </a:rPr>
                        <a:t>State cooperative banks and </a:t>
                      </a:r>
                      <a:r>
                        <a:rPr dirty="0" sz="1800" spc="-65">
                          <a:latin typeface="Georgia"/>
                          <a:cs typeface="Georgia"/>
                        </a:rPr>
                        <a:t>4 </a:t>
                      </a:r>
                      <a:r>
                        <a:rPr dirty="0" sz="1800" spc="-15">
                          <a:latin typeface="Georgia"/>
                          <a:cs typeface="Georgia"/>
                        </a:rPr>
                        <a:t>local </a:t>
                      </a:r>
                      <a:r>
                        <a:rPr dirty="0" sz="1800" spc="-40">
                          <a:latin typeface="Georgia"/>
                          <a:cs typeface="Georgia"/>
                        </a:rPr>
                        <a:t>area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30">
                          <a:latin typeface="Georgia"/>
                          <a:cs typeface="Georgia"/>
                        </a:rPr>
                        <a:t>banks.)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2495549">
                <a:tc>
                  <a:txBody>
                    <a:bodyPr/>
                    <a:lstStyle/>
                    <a:p>
                      <a:pPr marL="90805" marR="26225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800" spc="-20">
                          <a:latin typeface="Georgia"/>
                          <a:cs typeface="Georgia"/>
                        </a:rPr>
                        <a:t>Time </a:t>
                      </a:r>
                      <a:r>
                        <a:rPr dirty="0" sz="1800" spc="-15">
                          <a:latin typeface="Georgia"/>
                          <a:cs typeface="Georgia"/>
                        </a:rPr>
                        <a:t>limit</a:t>
                      </a:r>
                      <a:r>
                        <a:rPr dirty="0" sz="1800" spc="-10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35">
                          <a:latin typeface="Georgia"/>
                          <a:cs typeface="Georgia"/>
                        </a:rPr>
                        <a:t>for  transfer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17804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800" spc="-60" b="1">
                          <a:latin typeface="Times New Roman"/>
                          <a:cs typeface="Times New Roman"/>
                        </a:rPr>
                        <a:t>5 </a:t>
                      </a:r>
                      <a:r>
                        <a:rPr dirty="0" sz="1800" spc="65" b="1">
                          <a:latin typeface="Times New Roman"/>
                          <a:cs typeface="Times New Roman"/>
                        </a:rPr>
                        <a:t>days </a:t>
                      </a:r>
                      <a:r>
                        <a:rPr dirty="0" sz="1800" spc="-55" i="1">
                          <a:latin typeface="Georgia"/>
                          <a:cs typeface="Georgia"/>
                        </a:rPr>
                        <a:t>(including </a:t>
                      </a:r>
                      <a:r>
                        <a:rPr dirty="0" sz="1800" spc="-75" i="1">
                          <a:latin typeface="Georgia"/>
                          <a:cs typeface="Georgia"/>
                        </a:rPr>
                        <a:t>intervening </a:t>
                      </a:r>
                      <a:r>
                        <a:rPr dirty="0" sz="1800" spc="-60" i="1">
                          <a:latin typeface="Georgia"/>
                          <a:cs typeface="Georgia"/>
                        </a:rPr>
                        <a:t>holidays) </a:t>
                      </a:r>
                      <a:r>
                        <a:rPr dirty="0" sz="1800" spc="-35">
                          <a:latin typeface="Georgia"/>
                          <a:cs typeface="Georgia"/>
                        </a:rPr>
                        <a:t>from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date </a:t>
                      </a:r>
                      <a:r>
                        <a:rPr dirty="0" sz="1800" spc="-15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declaration </a:t>
                      </a:r>
                      <a:r>
                        <a:rPr dirty="0" sz="1800" spc="-15">
                          <a:latin typeface="Georgia"/>
                          <a:cs typeface="Georgia"/>
                        </a:rPr>
                        <a:t>of 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dividend </a:t>
                      </a:r>
                      <a:r>
                        <a:rPr dirty="0" sz="1800" spc="-260">
                          <a:latin typeface="Georgia"/>
                          <a:cs typeface="Georgia"/>
                        </a:rPr>
                        <a:t>– </a:t>
                      </a:r>
                      <a:r>
                        <a:rPr dirty="0" sz="1800" spc="-15">
                          <a:latin typeface="Georgia"/>
                          <a:cs typeface="Georgia"/>
                        </a:rPr>
                        <a:t>whether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interim or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final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377825" marR="79375" indent="-28702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1800" spc="-55" i="1">
                          <a:latin typeface="Georgia"/>
                          <a:cs typeface="Georgia"/>
                        </a:rPr>
                        <a:t>(If </a:t>
                      </a:r>
                      <a:r>
                        <a:rPr dirty="0" sz="1800" spc="-60" i="1">
                          <a:latin typeface="Georgia"/>
                          <a:cs typeface="Georgia"/>
                        </a:rPr>
                        <a:t>entire </a:t>
                      </a:r>
                      <a:r>
                        <a:rPr dirty="0" sz="1800" spc="-55" i="1">
                          <a:latin typeface="Georgia"/>
                          <a:cs typeface="Georgia"/>
                        </a:rPr>
                        <a:t>amount </a:t>
                      </a:r>
                      <a:r>
                        <a:rPr dirty="0" sz="1800" spc="-35" i="1">
                          <a:latin typeface="Georgia"/>
                          <a:cs typeface="Georgia"/>
                        </a:rPr>
                        <a:t>is </a:t>
                      </a:r>
                      <a:r>
                        <a:rPr dirty="0" sz="1800" spc="-90" i="1">
                          <a:latin typeface="Georgia"/>
                          <a:cs typeface="Georgia"/>
                        </a:rPr>
                        <a:t>paid </a:t>
                      </a:r>
                      <a:r>
                        <a:rPr dirty="0" sz="1800" spc="-75" i="1">
                          <a:latin typeface="Georgia"/>
                          <a:cs typeface="Georgia"/>
                        </a:rPr>
                        <a:t>within </a:t>
                      </a:r>
                      <a:r>
                        <a:rPr dirty="0" sz="1800" spc="-160" i="1">
                          <a:latin typeface="Georgia"/>
                          <a:cs typeface="Georgia"/>
                        </a:rPr>
                        <a:t>30 </a:t>
                      </a:r>
                      <a:r>
                        <a:rPr dirty="0" sz="1800" spc="-95" i="1">
                          <a:latin typeface="Georgia"/>
                          <a:cs typeface="Georgia"/>
                        </a:rPr>
                        <a:t>days </a:t>
                      </a:r>
                      <a:r>
                        <a:rPr dirty="0" sz="1800" spc="-90" i="1">
                          <a:latin typeface="Georgia"/>
                          <a:cs typeface="Georgia"/>
                        </a:rPr>
                        <a:t>and </a:t>
                      </a:r>
                      <a:r>
                        <a:rPr dirty="0" sz="1800" spc="-55" i="1">
                          <a:latin typeface="Georgia"/>
                          <a:cs typeface="Georgia"/>
                        </a:rPr>
                        <a:t>there </a:t>
                      </a:r>
                      <a:r>
                        <a:rPr dirty="0" sz="1800" spc="-35" i="1">
                          <a:latin typeface="Georgia"/>
                          <a:cs typeface="Georgia"/>
                        </a:rPr>
                        <a:t>is </a:t>
                      </a:r>
                      <a:r>
                        <a:rPr dirty="0" sz="1800" spc="-50" i="1">
                          <a:latin typeface="Georgia"/>
                          <a:cs typeface="Georgia"/>
                        </a:rPr>
                        <a:t>no </a:t>
                      </a:r>
                      <a:r>
                        <a:rPr dirty="0" sz="1800" spc="-60" i="1">
                          <a:latin typeface="Georgia"/>
                          <a:cs typeface="Georgia"/>
                        </a:rPr>
                        <a:t>balance,  </a:t>
                      </a:r>
                      <a:r>
                        <a:rPr dirty="0" sz="1800" spc="-70" i="1">
                          <a:latin typeface="Georgia"/>
                          <a:cs typeface="Georgia"/>
                        </a:rPr>
                        <a:t>same </a:t>
                      </a:r>
                      <a:r>
                        <a:rPr dirty="0" sz="1800" spc="-35" i="1">
                          <a:latin typeface="Georgia"/>
                          <a:cs typeface="Georgia"/>
                        </a:rPr>
                        <a:t>account </a:t>
                      </a:r>
                      <a:r>
                        <a:rPr dirty="0" sz="1800" spc="-114" i="1">
                          <a:latin typeface="Georgia"/>
                          <a:cs typeface="Georgia"/>
                        </a:rPr>
                        <a:t>may </a:t>
                      </a:r>
                      <a:r>
                        <a:rPr dirty="0" sz="1800" spc="-65" i="1">
                          <a:latin typeface="Georgia"/>
                          <a:cs typeface="Georgia"/>
                        </a:rPr>
                        <a:t>be </a:t>
                      </a:r>
                      <a:r>
                        <a:rPr dirty="0" sz="1800" spc="-55" i="1">
                          <a:latin typeface="Georgia"/>
                          <a:cs typeface="Georgia"/>
                        </a:rPr>
                        <a:t>used in future </a:t>
                      </a:r>
                      <a:r>
                        <a:rPr dirty="0" sz="1800" spc="-70" i="1">
                          <a:latin typeface="Georgia"/>
                          <a:cs typeface="Georgia"/>
                        </a:rPr>
                        <a:t>for</a:t>
                      </a:r>
                      <a:r>
                        <a:rPr dirty="0" sz="1800" spc="3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75" i="1">
                          <a:latin typeface="Georgia"/>
                          <a:cs typeface="Georgia"/>
                        </a:rPr>
                        <a:t>dividend)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Wingdings"/>
                        <a:buChar char=""/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1800" spc="-20">
                          <a:latin typeface="Georgia"/>
                          <a:cs typeface="Georgia"/>
                        </a:rPr>
                        <a:t>Govt </a:t>
                      </a:r>
                      <a:r>
                        <a:rPr dirty="0" sz="1800" spc="-30">
                          <a:latin typeface="Georgia"/>
                          <a:cs typeface="Georgia"/>
                        </a:rPr>
                        <a:t>company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exempted </a:t>
                      </a:r>
                      <a:r>
                        <a:rPr dirty="0" sz="1800" spc="-35">
                          <a:latin typeface="Georgia"/>
                          <a:cs typeface="Georgia"/>
                        </a:rPr>
                        <a:t>from </a:t>
                      </a:r>
                      <a:r>
                        <a:rPr dirty="0" sz="1800" spc="-15">
                          <a:latin typeface="Georgia"/>
                          <a:cs typeface="Georgia"/>
                        </a:rPr>
                        <a:t>this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requirement </a:t>
                      </a:r>
                      <a:r>
                        <a:rPr dirty="0" sz="1800" spc="-30">
                          <a:latin typeface="Georgia"/>
                          <a:cs typeface="Georgia"/>
                        </a:rPr>
                        <a:t>if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entire</a:t>
                      </a:r>
                      <a:r>
                        <a:rPr dirty="0" sz="1800" spc="18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capital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</a:pPr>
                      <a:r>
                        <a:rPr dirty="0" sz="1800" spc="-40">
                          <a:latin typeface="Georgia"/>
                          <a:cs typeface="Georgia"/>
                        </a:rPr>
                        <a:t>is </a:t>
                      </a:r>
                      <a:r>
                        <a:rPr dirty="0" sz="1800" spc="-10">
                          <a:latin typeface="Georgia"/>
                          <a:cs typeface="Georgia"/>
                        </a:rPr>
                        <a:t>held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by </a:t>
                      </a:r>
                      <a:r>
                        <a:rPr dirty="0" sz="1800" spc="-35">
                          <a:latin typeface="Georgia"/>
                          <a:cs typeface="Georgia"/>
                        </a:rPr>
                        <a:t>Central/State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Govt or 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both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or </a:t>
                      </a:r>
                      <a:r>
                        <a:rPr dirty="0" sz="1800" spc="-15">
                          <a:latin typeface="Georgia"/>
                          <a:cs typeface="Georgia"/>
                        </a:rPr>
                        <a:t>another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Govt</a:t>
                      </a:r>
                      <a:r>
                        <a:rPr dirty="0" sz="1800" spc="-26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50">
                          <a:latin typeface="Georgia"/>
                          <a:cs typeface="Georgia"/>
                        </a:rPr>
                        <a:t>company.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998093">
                <a:tc>
                  <a:txBody>
                    <a:bodyPr/>
                    <a:lstStyle/>
                    <a:p>
                      <a:pPr marL="90805" marR="5480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Georgia"/>
                          <a:cs typeface="Georgia"/>
                        </a:rPr>
                        <a:t>Whether  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manda</a:t>
                      </a:r>
                      <a:r>
                        <a:rPr dirty="0" sz="1800" spc="-30">
                          <a:latin typeface="Georgia"/>
                          <a:cs typeface="Georgia"/>
                        </a:rPr>
                        <a:t>t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o</a:t>
                      </a:r>
                      <a:r>
                        <a:rPr dirty="0" sz="1800" spc="25">
                          <a:latin typeface="Georgia"/>
                          <a:cs typeface="Georgia"/>
                        </a:rPr>
                        <a:t>r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y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91440" marR="7683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70">
                          <a:latin typeface="Georgia"/>
                          <a:cs typeface="Georgia"/>
                        </a:rPr>
                        <a:t>Yes, </a:t>
                      </a:r>
                      <a:r>
                        <a:rPr dirty="0" sz="1800" spc="-10">
                          <a:latin typeface="Georgia"/>
                          <a:cs typeface="Georgia"/>
                        </a:rPr>
                        <a:t>it </a:t>
                      </a:r>
                      <a:r>
                        <a:rPr dirty="0" sz="1800" spc="-40">
                          <a:latin typeface="Georgia"/>
                          <a:cs typeface="Georgia"/>
                        </a:rPr>
                        <a:t>is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mandatory </a:t>
                      </a:r>
                      <a:r>
                        <a:rPr dirty="0" sz="1800" spc="-35">
                          <a:latin typeface="Georgia"/>
                          <a:cs typeface="Georgia"/>
                        </a:rPr>
                        <a:t>for </a:t>
                      </a:r>
                      <a:r>
                        <a:rPr dirty="0" sz="1800" spc="-30">
                          <a:latin typeface="Georgia"/>
                          <a:cs typeface="Georgia"/>
                        </a:rPr>
                        <a:t>all companies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declaring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dividend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except  Govt. </a:t>
                      </a:r>
                      <a:r>
                        <a:rPr dirty="0" sz="1800" spc="-35">
                          <a:latin typeface="Georgia"/>
                          <a:cs typeface="Georgia"/>
                        </a:rPr>
                        <a:t>Co. </a:t>
                      </a:r>
                      <a:r>
                        <a:rPr dirty="0" sz="1800" spc="-15">
                          <a:latin typeface="Georgia"/>
                          <a:cs typeface="Georgia"/>
                        </a:rPr>
                        <a:t>in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which entire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paid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up capital </a:t>
                      </a:r>
                      <a:r>
                        <a:rPr dirty="0" sz="1800" spc="-40">
                          <a:latin typeface="Georgia"/>
                          <a:cs typeface="Georgia"/>
                        </a:rPr>
                        <a:t>is </a:t>
                      </a:r>
                      <a:r>
                        <a:rPr dirty="0" sz="1800" spc="-10">
                          <a:latin typeface="Georgia"/>
                          <a:cs typeface="Georgia"/>
                        </a:rPr>
                        <a:t>held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by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Central </a:t>
                      </a:r>
                      <a:r>
                        <a:rPr dirty="0" sz="1800" spc="-50">
                          <a:latin typeface="Georgia"/>
                          <a:cs typeface="Georgia"/>
                        </a:rPr>
                        <a:t>and/or  </a:t>
                      </a:r>
                      <a:r>
                        <a:rPr dirty="0" sz="1800" spc="-30">
                          <a:latin typeface="Georgia"/>
                          <a:cs typeface="Georgia"/>
                        </a:rPr>
                        <a:t>State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Govt.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(notifn. Dated</a:t>
                      </a:r>
                      <a:r>
                        <a:rPr dirty="0" sz="1800" spc="12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114">
                          <a:latin typeface="Georgia"/>
                          <a:cs typeface="Georgia"/>
                        </a:rPr>
                        <a:t>5/6/2015)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1297686">
                <a:tc>
                  <a:txBody>
                    <a:bodyPr/>
                    <a:lstStyle/>
                    <a:p>
                      <a:pPr algn="just" marL="90805" marR="1676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Georgia"/>
                          <a:cs typeface="Georgia"/>
                        </a:rPr>
                        <a:t>Whether </a:t>
                      </a:r>
                      <a:r>
                        <a:rPr dirty="0" sz="1800" spc="-35">
                          <a:latin typeface="Georgia"/>
                          <a:cs typeface="Georgia"/>
                        </a:rPr>
                        <a:t>same 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account can</a:t>
                      </a:r>
                      <a:r>
                        <a:rPr dirty="0" sz="1800" spc="-13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10">
                          <a:latin typeface="Georgia"/>
                          <a:cs typeface="Georgia"/>
                        </a:rPr>
                        <a:t>be 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used </a:t>
                      </a:r>
                      <a:r>
                        <a:rPr dirty="0" sz="1800" spc="-35">
                          <a:latin typeface="Georgia"/>
                          <a:cs typeface="Georgia"/>
                        </a:rPr>
                        <a:t>for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future  </a:t>
                      </a:r>
                      <a:r>
                        <a:rPr dirty="0" sz="1800" spc="-45">
                          <a:latin typeface="Georgia"/>
                          <a:cs typeface="Georgia"/>
                        </a:rPr>
                        <a:t>years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44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70">
                          <a:latin typeface="Georgia"/>
                          <a:cs typeface="Georgia"/>
                        </a:rPr>
                        <a:t>Yes, </a:t>
                      </a:r>
                      <a:r>
                        <a:rPr dirty="0" sz="1800" spc="-10">
                          <a:latin typeface="Georgia"/>
                          <a:cs typeface="Georgia"/>
                        </a:rPr>
                        <a:t>it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can 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be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used </a:t>
                      </a:r>
                      <a:r>
                        <a:rPr dirty="0" sz="1800" spc="-30">
                          <a:latin typeface="Georgia"/>
                          <a:cs typeface="Georgia"/>
                        </a:rPr>
                        <a:t>if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entire dividend </a:t>
                      </a:r>
                      <a:r>
                        <a:rPr dirty="0" sz="1800" spc="-40">
                          <a:latin typeface="Georgia"/>
                          <a:cs typeface="Georgia"/>
                        </a:rPr>
                        <a:t>is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paid and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there </a:t>
                      </a:r>
                      <a:r>
                        <a:rPr dirty="0" sz="1800" spc="-40">
                          <a:latin typeface="Georgia"/>
                          <a:cs typeface="Georgia"/>
                        </a:rPr>
                        <a:t>is </a:t>
                      </a:r>
                      <a:r>
                        <a:rPr dirty="0" sz="1800" spc="-10">
                          <a:latin typeface="Georgia"/>
                          <a:cs typeface="Georgia"/>
                        </a:rPr>
                        <a:t>no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unpaid  dividend</a:t>
                      </a:r>
                      <a:r>
                        <a:rPr dirty="0" sz="1800" spc="5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70">
                          <a:latin typeface="Georgia"/>
                          <a:cs typeface="Georgia"/>
                        </a:rPr>
                        <a:t>(SS-3).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445008" y="0"/>
            <a:ext cx="8255634" cy="516255"/>
            <a:chOff x="445008" y="0"/>
            <a:chExt cx="8255634" cy="516255"/>
          </a:xfrm>
        </p:grpSpPr>
        <p:sp>
          <p:nvSpPr>
            <p:cNvPr id="4" name="object 4"/>
            <p:cNvSpPr/>
            <p:nvPr/>
          </p:nvSpPr>
          <p:spPr>
            <a:xfrm>
              <a:off x="457962" y="0"/>
              <a:ext cx="8229600" cy="490220"/>
            </a:xfrm>
            <a:custGeom>
              <a:avLst/>
              <a:gdLst/>
              <a:ahLst/>
              <a:cxnLst/>
              <a:rect l="l" t="t" r="r" b="b"/>
              <a:pathLst>
                <a:path w="8229600" h="490220">
                  <a:moveTo>
                    <a:pt x="0" y="489965"/>
                  </a:moveTo>
                  <a:lnTo>
                    <a:pt x="8229600" y="489965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89965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57962" y="0"/>
              <a:ext cx="8229600" cy="490220"/>
            </a:xfrm>
            <a:custGeom>
              <a:avLst/>
              <a:gdLst/>
              <a:ahLst/>
              <a:cxnLst/>
              <a:rect l="l" t="t" r="r" b="b"/>
              <a:pathLst>
                <a:path w="8229600" h="490220">
                  <a:moveTo>
                    <a:pt x="0" y="489965"/>
                  </a:moveTo>
                  <a:lnTo>
                    <a:pt x="8229600" y="489965"/>
                  </a:lnTo>
                  <a:lnTo>
                    <a:pt x="8229600" y="0"/>
                  </a:lnTo>
                </a:path>
                <a:path w="8229600" h="490220">
                  <a:moveTo>
                    <a:pt x="0" y="0"/>
                  </a:moveTo>
                  <a:lnTo>
                    <a:pt x="0" y="489965"/>
                  </a:lnTo>
                </a:path>
              </a:pathLst>
            </a:custGeom>
            <a:ln w="25908">
              <a:solidFill>
                <a:srgbClr val="7BC9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00"/>
              </a:spcBef>
            </a:pPr>
            <a:r>
              <a:rPr dirty="0" spc="-145"/>
              <a:t>Bank </a:t>
            </a:r>
            <a:r>
              <a:rPr dirty="0" spc="-55"/>
              <a:t>account </a:t>
            </a:r>
            <a:r>
              <a:rPr dirty="0" spc="-125"/>
              <a:t>for</a:t>
            </a:r>
            <a:r>
              <a:rPr dirty="0" spc="105"/>
              <a:t> </a:t>
            </a:r>
            <a:r>
              <a:rPr dirty="0" spc="-145"/>
              <a:t>dividend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1309" y="534162"/>
          <a:ext cx="8507730" cy="5644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9739"/>
                <a:gridCol w="6758940"/>
              </a:tblGrid>
              <a:tr h="1094993">
                <a:tc>
                  <a:txBody>
                    <a:bodyPr/>
                    <a:lstStyle/>
                    <a:p>
                      <a:pPr marL="90805" marR="793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000" spc="-5">
                          <a:latin typeface="Georgia"/>
                          <a:cs typeface="Georgia"/>
                        </a:rPr>
                        <a:t>Where the</a:t>
                      </a:r>
                      <a:r>
                        <a:rPr dirty="0" sz="2000" spc="-204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55">
                          <a:latin typeface="Georgia"/>
                          <a:cs typeface="Georgia"/>
                        </a:rPr>
                        <a:t>a/c 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is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be  opened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000" spc="-60">
                          <a:latin typeface="Georgia"/>
                          <a:cs typeface="Georgia"/>
                        </a:rPr>
                        <a:t>In </a:t>
                      </a:r>
                      <a:r>
                        <a:rPr dirty="0" sz="2000" spc="-50">
                          <a:latin typeface="Georgia"/>
                          <a:cs typeface="Georgia"/>
                        </a:rPr>
                        <a:t>a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scheduled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bank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2503043">
                <a:tc>
                  <a:txBody>
                    <a:bodyPr/>
                    <a:lstStyle/>
                    <a:p>
                      <a:pPr marL="90805" marR="67246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15">
                          <a:latin typeface="Georgia"/>
                          <a:cs typeface="Georgia"/>
                        </a:rPr>
                        <a:t>When</a:t>
                      </a:r>
                      <a:r>
                        <a:rPr dirty="0" sz="2000" spc="-13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to 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open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56959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65">
                          <a:latin typeface="Georgia"/>
                          <a:cs typeface="Georgia"/>
                        </a:rPr>
                        <a:t>If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dividend </a:t>
                      </a:r>
                      <a:r>
                        <a:rPr dirty="0" sz="2000" spc="-35">
                          <a:latin typeface="Georgia"/>
                          <a:cs typeface="Georgia"/>
                        </a:rPr>
                        <a:t>remains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unpaid or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unclaimed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within </a:t>
                      </a:r>
                      <a:r>
                        <a:rPr dirty="0" sz="2000" spc="-170">
                          <a:latin typeface="Georgia"/>
                          <a:cs typeface="Georgia"/>
                        </a:rPr>
                        <a:t>30 </a:t>
                      </a:r>
                      <a:r>
                        <a:rPr dirty="0" sz="2000" spc="-50">
                          <a:latin typeface="Georgia"/>
                          <a:cs typeface="Georgia"/>
                        </a:rPr>
                        <a:t>days  </a:t>
                      </a:r>
                      <a:r>
                        <a:rPr dirty="0" sz="2000" spc="-35">
                          <a:latin typeface="Georgia"/>
                          <a:cs typeface="Georgia"/>
                        </a:rPr>
                        <a:t>from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date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</a:t>
                      </a:r>
                      <a:r>
                        <a:rPr dirty="0" sz="2000" spc="-10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declaration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just" marL="91440" marR="1098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 spc="-65" i="1">
                          <a:latin typeface="Georgia"/>
                          <a:cs typeface="Georgia"/>
                        </a:rPr>
                        <a:t>(Instead </a:t>
                      </a:r>
                      <a:r>
                        <a:rPr dirty="0" sz="2000" spc="-45" i="1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000" spc="-75" i="1">
                          <a:latin typeface="Georgia"/>
                          <a:cs typeface="Georgia"/>
                        </a:rPr>
                        <a:t>opening </a:t>
                      </a:r>
                      <a:r>
                        <a:rPr dirty="0" sz="2000" spc="-85" i="1">
                          <a:latin typeface="Georgia"/>
                          <a:cs typeface="Georgia"/>
                        </a:rPr>
                        <a:t>separate </a:t>
                      </a:r>
                      <a:r>
                        <a:rPr dirty="0" sz="2000" spc="-35" i="1">
                          <a:latin typeface="Georgia"/>
                          <a:cs typeface="Georgia"/>
                        </a:rPr>
                        <a:t>account, </a:t>
                      </a:r>
                      <a:r>
                        <a:rPr dirty="0" sz="2000" spc="-80" i="1">
                          <a:latin typeface="Georgia"/>
                          <a:cs typeface="Georgia"/>
                        </a:rPr>
                        <a:t>name </a:t>
                      </a:r>
                      <a:r>
                        <a:rPr dirty="0" sz="2000" spc="-45" i="1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000" spc="-70" i="1">
                          <a:latin typeface="Georgia"/>
                          <a:cs typeface="Georgia"/>
                        </a:rPr>
                        <a:t>same </a:t>
                      </a:r>
                      <a:r>
                        <a:rPr dirty="0" sz="2000" spc="-40" i="1">
                          <a:latin typeface="Georgia"/>
                          <a:cs typeface="Georgia"/>
                        </a:rPr>
                        <a:t>account  </a:t>
                      </a:r>
                      <a:r>
                        <a:rPr dirty="0" sz="2000" spc="-125" i="1">
                          <a:latin typeface="Georgia"/>
                          <a:cs typeface="Georgia"/>
                        </a:rPr>
                        <a:t>may </a:t>
                      </a:r>
                      <a:r>
                        <a:rPr dirty="0" sz="2000" spc="-50" i="1">
                          <a:latin typeface="Georgia"/>
                          <a:cs typeface="Georgia"/>
                        </a:rPr>
                        <a:t>also </a:t>
                      </a:r>
                      <a:r>
                        <a:rPr dirty="0" sz="2000" spc="-65" i="1">
                          <a:latin typeface="Georgia"/>
                          <a:cs typeface="Georgia"/>
                        </a:rPr>
                        <a:t>be </a:t>
                      </a:r>
                      <a:r>
                        <a:rPr dirty="0" sz="2000" spc="-70" i="1">
                          <a:latin typeface="Georgia"/>
                          <a:cs typeface="Georgia"/>
                        </a:rPr>
                        <a:t>changed. </a:t>
                      </a:r>
                      <a:r>
                        <a:rPr dirty="0" sz="2000" spc="-135" i="1">
                          <a:latin typeface="Georgia"/>
                          <a:cs typeface="Georgia"/>
                        </a:rPr>
                        <a:t>However </a:t>
                      </a:r>
                      <a:r>
                        <a:rPr dirty="0" sz="2000" spc="-60" i="1">
                          <a:latin typeface="Georgia"/>
                          <a:cs typeface="Georgia"/>
                        </a:rPr>
                        <a:t>in </a:t>
                      </a:r>
                      <a:r>
                        <a:rPr dirty="0" sz="2000" spc="-30" i="1">
                          <a:latin typeface="Georgia"/>
                          <a:cs typeface="Georgia"/>
                        </a:rPr>
                        <a:t>this </a:t>
                      </a:r>
                      <a:r>
                        <a:rPr dirty="0" sz="2000" spc="-50" i="1">
                          <a:latin typeface="Georgia"/>
                          <a:cs typeface="Georgia"/>
                        </a:rPr>
                        <a:t>case </a:t>
                      </a:r>
                      <a:r>
                        <a:rPr dirty="0" sz="2000" spc="-80" i="1">
                          <a:latin typeface="Georgia"/>
                          <a:cs typeface="Georgia"/>
                        </a:rPr>
                        <a:t>separate </a:t>
                      </a:r>
                      <a:r>
                        <a:rPr dirty="0" sz="2000" spc="-90" i="1">
                          <a:latin typeface="Georgia"/>
                          <a:cs typeface="Georgia"/>
                        </a:rPr>
                        <a:t>dividend  </a:t>
                      </a:r>
                      <a:r>
                        <a:rPr dirty="0" sz="2000" spc="-85" i="1">
                          <a:latin typeface="Georgia"/>
                          <a:cs typeface="Georgia"/>
                        </a:rPr>
                        <a:t>a/c </a:t>
                      </a:r>
                      <a:r>
                        <a:rPr dirty="0" sz="2000" spc="-60" i="1">
                          <a:latin typeface="Georgia"/>
                          <a:cs typeface="Georgia"/>
                        </a:rPr>
                        <a:t>needs </a:t>
                      </a:r>
                      <a:r>
                        <a:rPr dirty="0" sz="2000" spc="-15" i="1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000" spc="-65" i="1">
                          <a:latin typeface="Georgia"/>
                          <a:cs typeface="Georgia"/>
                        </a:rPr>
                        <a:t>be </a:t>
                      </a:r>
                      <a:r>
                        <a:rPr dirty="0" sz="2000" spc="-70" i="1">
                          <a:latin typeface="Georgia"/>
                          <a:cs typeface="Georgia"/>
                        </a:rPr>
                        <a:t>opened </a:t>
                      </a:r>
                      <a:r>
                        <a:rPr dirty="0" sz="2000" spc="-80" i="1">
                          <a:latin typeface="Georgia"/>
                          <a:cs typeface="Georgia"/>
                        </a:rPr>
                        <a:t>for </a:t>
                      </a:r>
                      <a:r>
                        <a:rPr dirty="0" sz="2000" spc="-55" i="1">
                          <a:latin typeface="Georgia"/>
                          <a:cs typeface="Georgia"/>
                        </a:rPr>
                        <a:t>future </a:t>
                      </a:r>
                      <a:r>
                        <a:rPr dirty="0" sz="2000" spc="-110" i="1">
                          <a:latin typeface="Georgia"/>
                          <a:cs typeface="Georgia"/>
                        </a:rPr>
                        <a:t>years </a:t>
                      </a:r>
                      <a:r>
                        <a:rPr dirty="0" sz="2000" spc="-95" i="1">
                          <a:latin typeface="Georgia"/>
                          <a:cs typeface="Georgia"/>
                        </a:rPr>
                        <a:t>dividend</a:t>
                      </a:r>
                      <a:r>
                        <a:rPr dirty="0" sz="2000" spc="6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20" i="1">
                          <a:latin typeface="Georgia"/>
                          <a:cs typeface="Georgia"/>
                        </a:rPr>
                        <a:t>.)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2033651">
                <a:tc>
                  <a:txBody>
                    <a:bodyPr/>
                    <a:lstStyle/>
                    <a:p>
                      <a:pPr marL="90805" marR="10985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20">
                          <a:latin typeface="Georgia"/>
                          <a:cs typeface="Georgia"/>
                        </a:rPr>
                        <a:t>Time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limit</a:t>
                      </a:r>
                      <a:r>
                        <a:rPr dirty="0" sz="2000" spc="-14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for 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transfer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 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amount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235"/>
                        </a:spcBef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2000" spc="-40">
                          <a:latin typeface="Georgia"/>
                          <a:cs typeface="Georgia"/>
                        </a:rPr>
                        <a:t>7 </a:t>
                      </a:r>
                      <a:r>
                        <a:rPr dirty="0" sz="2000" spc="-50">
                          <a:latin typeface="Georgia"/>
                          <a:cs typeface="Georgia"/>
                        </a:rPr>
                        <a:t>days </a:t>
                      </a:r>
                      <a:r>
                        <a:rPr dirty="0" sz="2000" spc="-35">
                          <a:latin typeface="Georgia"/>
                          <a:cs typeface="Georgia"/>
                        </a:rPr>
                        <a:t>from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the </a:t>
                      </a:r>
                      <a:r>
                        <a:rPr dirty="0" sz="2000" spc="-35">
                          <a:latin typeface="Georgia"/>
                          <a:cs typeface="Georgia"/>
                        </a:rPr>
                        <a:t>expiry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the </a:t>
                      </a:r>
                      <a:r>
                        <a:rPr dirty="0" sz="2000" spc="-35">
                          <a:latin typeface="Georgia"/>
                          <a:cs typeface="Georgia"/>
                        </a:rPr>
                        <a:t>above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period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000" spc="-170">
                          <a:latin typeface="Georgia"/>
                          <a:cs typeface="Georgia"/>
                        </a:rPr>
                        <a:t>30</a:t>
                      </a:r>
                      <a:r>
                        <a:rPr dirty="0" sz="2000" spc="-14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50">
                          <a:latin typeface="Georgia"/>
                          <a:cs typeface="Georgia"/>
                        </a:rPr>
                        <a:t>days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Wingdings"/>
                        <a:buChar char=""/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just" marL="377825" marR="76200" indent="-28702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2000" spc="-20">
                          <a:latin typeface="Georgia"/>
                          <a:cs typeface="Georgia"/>
                        </a:rPr>
                        <a:t>Dividend in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respect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shares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if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transfer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 such 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shares </a:t>
                      </a:r>
                      <a:r>
                        <a:rPr dirty="0" sz="2000" spc="-55">
                          <a:latin typeface="Georgia"/>
                          <a:cs typeface="Georgia"/>
                        </a:rPr>
                        <a:t>is 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pending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at </a:t>
                      </a:r>
                      <a:r>
                        <a:rPr dirty="0" sz="2000" spc="-55">
                          <a:latin typeface="Georgia"/>
                          <a:cs typeface="Georgia"/>
                        </a:rPr>
                        <a:t>company,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unless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the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registered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holder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has  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authorized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000" spc="-50">
                          <a:latin typeface="Georgia"/>
                          <a:cs typeface="Georgia"/>
                        </a:rPr>
                        <a:t>pay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to the </a:t>
                      </a:r>
                      <a:r>
                        <a:rPr dirty="0" sz="2000" spc="-35">
                          <a:latin typeface="Georgia"/>
                          <a:cs typeface="Georgia"/>
                        </a:rPr>
                        <a:t>transferee</a:t>
                      </a:r>
                      <a:r>
                        <a:rPr dirty="0" sz="2000" spc="-25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65">
                          <a:latin typeface="Georgia"/>
                          <a:cs typeface="Georgia"/>
                        </a:rPr>
                        <a:t>[Sec.126(a)]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445008" y="0"/>
            <a:ext cx="8255634" cy="516255"/>
            <a:chOff x="445008" y="0"/>
            <a:chExt cx="8255634" cy="516255"/>
          </a:xfrm>
        </p:grpSpPr>
        <p:sp>
          <p:nvSpPr>
            <p:cNvPr id="4" name="object 4"/>
            <p:cNvSpPr/>
            <p:nvPr/>
          </p:nvSpPr>
          <p:spPr>
            <a:xfrm>
              <a:off x="457962" y="0"/>
              <a:ext cx="8229600" cy="490220"/>
            </a:xfrm>
            <a:custGeom>
              <a:avLst/>
              <a:gdLst/>
              <a:ahLst/>
              <a:cxnLst/>
              <a:rect l="l" t="t" r="r" b="b"/>
              <a:pathLst>
                <a:path w="8229600" h="490220">
                  <a:moveTo>
                    <a:pt x="0" y="489965"/>
                  </a:moveTo>
                  <a:lnTo>
                    <a:pt x="8229600" y="489965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89965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57962" y="0"/>
              <a:ext cx="8229600" cy="490220"/>
            </a:xfrm>
            <a:custGeom>
              <a:avLst/>
              <a:gdLst/>
              <a:ahLst/>
              <a:cxnLst/>
              <a:rect l="l" t="t" r="r" b="b"/>
              <a:pathLst>
                <a:path w="8229600" h="490220">
                  <a:moveTo>
                    <a:pt x="0" y="489965"/>
                  </a:moveTo>
                  <a:lnTo>
                    <a:pt x="8229600" y="489965"/>
                  </a:lnTo>
                  <a:lnTo>
                    <a:pt x="8229600" y="0"/>
                  </a:lnTo>
                </a:path>
                <a:path w="8229600" h="490220">
                  <a:moveTo>
                    <a:pt x="0" y="0"/>
                  </a:moveTo>
                  <a:lnTo>
                    <a:pt x="0" y="489965"/>
                  </a:lnTo>
                </a:path>
              </a:pathLst>
            </a:custGeom>
            <a:ln w="25908">
              <a:solidFill>
                <a:srgbClr val="7BC9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84200">
              <a:lnSpc>
                <a:spcPct val="100000"/>
              </a:lnSpc>
              <a:spcBef>
                <a:spcPts val="100"/>
              </a:spcBef>
              <a:tabLst>
                <a:tab pos="6853555" algn="l"/>
              </a:tabLst>
            </a:pPr>
            <a:r>
              <a:rPr dirty="0" spc="-145"/>
              <a:t>Unpaid dividend</a:t>
            </a:r>
            <a:r>
              <a:rPr dirty="0" spc="140"/>
              <a:t> </a:t>
            </a:r>
            <a:r>
              <a:rPr dirty="0" spc="-50"/>
              <a:t>account</a:t>
            </a:r>
            <a:r>
              <a:rPr dirty="0" spc="-25"/>
              <a:t> </a:t>
            </a:r>
            <a:r>
              <a:rPr dirty="0" spc="-140"/>
              <a:t>(Sec.124)	</a:t>
            </a:r>
            <a:r>
              <a:rPr dirty="0" spc="-200"/>
              <a:t>(1/2)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1309" y="534162"/>
          <a:ext cx="8507730" cy="59493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9739"/>
                <a:gridCol w="6758940"/>
              </a:tblGrid>
              <a:tr h="1316482">
                <a:tc>
                  <a:txBody>
                    <a:bodyPr/>
                    <a:lstStyle/>
                    <a:p>
                      <a:pPr marL="90805" marR="25781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000" spc="-35">
                          <a:latin typeface="Georgia"/>
                          <a:cs typeface="Georgia"/>
                        </a:rPr>
                        <a:t>Interest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in 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case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</a:t>
                      </a:r>
                      <a:r>
                        <a:rPr dirty="0" sz="2000" spc="-11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delay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000" spc="-225" b="1">
                          <a:latin typeface="Times New Roman"/>
                          <a:cs typeface="Times New Roman"/>
                        </a:rPr>
                        <a:t>12%</a:t>
                      </a:r>
                      <a:r>
                        <a:rPr dirty="0" sz="2000" spc="-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60" b="1">
                          <a:latin typeface="Times New Roman"/>
                          <a:cs typeface="Times New Roman"/>
                        </a:rPr>
                        <a:t>p.a.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tabLst>
                          <a:tab pos="621665" algn="l"/>
                          <a:tab pos="2030095" algn="l"/>
                          <a:tab pos="2467610" algn="l"/>
                          <a:tab pos="3039110" algn="l"/>
                          <a:tab pos="4113529" algn="l"/>
                          <a:tab pos="5459730" algn="l"/>
                          <a:tab pos="6452235" algn="l"/>
                        </a:tabLst>
                      </a:pPr>
                      <a:r>
                        <a:rPr dirty="0" sz="2000" spc="-15">
                          <a:latin typeface="Georgia"/>
                          <a:cs typeface="Georgia"/>
                        </a:rPr>
                        <a:t>(in	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proportion	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to	the	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amount	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remaining	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unpaid	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to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2000" spc="-25">
                          <a:latin typeface="Georgia"/>
                          <a:cs typeface="Georgia"/>
                        </a:rPr>
                        <a:t>shareholders)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1862581">
                <a:tc>
                  <a:txBody>
                    <a:bodyPr/>
                    <a:lstStyle/>
                    <a:p>
                      <a:pPr marL="90805" marR="20891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5">
                          <a:latin typeface="Georgia"/>
                          <a:cs typeface="Georgia"/>
                        </a:rPr>
                        <a:t>Whether</a:t>
                      </a:r>
                      <a:r>
                        <a:rPr dirty="0" sz="2000" spc="-20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can  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be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kept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in 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fixed</a:t>
                      </a:r>
                      <a:r>
                        <a:rPr dirty="0" sz="2000" spc="-6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deposit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294005" indent="-203200">
                        <a:lnSpc>
                          <a:spcPct val="100000"/>
                        </a:lnSpc>
                        <a:spcBef>
                          <a:spcPts val="235"/>
                        </a:spcBef>
                        <a:buSzPct val="95000"/>
                        <a:buFont typeface="Wingdings"/>
                        <a:buChar char=""/>
                        <a:tabLst>
                          <a:tab pos="294640" algn="l"/>
                        </a:tabLst>
                      </a:pPr>
                      <a:r>
                        <a:rPr dirty="0" sz="2000" spc="-130" i="1">
                          <a:latin typeface="Georgia"/>
                          <a:cs typeface="Georgia"/>
                        </a:rPr>
                        <a:t>RBI </a:t>
                      </a:r>
                      <a:r>
                        <a:rPr dirty="0" sz="2000" spc="-55" i="1">
                          <a:latin typeface="Georgia"/>
                          <a:cs typeface="Georgia"/>
                        </a:rPr>
                        <a:t>has</a:t>
                      </a:r>
                      <a:r>
                        <a:rPr dirty="0" sz="2000" spc="9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75" i="1">
                          <a:latin typeface="Georgia"/>
                          <a:cs typeface="Georgia"/>
                        </a:rPr>
                        <a:t>permitted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Wingdings"/>
                        <a:buChar char=""/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294005" indent="-203200">
                        <a:lnSpc>
                          <a:spcPct val="100000"/>
                        </a:lnSpc>
                        <a:buSzPct val="95000"/>
                        <a:buFont typeface="Wingdings"/>
                        <a:buChar char=""/>
                        <a:tabLst>
                          <a:tab pos="294640" algn="l"/>
                        </a:tabLst>
                      </a:pPr>
                      <a:r>
                        <a:rPr dirty="0" sz="2000" spc="-50" i="1">
                          <a:latin typeface="Georgia"/>
                          <a:cs typeface="Georgia"/>
                        </a:rPr>
                        <a:t>But interest </a:t>
                      </a:r>
                      <a:r>
                        <a:rPr dirty="0" sz="2000" spc="-60" i="1">
                          <a:latin typeface="Georgia"/>
                          <a:cs typeface="Georgia"/>
                        </a:rPr>
                        <a:t>liable </a:t>
                      </a:r>
                      <a:r>
                        <a:rPr dirty="0" sz="2000" spc="-15" i="1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000" spc="-65" i="1">
                          <a:latin typeface="Georgia"/>
                          <a:cs typeface="Georgia"/>
                        </a:rPr>
                        <a:t>be </a:t>
                      </a:r>
                      <a:r>
                        <a:rPr dirty="0" sz="2000" spc="-90" i="1">
                          <a:latin typeface="Georgia"/>
                          <a:cs typeface="Georgia"/>
                        </a:rPr>
                        <a:t>transferred </a:t>
                      </a:r>
                      <a:r>
                        <a:rPr dirty="0" sz="2000" spc="-15" i="1">
                          <a:latin typeface="Georgia"/>
                          <a:cs typeface="Georgia"/>
                        </a:rPr>
                        <a:t>to</a:t>
                      </a:r>
                      <a:r>
                        <a:rPr dirty="0" sz="2000" spc="215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30" i="1">
                          <a:latin typeface="Georgia"/>
                          <a:cs typeface="Georgia"/>
                        </a:rPr>
                        <a:t>IEPF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275742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20">
                          <a:latin typeface="Georgia"/>
                          <a:cs typeface="Georgia"/>
                        </a:rPr>
                        <a:t>Details</a:t>
                      </a:r>
                      <a:r>
                        <a:rPr dirty="0" sz="2000" spc="-8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on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 spc="-25">
                          <a:latin typeface="Georgia"/>
                          <a:cs typeface="Georgia"/>
                        </a:rPr>
                        <a:t>website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91440" marR="8255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45" i="1">
                          <a:latin typeface="Georgia"/>
                          <a:cs typeface="Georgia"/>
                        </a:rPr>
                        <a:t>List of </a:t>
                      </a:r>
                      <a:r>
                        <a:rPr dirty="0" sz="2000" spc="-70" i="1">
                          <a:latin typeface="Georgia"/>
                          <a:cs typeface="Georgia"/>
                        </a:rPr>
                        <a:t>shareholders </a:t>
                      </a:r>
                      <a:r>
                        <a:rPr dirty="0" sz="2000" spc="-45" i="1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000" spc="-85" i="1">
                          <a:latin typeface="Georgia"/>
                          <a:cs typeface="Georgia"/>
                        </a:rPr>
                        <a:t>unpaid </a:t>
                      </a:r>
                      <a:r>
                        <a:rPr dirty="0" sz="2000" spc="-90" i="1">
                          <a:latin typeface="Georgia"/>
                          <a:cs typeface="Georgia"/>
                        </a:rPr>
                        <a:t>dividend </a:t>
                      </a:r>
                      <a:r>
                        <a:rPr dirty="0" sz="2000" spc="-15" i="1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000" spc="-65" i="1">
                          <a:latin typeface="Georgia"/>
                          <a:cs typeface="Georgia"/>
                        </a:rPr>
                        <a:t>be </a:t>
                      </a:r>
                      <a:r>
                        <a:rPr dirty="0" sz="2000" spc="-70" i="1">
                          <a:latin typeface="Georgia"/>
                          <a:cs typeface="Georgia"/>
                        </a:rPr>
                        <a:t>placed </a:t>
                      </a:r>
                      <a:r>
                        <a:rPr dirty="0" sz="2000" spc="-55" i="1">
                          <a:latin typeface="Georgia"/>
                          <a:cs typeface="Georgia"/>
                        </a:rPr>
                        <a:t>on  </a:t>
                      </a:r>
                      <a:r>
                        <a:rPr dirty="0" sz="2000" spc="-80" i="1">
                          <a:latin typeface="Georgia"/>
                          <a:cs typeface="Georgia"/>
                        </a:rPr>
                        <a:t>website </a:t>
                      </a:r>
                      <a:r>
                        <a:rPr dirty="0" sz="2000" spc="-45" i="1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000" spc="-35" i="1">
                          <a:latin typeface="Georgia"/>
                          <a:cs typeface="Georgia"/>
                        </a:rPr>
                        <a:t>co., </a:t>
                      </a:r>
                      <a:r>
                        <a:rPr dirty="0" sz="2000" spc="-55" i="1">
                          <a:latin typeface="Georgia"/>
                          <a:cs typeface="Georgia"/>
                        </a:rPr>
                        <a:t>if </a:t>
                      </a:r>
                      <a:r>
                        <a:rPr dirty="0" sz="2000" spc="-130" i="1">
                          <a:latin typeface="Georgia"/>
                          <a:cs typeface="Georgia"/>
                        </a:rPr>
                        <a:t>any </a:t>
                      </a:r>
                      <a:r>
                        <a:rPr dirty="0" sz="2000" spc="-75" i="1">
                          <a:latin typeface="Georgia"/>
                          <a:cs typeface="Georgia"/>
                        </a:rPr>
                        <a:t>within </a:t>
                      </a:r>
                      <a:r>
                        <a:rPr dirty="0" sz="2000" spc="-105" i="1">
                          <a:latin typeface="Georgia"/>
                          <a:cs typeface="Georgia"/>
                        </a:rPr>
                        <a:t>90 days </a:t>
                      </a:r>
                      <a:r>
                        <a:rPr dirty="0" sz="2000" spc="-45" i="1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000" spc="-80" i="1">
                          <a:latin typeface="Georgia"/>
                          <a:cs typeface="Georgia"/>
                        </a:rPr>
                        <a:t>transfer </a:t>
                      </a:r>
                      <a:r>
                        <a:rPr dirty="0" sz="2000" spc="-15" i="1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000" spc="-90" i="1">
                          <a:latin typeface="Georgia"/>
                          <a:cs typeface="Georgia"/>
                        </a:rPr>
                        <a:t>Unpaid  </a:t>
                      </a:r>
                      <a:r>
                        <a:rPr dirty="0" sz="2000" spc="-80" i="1">
                          <a:latin typeface="Georgia"/>
                          <a:cs typeface="Georgia"/>
                        </a:rPr>
                        <a:t>Dividend </a:t>
                      </a:r>
                      <a:r>
                        <a:rPr dirty="0" sz="2000" spc="-55" i="1">
                          <a:latin typeface="Georgia"/>
                          <a:cs typeface="Georgia"/>
                        </a:rPr>
                        <a:t>A/c.</a:t>
                      </a:r>
                      <a:r>
                        <a:rPr dirty="0" sz="2000" spc="4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90" i="1">
                          <a:latin typeface="Georgia"/>
                          <a:cs typeface="Georgia"/>
                        </a:rPr>
                        <a:t>[Sec.124(2)]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445008" y="0"/>
            <a:ext cx="8255634" cy="516255"/>
            <a:chOff x="445008" y="0"/>
            <a:chExt cx="8255634" cy="516255"/>
          </a:xfrm>
        </p:grpSpPr>
        <p:sp>
          <p:nvSpPr>
            <p:cNvPr id="4" name="object 4"/>
            <p:cNvSpPr/>
            <p:nvPr/>
          </p:nvSpPr>
          <p:spPr>
            <a:xfrm>
              <a:off x="457962" y="0"/>
              <a:ext cx="8229600" cy="490220"/>
            </a:xfrm>
            <a:custGeom>
              <a:avLst/>
              <a:gdLst/>
              <a:ahLst/>
              <a:cxnLst/>
              <a:rect l="l" t="t" r="r" b="b"/>
              <a:pathLst>
                <a:path w="8229600" h="490220">
                  <a:moveTo>
                    <a:pt x="0" y="489965"/>
                  </a:moveTo>
                  <a:lnTo>
                    <a:pt x="8229600" y="489965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89965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57962" y="0"/>
              <a:ext cx="8229600" cy="490220"/>
            </a:xfrm>
            <a:custGeom>
              <a:avLst/>
              <a:gdLst/>
              <a:ahLst/>
              <a:cxnLst/>
              <a:rect l="l" t="t" r="r" b="b"/>
              <a:pathLst>
                <a:path w="8229600" h="490220">
                  <a:moveTo>
                    <a:pt x="0" y="489965"/>
                  </a:moveTo>
                  <a:lnTo>
                    <a:pt x="8229600" y="489965"/>
                  </a:lnTo>
                  <a:lnTo>
                    <a:pt x="8229600" y="0"/>
                  </a:lnTo>
                </a:path>
                <a:path w="8229600" h="490220">
                  <a:moveTo>
                    <a:pt x="0" y="0"/>
                  </a:moveTo>
                  <a:lnTo>
                    <a:pt x="0" y="489965"/>
                  </a:lnTo>
                </a:path>
              </a:pathLst>
            </a:custGeom>
            <a:ln w="25908">
              <a:solidFill>
                <a:srgbClr val="7BC9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00710">
              <a:lnSpc>
                <a:spcPct val="100000"/>
              </a:lnSpc>
              <a:spcBef>
                <a:spcPts val="100"/>
              </a:spcBef>
              <a:tabLst>
                <a:tab pos="6774180" algn="l"/>
              </a:tabLst>
            </a:pPr>
            <a:r>
              <a:rPr dirty="0" spc="-145"/>
              <a:t>Unpaid dividend</a:t>
            </a:r>
            <a:r>
              <a:rPr dirty="0" spc="140"/>
              <a:t> </a:t>
            </a:r>
            <a:r>
              <a:rPr dirty="0" spc="-50"/>
              <a:t>account</a:t>
            </a:r>
            <a:r>
              <a:rPr dirty="0" spc="-25"/>
              <a:t> </a:t>
            </a:r>
            <a:r>
              <a:rPr dirty="0" spc="-140"/>
              <a:t>(Sec.124)	</a:t>
            </a:r>
            <a:r>
              <a:rPr dirty="0" spc="-185"/>
              <a:t>(2/2)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1309" y="534162"/>
          <a:ext cx="8507730" cy="6083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9739"/>
                <a:gridCol w="6758940"/>
              </a:tblGrid>
              <a:tr h="14732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20">
                          <a:latin typeface="Georgia"/>
                          <a:cs typeface="Georgia"/>
                        </a:rPr>
                        <a:t>Applicable</a:t>
                      </a:r>
                      <a:r>
                        <a:rPr dirty="0" sz="1800" spc="-5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35">
                          <a:latin typeface="Georgia"/>
                          <a:cs typeface="Georgia"/>
                        </a:rPr>
                        <a:t>law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229"/>
                        </a:spcBef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2000" spc="-45">
                          <a:latin typeface="Georgia"/>
                          <a:cs typeface="Georgia"/>
                        </a:rPr>
                        <a:t>Foreign </a:t>
                      </a:r>
                      <a:r>
                        <a:rPr dirty="0" sz="2000" spc="-50">
                          <a:latin typeface="Georgia"/>
                          <a:cs typeface="Georgia"/>
                        </a:rPr>
                        <a:t>Exchange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Management </a:t>
                      </a:r>
                      <a:r>
                        <a:rPr dirty="0" sz="2000" spc="5">
                          <a:latin typeface="Georgia"/>
                          <a:cs typeface="Georgia"/>
                        </a:rPr>
                        <a:t>Act</a:t>
                      </a:r>
                      <a:r>
                        <a:rPr dirty="0" sz="2000" spc="-7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95">
                          <a:latin typeface="Georgia"/>
                          <a:cs typeface="Georgia"/>
                        </a:rPr>
                        <a:t>1999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marL="377825" marR="967740" indent="-28702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2000" spc="-45">
                          <a:latin typeface="Georgia"/>
                          <a:cs typeface="Georgia"/>
                        </a:rPr>
                        <a:t>Foreign </a:t>
                      </a:r>
                      <a:r>
                        <a:rPr dirty="0" sz="2000" spc="-50">
                          <a:latin typeface="Georgia"/>
                          <a:cs typeface="Georgia"/>
                        </a:rPr>
                        <a:t>Exchange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Management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(Current</a:t>
                      </a:r>
                      <a:r>
                        <a:rPr dirty="0" sz="2000" spc="-10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Account 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Transactions) </a:t>
                      </a:r>
                      <a:r>
                        <a:rPr dirty="0" sz="2000" spc="-55">
                          <a:latin typeface="Georgia"/>
                          <a:cs typeface="Georgia"/>
                        </a:rPr>
                        <a:t>Rules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55">
                          <a:latin typeface="Georgia"/>
                          <a:cs typeface="Georgia"/>
                        </a:rPr>
                        <a:t>2000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2000" spc="-30">
                          <a:latin typeface="Georgia"/>
                          <a:cs typeface="Georgia"/>
                        </a:rPr>
                        <a:t>Income </a:t>
                      </a:r>
                      <a:r>
                        <a:rPr dirty="0" sz="2000" spc="-80">
                          <a:latin typeface="Georgia"/>
                          <a:cs typeface="Georgia"/>
                        </a:rPr>
                        <a:t>Tax </a:t>
                      </a:r>
                      <a:r>
                        <a:rPr dirty="0" sz="2000" spc="5">
                          <a:latin typeface="Georgia"/>
                          <a:cs typeface="Georgia"/>
                        </a:rPr>
                        <a:t>Act</a:t>
                      </a:r>
                      <a:r>
                        <a:rPr dirty="0" sz="2000" spc="-9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45">
                          <a:latin typeface="Georgia"/>
                          <a:cs typeface="Georgia"/>
                        </a:rPr>
                        <a:t>1961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84213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35">
                          <a:latin typeface="Georgia"/>
                          <a:cs typeface="Georgia"/>
                        </a:rPr>
                        <a:t>Transaction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20">
                          <a:latin typeface="Georgia"/>
                          <a:cs typeface="Georgia"/>
                        </a:rPr>
                        <a:t>prohibited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20">
                          <a:latin typeface="Georgia"/>
                          <a:cs typeface="Georgia"/>
                        </a:rPr>
                        <a:t>Dividend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by 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a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company 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to which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requirement</a:t>
                      </a:r>
                      <a:r>
                        <a:rPr dirty="0" sz="2000" spc="24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dividend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2000" spc="-25">
                          <a:latin typeface="Georgia"/>
                          <a:cs typeface="Georgia"/>
                        </a:rPr>
                        <a:t>balancing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is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applicable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(Schedule-I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to the</a:t>
                      </a:r>
                      <a:r>
                        <a:rPr dirty="0" sz="2000" spc="-8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50">
                          <a:latin typeface="Georgia"/>
                          <a:cs typeface="Georgia"/>
                        </a:rPr>
                        <a:t>Rules)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842263">
                <a:tc>
                  <a:txBody>
                    <a:bodyPr/>
                    <a:lstStyle/>
                    <a:p>
                      <a:pPr marL="90805" marR="4679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10">
                          <a:latin typeface="Georgia"/>
                          <a:cs typeface="Georgia"/>
                        </a:rPr>
                        <a:t>T</a:t>
                      </a:r>
                      <a:r>
                        <a:rPr dirty="0" sz="1800" spc="-30">
                          <a:latin typeface="Georgia"/>
                          <a:cs typeface="Georgia"/>
                        </a:rPr>
                        <a:t>r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ansact</a:t>
                      </a:r>
                      <a:r>
                        <a:rPr dirty="0" sz="1800" spc="-10">
                          <a:latin typeface="Georgia"/>
                          <a:cs typeface="Georgia"/>
                        </a:rPr>
                        <a:t>i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on 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permitted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65">
                          <a:latin typeface="Georgia"/>
                          <a:cs typeface="Georgia"/>
                        </a:rPr>
                        <a:t>If 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shares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were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issued 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on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repatriation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 basis.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1310639">
                <a:tc>
                  <a:txBody>
                    <a:bodyPr/>
                    <a:lstStyle/>
                    <a:p>
                      <a:pPr marL="90805" marR="5619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60">
                          <a:latin typeface="Georgia"/>
                          <a:cs typeface="Georgia"/>
                        </a:rPr>
                        <a:t>Form 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to</a:t>
                      </a:r>
                      <a:r>
                        <a:rPr dirty="0" sz="1800" spc="-9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be  </a:t>
                      </a:r>
                      <a:r>
                        <a:rPr dirty="0" sz="1800" spc="-10">
                          <a:latin typeface="Georgia"/>
                          <a:cs typeface="Georgia"/>
                        </a:rPr>
                        <a:t>filled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 up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85">
                          <a:latin typeface="Georgia"/>
                          <a:cs typeface="Georgia"/>
                        </a:rPr>
                        <a:t>RCD2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and</a:t>
                      </a:r>
                      <a:r>
                        <a:rPr dirty="0" sz="2000" spc="3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75">
                          <a:latin typeface="Georgia"/>
                          <a:cs typeface="Georgia"/>
                        </a:rPr>
                        <a:t>A2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1440" marR="250190">
                        <a:lnSpc>
                          <a:spcPct val="100000"/>
                        </a:lnSpc>
                      </a:pPr>
                      <a:r>
                        <a:rPr dirty="0" sz="2000" spc="-75" i="1">
                          <a:latin typeface="Georgia"/>
                          <a:cs typeface="Georgia"/>
                        </a:rPr>
                        <a:t>(alongwith </a:t>
                      </a:r>
                      <a:r>
                        <a:rPr dirty="0" sz="2000" spc="-90" i="1">
                          <a:latin typeface="Georgia"/>
                          <a:cs typeface="Georgia"/>
                        </a:rPr>
                        <a:t>copy </a:t>
                      </a:r>
                      <a:r>
                        <a:rPr dirty="0" sz="2000" spc="-45" i="1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000" spc="-70" i="1">
                          <a:latin typeface="Georgia"/>
                          <a:cs typeface="Georgia"/>
                        </a:rPr>
                        <a:t>audited </a:t>
                      </a:r>
                      <a:r>
                        <a:rPr dirty="0" sz="2000" spc="-80" i="1">
                          <a:latin typeface="Georgia"/>
                          <a:cs typeface="Georgia"/>
                        </a:rPr>
                        <a:t>Balance </a:t>
                      </a:r>
                      <a:r>
                        <a:rPr dirty="0" sz="2000" spc="-40" i="1">
                          <a:latin typeface="Georgia"/>
                          <a:cs typeface="Georgia"/>
                        </a:rPr>
                        <a:t>Sheet </a:t>
                      </a:r>
                      <a:r>
                        <a:rPr dirty="0" sz="2000" spc="-95" i="1">
                          <a:latin typeface="Georgia"/>
                          <a:cs typeface="Georgia"/>
                        </a:rPr>
                        <a:t>and </a:t>
                      </a:r>
                      <a:r>
                        <a:rPr dirty="0" sz="2000" spc="-50" i="1">
                          <a:latin typeface="Georgia"/>
                          <a:cs typeface="Georgia"/>
                        </a:rPr>
                        <a:t>resolution </a:t>
                      </a:r>
                      <a:r>
                        <a:rPr dirty="0" sz="2000" spc="-80" i="1">
                          <a:latin typeface="Georgia"/>
                          <a:cs typeface="Georgia"/>
                        </a:rPr>
                        <a:t>for  </a:t>
                      </a:r>
                      <a:r>
                        <a:rPr dirty="0" sz="2000" spc="-80" i="1">
                          <a:latin typeface="Georgia"/>
                          <a:cs typeface="Georgia"/>
                        </a:rPr>
                        <a:t>payment </a:t>
                      </a:r>
                      <a:r>
                        <a:rPr dirty="0" sz="2000" spc="-45" i="1">
                          <a:latin typeface="Georgia"/>
                          <a:cs typeface="Georgia"/>
                        </a:rPr>
                        <a:t>of</a:t>
                      </a:r>
                      <a:r>
                        <a:rPr dirty="0" sz="2000" spc="5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80" i="1">
                          <a:latin typeface="Georgia"/>
                          <a:cs typeface="Georgia"/>
                        </a:rPr>
                        <a:t>dividend)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160225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30">
                          <a:latin typeface="Georgia"/>
                          <a:cs typeface="Georgia"/>
                        </a:rPr>
                        <a:t>Income</a:t>
                      </a:r>
                      <a:r>
                        <a:rPr dirty="0" sz="1800" spc="-5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tax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105" i="1">
                          <a:latin typeface="Georgia"/>
                          <a:cs typeface="Georgia"/>
                        </a:rPr>
                        <a:t>Forms</a:t>
                      </a:r>
                      <a:r>
                        <a:rPr dirty="0" sz="2000" spc="-5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05" i="1">
                          <a:latin typeface="Georgia"/>
                          <a:cs typeface="Georgia"/>
                        </a:rPr>
                        <a:t>15CA</a:t>
                      </a:r>
                      <a:r>
                        <a:rPr dirty="0" sz="2000" spc="-45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00" i="1">
                          <a:latin typeface="Georgia"/>
                          <a:cs typeface="Georgia"/>
                        </a:rPr>
                        <a:t>and</a:t>
                      </a:r>
                      <a:r>
                        <a:rPr dirty="0" sz="2000" spc="-25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35" i="1">
                          <a:latin typeface="Georgia"/>
                          <a:cs typeface="Georgia"/>
                        </a:rPr>
                        <a:t>15CB</a:t>
                      </a:r>
                      <a:r>
                        <a:rPr dirty="0" sz="2000" spc="-3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5" i="1">
                          <a:latin typeface="Georgia"/>
                          <a:cs typeface="Georgia"/>
                        </a:rPr>
                        <a:t>to</a:t>
                      </a:r>
                      <a:r>
                        <a:rPr dirty="0" sz="200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65" i="1">
                          <a:latin typeface="Georgia"/>
                          <a:cs typeface="Georgia"/>
                        </a:rPr>
                        <a:t>be</a:t>
                      </a:r>
                      <a:r>
                        <a:rPr dirty="0" sz="2000" spc="-1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45" i="1">
                          <a:latin typeface="Georgia"/>
                          <a:cs typeface="Georgia"/>
                        </a:rPr>
                        <a:t>filed,</a:t>
                      </a:r>
                      <a:r>
                        <a:rPr dirty="0" sz="2000" spc="-5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70" i="1">
                          <a:latin typeface="Georgia"/>
                          <a:cs typeface="Georgia"/>
                        </a:rPr>
                        <a:t>as</a:t>
                      </a:r>
                      <a:r>
                        <a:rPr dirty="0" sz="2000" spc="-2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25" i="1">
                          <a:latin typeface="Georgia"/>
                          <a:cs typeface="Georgia"/>
                        </a:rPr>
                        <a:t>may</a:t>
                      </a:r>
                      <a:r>
                        <a:rPr dirty="0" sz="2000" spc="-15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65" i="1">
                          <a:latin typeface="Georgia"/>
                          <a:cs typeface="Georgia"/>
                        </a:rPr>
                        <a:t>be</a:t>
                      </a:r>
                      <a:r>
                        <a:rPr dirty="0" sz="2000" spc="-5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70" i="1">
                          <a:latin typeface="Georgia"/>
                          <a:cs typeface="Georgia"/>
                        </a:rPr>
                        <a:t>applicable.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445008" y="0"/>
            <a:ext cx="8255634" cy="516255"/>
            <a:chOff x="445008" y="0"/>
            <a:chExt cx="8255634" cy="516255"/>
          </a:xfrm>
        </p:grpSpPr>
        <p:sp>
          <p:nvSpPr>
            <p:cNvPr id="4" name="object 4"/>
            <p:cNvSpPr/>
            <p:nvPr/>
          </p:nvSpPr>
          <p:spPr>
            <a:xfrm>
              <a:off x="457962" y="0"/>
              <a:ext cx="8229600" cy="490220"/>
            </a:xfrm>
            <a:custGeom>
              <a:avLst/>
              <a:gdLst/>
              <a:ahLst/>
              <a:cxnLst/>
              <a:rect l="l" t="t" r="r" b="b"/>
              <a:pathLst>
                <a:path w="8229600" h="490220">
                  <a:moveTo>
                    <a:pt x="0" y="489965"/>
                  </a:moveTo>
                  <a:lnTo>
                    <a:pt x="8229600" y="489965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89965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57962" y="0"/>
              <a:ext cx="8229600" cy="490220"/>
            </a:xfrm>
            <a:custGeom>
              <a:avLst/>
              <a:gdLst/>
              <a:ahLst/>
              <a:cxnLst/>
              <a:rect l="l" t="t" r="r" b="b"/>
              <a:pathLst>
                <a:path w="8229600" h="490220">
                  <a:moveTo>
                    <a:pt x="0" y="489965"/>
                  </a:moveTo>
                  <a:lnTo>
                    <a:pt x="8229600" y="489965"/>
                  </a:lnTo>
                  <a:lnTo>
                    <a:pt x="8229600" y="0"/>
                  </a:lnTo>
                </a:path>
                <a:path w="8229600" h="490220">
                  <a:moveTo>
                    <a:pt x="0" y="0"/>
                  </a:moveTo>
                  <a:lnTo>
                    <a:pt x="0" y="489965"/>
                  </a:lnTo>
                </a:path>
              </a:pathLst>
            </a:custGeom>
            <a:ln w="25908">
              <a:solidFill>
                <a:srgbClr val="7BC9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01065">
              <a:lnSpc>
                <a:spcPct val="100000"/>
              </a:lnSpc>
              <a:spcBef>
                <a:spcPts val="100"/>
              </a:spcBef>
            </a:pPr>
            <a:r>
              <a:rPr dirty="0" spc="-130"/>
              <a:t>Payment </a:t>
            </a:r>
            <a:r>
              <a:rPr dirty="0" spc="-70"/>
              <a:t>of </a:t>
            </a:r>
            <a:r>
              <a:rPr dirty="0" spc="-145"/>
              <a:t>dividend </a:t>
            </a:r>
            <a:r>
              <a:rPr dirty="0" spc="-20"/>
              <a:t>to</a:t>
            </a:r>
            <a:r>
              <a:rPr dirty="0" spc="254"/>
              <a:t> </a:t>
            </a:r>
            <a:r>
              <a:rPr dirty="0" spc="-95"/>
              <a:t>non-residents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1309" y="534162"/>
          <a:ext cx="8507730" cy="6025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9739"/>
                <a:gridCol w="6758940"/>
              </a:tblGrid>
              <a:tr h="1306576">
                <a:tc>
                  <a:txBody>
                    <a:bodyPr/>
                    <a:lstStyle/>
                    <a:p>
                      <a:pPr marL="90805" marR="5778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15">
                          <a:latin typeface="Georgia"/>
                          <a:cs typeface="Georgia"/>
                        </a:rPr>
                        <a:t>A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ppl</a:t>
                      </a:r>
                      <a:r>
                        <a:rPr dirty="0" sz="1800" spc="-10">
                          <a:latin typeface="Georgia"/>
                          <a:cs typeface="Georgia"/>
                        </a:rPr>
                        <a:t>i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cable  </a:t>
                      </a:r>
                      <a:r>
                        <a:rPr dirty="0" sz="1800" spc="-35">
                          <a:latin typeface="Georgia"/>
                          <a:cs typeface="Georgia"/>
                        </a:rPr>
                        <a:t>provisions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229"/>
                        </a:spcBef>
                        <a:buFont typeface="Wingdings"/>
                        <a:buChar char=""/>
                        <a:tabLst>
                          <a:tab pos="434340" algn="l"/>
                          <a:tab pos="434975" algn="l"/>
                        </a:tabLst>
                      </a:pPr>
                      <a:r>
                        <a:rPr dirty="0" sz="2000" spc="-30">
                          <a:latin typeface="Georgia"/>
                          <a:cs typeface="Georgia"/>
                        </a:rPr>
                        <a:t>No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special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provision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in </a:t>
                      </a:r>
                      <a:r>
                        <a:rPr dirty="0" sz="2000" spc="-35">
                          <a:latin typeface="Georgia"/>
                          <a:cs typeface="Georgia"/>
                        </a:rPr>
                        <a:t>law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for</a:t>
                      </a:r>
                      <a:r>
                        <a:rPr dirty="0" sz="2000" spc="-18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waiver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Wingdings"/>
                        <a:buChar char=""/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434340" algn="l"/>
                          <a:tab pos="434975" algn="l"/>
                        </a:tabLst>
                      </a:pPr>
                      <a:r>
                        <a:rPr dirty="0" sz="2000" spc="-45">
                          <a:latin typeface="Georgia"/>
                          <a:cs typeface="Georgia"/>
                        </a:rPr>
                        <a:t>Sun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Pharma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had had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set </a:t>
                      </a:r>
                      <a:r>
                        <a:rPr dirty="0" sz="2000" spc="-35">
                          <a:latin typeface="Georgia"/>
                          <a:cs typeface="Georgia"/>
                        </a:rPr>
                        <a:t>an</a:t>
                      </a:r>
                      <a:r>
                        <a:rPr dirty="0" sz="2000" spc="-8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example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180924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30">
                          <a:latin typeface="Georgia"/>
                          <a:cs typeface="Georgia"/>
                        </a:rPr>
                        <a:t>Procedure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229"/>
                        </a:spcBef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2000" spc="-20">
                          <a:latin typeface="Georgia"/>
                          <a:cs typeface="Georgia"/>
                        </a:rPr>
                        <a:t>Articles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must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provide for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right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to</a:t>
                      </a:r>
                      <a:r>
                        <a:rPr dirty="0" sz="2000" spc="-34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waive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Wingdings"/>
                        <a:buChar char=""/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2000" spc="-10">
                          <a:latin typeface="Georgia"/>
                          <a:cs typeface="Georgia"/>
                        </a:rPr>
                        <a:t>The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right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be </a:t>
                      </a:r>
                      <a:r>
                        <a:rPr dirty="0" sz="2000" spc="-35">
                          <a:latin typeface="Georgia"/>
                          <a:cs typeface="Georgia"/>
                        </a:rPr>
                        <a:t>exercised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by shareholders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in</a:t>
                      </a:r>
                      <a:r>
                        <a:rPr dirty="0" sz="2000" spc="-29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writing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Wingdings"/>
                        <a:buChar char=""/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2000" spc="-15">
                          <a:latin typeface="Georgia"/>
                          <a:cs typeface="Georgia"/>
                        </a:rPr>
                        <a:t>Nothing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be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given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in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return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</a:t>
                      </a:r>
                      <a:r>
                        <a:rPr dirty="0" sz="2000" spc="-23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waiver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2896870">
                <a:tc>
                  <a:txBody>
                    <a:bodyPr/>
                    <a:lstStyle/>
                    <a:p>
                      <a:pPr marL="90805" marR="12001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10">
                          <a:latin typeface="Georgia"/>
                          <a:cs typeface="Georgia"/>
                        </a:rPr>
                        <a:t>When 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the</a:t>
                      </a:r>
                      <a:r>
                        <a:rPr dirty="0" sz="1800" spc="-17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right  can </a:t>
                      </a:r>
                      <a:r>
                        <a:rPr dirty="0" sz="1800" spc="-10">
                          <a:latin typeface="Georgia"/>
                          <a:cs typeface="Georgia"/>
                        </a:rPr>
                        <a:t>be  </a:t>
                      </a:r>
                      <a:r>
                        <a:rPr dirty="0" sz="1800" spc="-30">
                          <a:latin typeface="Georgia"/>
                          <a:cs typeface="Georgia"/>
                        </a:rPr>
                        <a:t>exercised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240"/>
                        </a:spcBef>
                        <a:buFont typeface="Wingdings"/>
                        <a:buChar char=""/>
                        <a:tabLst>
                          <a:tab pos="434340" algn="l"/>
                          <a:tab pos="434975" algn="l"/>
                        </a:tabLst>
                      </a:pPr>
                      <a:r>
                        <a:rPr dirty="0" sz="2000" spc="-100" i="1">
                          <a:latin typeface="Georgia"/>
                          <a:cs typeface="Georgia"/>
                        </a:rPr>
                        <a:t>In </a:t>
                      </a:r>
                      <a:r>
                        <a:rPr dirty="0" sz="2000" spc="-50" i="1">
                          <a:latin typeface="Georgia"/>
                          <a:cs typeface="Georgia"/>
                        </a:rPr>
                        <a:t>case </a:t>
                      </a:r>
                      <a:r>
                        <a:rPr dirty="0" sz="2000" spc="-45" i="1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000" spc="-70" i="1">
                          <a:latin typeface="Georgia"/>
                          <a:cs typeface="Georgia"/>
                        </a:rPr>
                        <a:t>interim</a:t>
                      </a:r>
                      <a:r>
                        <a:rPr dirty="0" sz="2000" spc="15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10" i="1">
                          <a:latin typeface="Georgia"/>
                          <a:cs typeface="Georgia"/>
                        </a:rPr>
                        <a:t>dividend: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Wingdings"/>
                        <a:buChar char=""/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2000" spc="-45">
                          <a:latin typeface="Georgia"/>
                          <a:cs typeface="Georgia"/>
                        </a:rPr>
                        <a:t>Before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declaration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</a:t>
                      </a:r>
                      <a:r>
                        <a:rPr dirty="0" sz="2000" spc="-5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55">
                          <a:latin typeface="Georgia"/>
                          <a:cs typeface="Georgia"/>
                        </a:rPr>
                        <a:t>Board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434340" algn="l"/>
                          <a:tab pos="434975" algn="l"/>
                        </a:tabLst>
                      </a:pPr>
                      <a:r>
                        <a:rPr dirty="0" sz="2000" spc="-100" i="1">
                          <a:latin typeface="Georgia"/>
                          <a:cs typeface="Georgia"/>
                        </a:rPr>
                        <a:t>In </a:t>
                      </a:r>
                      <a:r>
                        <a:rPr dirty="0" sz="2000" spc="-50" i="1">
                          <a:latin typeface="Georgia"/>
                          <a:cs typeface="Georgia"/>
                        </a:rPr>
                        <a:t>case </a:t>
                      </a:r>
                      <a:r>
                        <a:rPr dirty="0" sz="2000" spc="-45" i="1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000" spc="-50" i="1">
                          <a:latin typeface="Georgia"/>
                          <a:cs typeface="Georgia"/>
                        </a:rPr>
                        <a:t>final</a:t>
                      </a:r>
                      <a:r>
                        <a:rPr dirty="0" sz="2000" spc="14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10" i="1">
                          <a:latin typeface="Georgia"/>
                          <a:cs typeface="Georgia"/>
                        </a:rPr>
                        <a:t>dividend: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1440" marR="396875">
                        <a:lnSpc>
                          <a:spcPct val="100000"/>
                        </a:lnSpc>
                      </a:pPr>
                      <a:r>
                        <a:rPr dirty="0" sz="2000" spc="-20">
                          <a:latin typeface="Georgia"/>
                          <a:cs typeface="Georgia"/>
                        </a:rPr>
                        <a:t>After recommendation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by </a:t>
                      </a:r>
                      <a:r>
                        <a:rPr dirty="0" sz="2000" spc="-55">
                          <a:latin typeface="Georgia"/>
                          <a:cs typeface="Georgia"/>
                        </a:rPr>
                        <a:t>Board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but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before declaration</a:t>
                      </a:r>
                      <a:r>
                        <a:rPr dirty="0" sz="2000" spc="-25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at  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AGM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445008" y="0"/>
            <a:ext cx="8255634" cy="516255"/>
            <a:chOff x="445008" y="0"/>
            <a:chExt cx="8255634" cy="516255"/>
          </a:xfrm>
        </p:grpSpPr>
        <p:sp>
          <p:nvSpPr>
            <p:cNvPr id="4" name="object 4"/>
            <p:cNvSpPr/>
            <p:nvPr/>
          </p:nvSpPr>
          <p:spPr>
            <a:xfrm>
              <a:off x="457962" y="0"/>
              <a:ext cx="8229600" cy="490220"/>
            </a:xfrm>
            <a:custGeom>
              <a:avLst/>
              <a:gdLst/>
              <a:ahLst/>
              <a:cxnLst/>
              <a:rect l="l" t="t" r="r" b="b"/>
              <a:pathLst>
                <a:path w="8229600" h="490220">
                  <a:moveTo>
                    <a:pt x="0" y="489965"/>
                  </a:moveTo>
                  <a:lnTo>
                    <a:pt x="8229600" y="489965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89965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57962" y="0"/>
              <a:ext cx="8229600" cy="490220"/>
            </a:xfrm>
            <a:custGeom>
              <a:avLst/>
              <a:gdLst/>
              <a:ahLst/>
              <a:cxnLst/>
              <a:rect l="l" t="t" r="r" b="b"/>
              <a:pathLst>
                <a:path w="8229600" h="490220">
                  <a:moveTo>
                    <a:pt x="0" y="489965"/>
                  </a:moveTo>
                  <a:lnTo>
                    <a:pt x="8229600" y="489965"/>
                  </a:lnTo>
                  <a:lnTo>
                    <a:pt x="8229600" y="0"/>
                  </a:lnTo>
                </a:path>
                <a:path w="8229600" h="490220">
                  <a:moveTo>
                    <a:pt x="0" y="0"/>
                  </a:moveTo>
                  <a:lnTo>
                    <a:pt x="0" y="489965"/>
                  </a:lnTo>
                </a:path>
              </a:pathLst>
            </a:custGeom>
            <a:ln w="25908">
              <a:solidFill>
                <a:srgbClr val="7BC9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00"/>
              </a:spcBef>
            </a:pPr>
            <a:r>
              <a:rPr dirty="0" spc="-114"/>
              <a:t>Right </a:t>
            </a:r>
            <a:r>
              <a:rPr dirty="0" spc="-20"/>
              <a:t>to </a:t>
            </a:r>
            <a:r>
              <a:rPr dirty="0" spc="-130"/>
              <a:t>forego</a:t>
            </a:r>
            <a:r>
              <a:rPr dirty="0" spc="50"/>
              <a:t> </a:t>
            </a:r>
            <a:r>
              <a:rPr dirty="0" spc="-145"/>
              <a:t>dividend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1309" y="534162"/>
          <a:ext cx="8507730" cy="59493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7340"/>
                <a:gridCol w="6911340"/>
              </a:tblGrid>
              <a:tr h="2010917">
                <a:tc>
                  <a:txBody>
                    <a:bodyPr/>
                    <a:lstStyle/>
                    <a:p>
                      <a:pPr marL="90805" marR="908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000" spc="30">
                          <a:latin typeface="Georgia"/>
                          <a:cs typeface="Georgia"/>
                        </a:rPr>
                        <a:t>Who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will</a:t>
                      </a:r>
                      <a:r>
                        <a:rPr dirty="0" sz="2000" spc="-25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get 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dividend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263525" marR="275590" indent="-172720">
                        <a:lnSpc>
                          <a:spcPct val="100000"/>
                        </a:lnSpc>
                        <a:spcBef>
                          <a:spcPts val="229"/>
                        </a:spcBef>
                        <a:buSzPct val="95000"/>
                        <a:buFont typeface="Wingdings"/>
                        <a:buChar char=""/>
                        <a:tabLst>
                          <a:tab pos="294640" algn="l"/>
                        </a:tabLst>
                      </a:pPr>
                      <a:r>
                        <a:rPr dirty="0" sz="2000" spc="-85" i="1">
                          <a:latin typeface="Georgia"/>
                          <a:cs typeface="Georgia"/>
                        </a:rPr>
                        <a:t>Registered </a:t>
                      </a:r>
                      <a:r>
                        <a:rPr dirty="0" sz="2000" spc="-70" i="1">
                          <a:latin typeface="Georgia"/>
                          <a:cs typeface="Georgia"/>
                        </a:rPr>
                        <a:t>holder </a:t>
                      </a:r>
                      <a:r>
                        <a:rPr dirty="0" sz="2000" spc="-45" i="1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000" spc="-65" i="1">
                          <a:latin typeface="Georgia"/>
                          <a:cs typeface="Georgia"/>
                        </a:rPr>
                        <a:t>shares, </a:t>
                      </a:r>
                      <a:r>
                        <a:rPr dirty="0" sz="2000" spc="-70" i="1">
                          <a:latin typeface="Georgia"/>
                          <a:cs typeface="Georgia"/>
                        </a:rPr>
                        <a:t>(or </a:t>
                      </a:r>
                      <a:r>
                        <a:rPr dirty="0" sz="2000" spc="-50" i="1">
                          <a:latin typeface="Georgia"/>
                          <a:cs typeface="Georgia"/>
                        </a:rPr>
                        <a:t>beneficial </a:t>
                      </a:r>
                      <a:r>
                        <a:rPr dirty="0" sz="2000" spc="-105" i="1">
                          <a:latin typeface="Georgia"/>
                          <a:cs typeface="Georgia"/>
                        </a:rPr>
                        <a:t>owners </a:t>
                      </a:r>
                      <a:r>
                        <a:rPr dirty="0" sz="2000" spc="-65" i="1">
                          <a:latin typeface="Georgia"/>
                          <a:cs typeface="Georgia"/>
                        </a:rPr>
                        <a:t>in </a:t>
                      </a:r>
                      <a:r>
                        <a:rPr dirty="0" sz="2000" spc="-50" i="1">
                          <a:latin typeface="Georgia"/>
                          <a:cs typeface="Georgia"/>
                        </a:rPr>
                        <a:t>case </a:t>
                      </a:r>
                      <a:r>
                        <a:rPr dirty="0" sz="2000" spc="-45" i="1">
                          <a:latin typeface="Georgia"/>
                          <a:cs typeface="Georgia"/>
                        </a:rPr>
                        <a:t>of  </a:t>
                      </a:r>
                      <a:r>
                        <a:rPr dirty="0" sz="2000" spc="-70" i="1">
                          <a:latin typeface="Georgia"/>
                          <a:cs typeface="Georgia"/>
                        </a:rPr>
                        <a:t>shares </a:t>
                      </a:r>
                      <a:r>
                        <a:rPr dirty="0" sz="2000" spc="-60" i="1">
                          <a:latin typeface="Georgia"/>
                          <a:cs typeface="Georgia"/>
                        </a:rPr>
                        <a:t>in </a:t>
                      </a:r>
                      <a:r>
                        <a:rPr dirty="0" sz="2000" spc="-70" i="1">
                          <a:latin typeface="Georgia"/>
                          <a:cs typeface="Georgia"/>
                        </a:rPr>
                        <a:t>demat </a:t>
                      </a:r>
                      <a:r>
                        <a:rPr dirty="0" sz="2000" spc="-65" i="1">
                          <a:latin typeface="Georgia"/>
                          <a:cs typeface="Georgia"/>
                        </a:rPr>
                        <a:t>form),</a:t>
                      </a:r>
                      <a:r>
                        <a:rPr dirty="0" sz="2000" spc="155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95" i="1">
                          <a:latin typeface="Georgia"/>
                          <a:cs typeface="Georgia"/>
                        </a:rPr>
                        <a:t>or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marL="294005" indent="-203200">
                        <a:lnSpc>
                          <a:spcPct val="100000"/>
                        </a:lnSpc>
                        <a:buSzPct val="95000"/>
                        <a:buFont typeface="Wingdings"/>
                        <a:buChar char=""/>
                        <a:tabLst>
                          <a:tab pos="294640" algn="l"/>
                        </a:tabLst>
                      </a:pPr>
                      <a:r>
                        <a:rPr dirty="0" sz="2000" spc="-65" i="1">
                          <a:latin typeface="Georgia"/>
                          <a:cs typeface="Georgia"/>
                        </a:rPr>
                        <a:t>Their </a:t>
                      </a:r>
                      <a:r>
                        <a:rPr dirty="0" sz="2000" spc="-110" i="1">
                          <a:latin typeface="Georgia"/>
                          <a:cs typeface="Georgia"/>
                        </a:rPr>
                        <a:t>order,</a:t>
                      </a:r>
                      <a:r>
                        <a:rPr dirty="0" sz="2000" spc="25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95" i="1">
                          <a:latin typeface="Georgia"/>
                          <a:cs typeface="Georgia"/>
                        </a:rPr>
                        <a:t>or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marL="294640" indent="-203835">
                        <a:lnSpc>
                          <a:spcPct val="100000"/>
                        </a:lnSpc>
                        <a:buSzPct val="95000"/>
                        <a:buFont typeface="Wingdings"/>
                        <a:buChar char=""/>
                        <a:tabLst>
                          <a:tab pos="295275" algn="l"/>
                        </a:tabLst>
                      </a:pPr>
                      <a:r>
                        <a:rPr dirty="0" sz="2000" spc="-120" i="1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000" spc="-60" i="1">
                          <a:latin typeface="Georgia"/>
                          <a:cs typeface="Georgia"/>
                        </a:rPr>
                        <a:t>their</a:t>
                      </a:r>
                      <a:r>
                        <a:rPr dirty="0" sz="2000" spc="105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80" i="1">
                          <a:latin typeface="Georgia"/>
                          <a:cs typeface="Georgia"/>
                        </a:rPr>
                        <a:t>bankers.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marL="5486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 spc="-100" i="1">
                          <a:latin typeface="Georgia"/>
                          <a:cs typeface="Georgia"/>
                        </a:rPr>
                        <a:t>[Sec.123(5)]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1160526">
                <a:tc>
                  <a:txBody>
                    <a:bodyPr/>
                    <a:lstStyle/>
                    <a:p>
                      <a:pPr marL="90805" marR="45847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60">
                          <a:latin typeface="Georgia"/>
                          <a:cs typeface="Georgia"/>
                        </a:rPr>
                        <a:t>In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case</a:t>
                      </a:r>
                      <a:r>
                        <a:rPr dirty="0" sz="2000" spc="-16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 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joint  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holding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9179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120" i="1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000" spc="-30" i="1">
                          <a:latin typeface="Georgia"/>
                          <a:cs typeface="Georgia"/>
                        </a:rPr>
                        <a:t>the </a:t>
                      </a:r>
                      <a:r>
                        <a:rPr dirty="0" sz="2000" spc="-70" i="1">
                          <a:latin typeface="Georgia"/>
                          <a:cs typeface="Georgia"/>
                        </a:rPr>
                        <a:t>holder </a:t>
                      </a:r>
                      <a:r>
                        <a:rPr dirty="0" sz="2000" spc="-40" i="1">
                          <a:latin typeface="Georgia"/>
                          <a:cs typeface="Georgia"/>
                        </a:rPr>
                        <a:t>first </a:t>
                      </a:r>
                      <a:r>
                        <a:rPr dirty="0" sz="2000" spc="-80" i="1">
                          <a:latin typeface="Georgia"/>
                          <a:cs typeface="Georgia"/>
                        </a:rPr>
                        <a:t>name </a:t>
                      </a:r>
                      <a:r>
                        <a:rPr dirty="0" sz="2000" spc="-65" i="1">
                          <a:latin typeface="Georgia"/>
                          <a:cs typeface="Georgia"/>
                        </a:rPr>
                        <a:t>in </a:t>
                      </a:r>
                      <a:r>
                        <a:rPr dirty="0" sz="2000" spc="-80" i="1">
                          <a:latin typeface="Georgia"/>
                          <a:cs typeface="Georgia"/>
                        </a:rPr>
                        <a:t>register </a:t>
                      </a:r>
                      <a:r>
                        <a:rPr dirty="0" sz="2000" spc="-50" i="1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000" spc="-75" i="1">
                          <a:latin typeface="Georgia"/>
                          <a:cs typeface="Georgia"/>
                        </a:rPr>
                        <a:t>members, </a:t>
                      </a:r>
                      <a:r>
                        <a:rPr dirty="0" sz="2000" spc="-35" i="1">
                          <a:latin typeface="Georgia"/>
                          <a:cs typeface="Georgia"/>
                        </a:rPr>
                        <a:t>unless </a:t>
                      </a:r>
                      <a:r>
                        <a:rPr dirty="0" sz="2000" spc="-120" i="1">
                          <a:latin typeface="Georgia"/>
                          <a:cs typeface="Georgia"/>
                        </a:rPr>
                        <a:t>a  </a:t>
                      </a:r>
                      <a:r>
                        <a:rPr dirty="0" sz="2000" spc="-60" i="1">
                          <a:latin typeface="Georgia"/>
                          <a:cs typeface="Georgia"/>
                        </a:rPr>
                        <a:t>request </a:t>
                      </a:r>
                      <a:r>
                        <a:rPr dirty="0" sz="2000" spc="-70" i="1">
                          <a:latin typeface="Georgia"/>
                          <a:cs typeface="Georgia"/>
                        </a:rPr>
                        <a:t>signed </a:t>
                      </a:r>
                      <a:r>
                        <a:rPr dirty="0" sz="2000" spc="-130" i="1">
                          <a:latin typeface="Georgia"/>
                          <a:cs typeface="Georgia"/>
                        </a:rPr>
                        <a:t>by </a:t>
                      </a:r>
                      <a:r>
                        <a:rPr dirty="0" sz="2000" spc="-60" i="1">
                          <a:latin typeface="Georgia"/>
                          <a:cs typeface="Georgia"/>
                        </a:rPr>
                        <a:t>all </a:t>
                      </a:r>
                      <a:r>
                        <a:rPr dirty="0" sz="2000" spc="-40" i="1">
                          <a:latin typeface="Georgia"/>
                          <a:cs typeface="Georgia"/>
                        </a:rPr>
                        <a:t>joint </a:t>
                      </a:r>
                      <a:r>
                        <a:rPr dirty="0" sz="2000" spc="-65" i="1">
                          <a:latin typeface="Georgia"/>
                          <a:cs typeface="Georgia"/>
                        </a:rPr>
                        <a:t>holders </a:t>
                      </a:r>
                      <a:r>
                        <a:rPr dirty="0" sz="2000" spc="-40" i="1">
                          <a:latin typeface="Georgia"/>
                          <a:cs typeface="Georgia"/>
                        </a:rPr>
                        <a:t>is </a:t>
                      </a:r>
                      <a:r>
                        <a:rPr dirty="0" sz="2000" spc="-90" i="1">
                          <a:latin typeface="Georgia"/>
                          <a:cs typeface="Georgia"/>
                        </a:rPr>
                        <a:t>received </a:t>
                      </a:r>
                      <a:r>
                        <a:rPr dirty="0" sz="2000" spc="-80" i="1">
                          <a:latin typeface="Georgia"/>
                          <a:cs typeface="Georgia"/>
                        </a:rPr>
                        <a:t>for payment </a:t>
                      </a:r>
                      <a:r>
                        <a:rPr dirty="0" sz="2000" spc="-15" i="1">
                          <a:latin typeface="Georgia"/>
                          <a:cs typeface="Georgia"/>
                        </a:rPr>
                        <a:t>to  </a:t>
                      </a:r>
                      <a:r>
                        <a:rPr dirty="0" sz="2000" spc="-55" i="1">
                          <a:latin typeface="Georgia"/>
                          <a:cs typeface="Georgia"/>
                        </a:rPr>
                        <a:t>other</a:t>
                      </a:r>
                      <a:r>
                        <a:rPr dirty="0" sz="2000" spc="-5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65" i="1">
                          <a:latin typeface="Georgia"/>
                          <a:cs typeface="Georgia"/>
                        </a:rPr>
                        <a:t>person.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2765044">
                <a:tc>
                  <a:txBody>
                    <a:bodyPr/>
                    <a:lstStyle/>
                    <a:p>
                      <a:pPr marL="90805" marR="36195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60">
                          <a:latin typeface="Georgia"/>
                          <a:cs typeface="Georgia"/>
                        </a:rPr>
                        <a:t>In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case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 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transfer</a:t>
                      </a:r>
                      <a:r>
                        <a:rPr dirty="0" sz="2000" spc="-18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  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shares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377825" marR="611505" indent="-287020">
                        <a:lnSpc>
                          <a:spcPct val="100000"/>
                        </a:lnSpc>
                        <a:spcBef>
                          <a:spcPts val="235"/>
                        </a:spcBef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2000" spc="-25">
                          <a:latin typeface="Georgia"/>
                          <a:cs typeface="Georgia"/>
                        </a:rPr>
                        <a:t>Company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can </a:t>
                      </a:r>
                      <a:r>
                        <a:rPr dirty="0" sz="2000" spc="-50">
                          <a:latin typeface="Georgia"/>
                          <a:cs typeface="Georgia"/>
                        </a:rPr>
                        <a:t>pay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registered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holder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if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transfer is</a:t>
                      </a:r>
                      <a:r>
                        <a:rPr dirty="0" sz="2000" spc="-16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not 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lodged 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with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the</a:t>
                      </a:r>
                      <a:r>
                        <a:rPr dirty="0" sz="2000" spc="-15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55">
                          <a:latin typeface="Georgia"/>
                          <a:cs typeface="Georgia"/>
                        </a:rPr>
                        <a:t>company.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marL="377825" marR="214629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2000" spc="-50">
                          <a:latin typeface="Georgia"/>
                          <a:cs typeface="Georgia"/>
                        </a:rPr>
                        <a:t>Transferee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can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lodge documents 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with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company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within </a:t>
                      </a:r>
                      <a:r>
                        <a:rPr dirty="0" sz="2000" spc="-185">
                          <a:latin typeface="Georgia"/>
                          <a:cs typeface="Georgia"/>
                        </a:rPr>
                        <a:t>15  </a:t>
                      </a:r>
                      <a:r>
                        <a:rPr dirty="0" sz="2000" spc="-50">
                          <a:latin typeface="Georgia"/>
                          <a:cs typeface="Georgia"/>
                        </a:rPr>
                        <a:t>days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date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when dividend became due.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This period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can  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be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extended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in 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specific </a:t>
                      </a:r>
                      <a:r>
                        <a:rPr dirty="0" sz="2000" spc="-35">
                          <a:latin typeface="Georgia"/>
                          <a:cs typeface="Georgia"/>
                        </a:rPr>
                        <a:t>cases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 death of </a:t>
                      </a:r>
                      <a:r>
                        <a:rPr dirty="0" sz="2000" spc="-35">
                          <a:latin typeface="Georgia"/>
                          <a:cs typeface="Georgia"/>
                        </a:rPr>
                        <a:t>transferee,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loss</a:t>
                      </a:r>
                      <a:r>
                        <a:rPr dirty="0" sz="2000" spc="-21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  documents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or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postal</a:t>
                      </a:r>
                      <a:r>
                        <a:rPr dirty="0" sz="2000" spc="-19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65">
                          <a:latin typeface="Georgia"/>
                          <a:cs typeface="Georgia"/>
                        </a:rPr>
                        <a:t>delay.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marL="548640">
                        <a:lnSpc>
                          <a:spcPct val="100000"/>
                        </a:lnSpc>
                      </a:pPr>
                      <a:r>
                        <a:rPr dirty="0" sz="2000" spc="-75" i="1">
                          <a:latin typeface="Georgia"/>
                          <a:cs typeface="Georgia"/>
                        </a:rPr>
                        <a:t>[Sec.27 </a:t>
                      </a:r>
                      <a:r>
                        <a:rPr dirty="0" sz="2000" spc="-45" i="1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000" spc="-50" i="1">
                          <a:latin typeface="Georgia"/>
                          <a:cs typeface="Georgia"/>
                        </a:rPr>
                        <a:t>Securities </a:t>
                      </a:r>
                      <a:r>
                        <a:rPr dirty="0" sz="2000" spc="-45" i="1">
                          <a:latin typeface="Georgia"/>
                          <a:cs typeface="Georgia"/>
                        </a:rPr>
                        <a:t>Contracts </a:t>
                      </a:r>
                      <a:r>
                        <a:rPr dirty="0" sz="2000" spc="-65" i="1">
                          <a:latin typeface="Georgia"/>
                          <a:cs typeface="Georgia"/>
                        </a:rPr>
                        <a:t>(Regulation) </a:t>
                      </a:r>
                      <a:r>
                        <a:rPr dirty="0" sz="2000" spc="-5" i="1">
                          <a:latin typeface="Georgia"/>
                          <a:cs typeface="Georgia"/>
                        </a:rPr>
                        <a:t>Act</a:t>
                      </a:r>
                      <a:r>
                        <a:rPr dirty="0" sz="2000" spc="175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14" i="1">
                          <a:latin typeface="Georgia"/>
                          <a:cs typeface="Georgia"/>
                        </a:rPr>
                        <a:t>1956]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445008" y="0"/>
            <a:ext cx="8255634" cy="516255"/>
            <a:chOff x="445008" y="0"/>
            <a:chExt cx="8255634" cy="516255"/>
          </a:xfrm>
        </p:grpSpPr>
        <p:sp>
          <p:nvSpPr>
            <p:cNvPr id="4" name="object 4"/>
            <p:cNvSpPr/>
            <p:nvPr/>
          </p:nvSpPr>
          <p:spPr>
            <a:xfrm>
              <a:off x="457962" y="0"/>
              <a:ext cx="8229600" cy="490220"/>
            </a:xfrm>
            <a:custGeom>
              <a:avLst/>
              <a:gdLst/>
              <a:ahLst/>
              <a:cxnLst/>
              <a:rect l="l" t="t" r="r" b="b"/>
              <a:pathLst>
                <a:path w="8229600" h="490220">
                  <a:moveTo>
                    <a:pt x="0" y="489965"/>
                  </a:moveTo>
                  <a:lnTo>
                    <a:pt x="8229600" y="489965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89965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57962" y="0"/>
              <a:ext cx="8229600" cy="490220"/>
            </a:xfrm>
            <a:custGeom>
              <a:avLst/>
              <a:gdLst/>
              <a:ahLst/>
              <a:cxnLst/>
              <a:rect l="l" t="t" r="r" b="b"/>
              <a:pathLst>
                <a:path w="8229600" h="490220">
                  <a:moveTo>
                    <a:pt x="0" y="489965"/>
                  </a:moveTo>
                  <a:lnTo>
                    <a:pt x="8229600" y="489965"/>
                  </a:lnTo>
                  <a:lnTo>
                    <a:pt x="8229600" y="0"/>
                  </a:lnTo>
                </a:path>
                <a:path w="8229600" h="490220">
                  <a:moveTo>
                    <a:pt x="0" y="0"/>
                  </a:moveTo>
                  <a:lnTo>
                    <a:pt x="0" y="489965"/>
                  </a:lnTo>
                </a:path>
              </a:pathLst>
            </a:custGeom>
            <a:ln w="25908">
              <a:solidFill>
                <a:srgbClr val="7BC9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803275">
              <a:lnSpc>
                <a:spcPct val="100000"/>
              </a:lnSpc>
              <a:spcBef>
                <a:spcPts val="100"/>
              </a:spcBef>
              <a:tabLst>
                <a:tab pos="6628765" algn="l"/>
              </a:tabLst>
            </a:pPr>
            <a:r>
              <a:rPr dirty="0"/>
              <a:t>Who </a:t>
            </a:r>
            <a:r>
              <a:rPr dirty="0" spc="-55"/>
              <a:t>is </a:t>
            </a:r>
            <a:r>
              <a:rPr dirty="0" spc="-70"/>
              <a:t>entitled </a:t>
            </a:r>
            <a:r>
              <a:rPr dirty="0" spc="-20"/>
              <a:t>to</a:t>
            </a:r>
            <a:r>
              <a:rPr dirty="0" spc="70"/>
              <a:t> </a:t>
            </a:r>
            <a:r>
              <a:rPr dirty="0" spc="-85"/>
              <a:t>get</a:t>
            </a:r>
            <a:r>
              <a:rPr dirty="0" spc="-15"/>
              <a:t> </a:t>
            </a:r>
            <a:r>
              <a:rPr dirty="0" spc="-145"/>
              <a:t>dividend	</a:t>
            </a:r>
            <a:r>
              <a:rPr dirty="0" spc="-200"/>
              <a:t>(1/2)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9" y="27432"/>
            <a:ext cx="8229600" cy="734695"/>
          </a:xfrm>
          <a:custGeom>
            <a:avLst/>
            <a:gdLst/>
            <a:ahLst/>
            <a:cxnLst/>
            <a:rect l="l" t="t" r="r" b="b"/>
            <a:pathLst>
              <a:path w="8229600" h="734695">
                <a:moveTo>
                  <a:pt x="8229600" y="0"/>
                </a:moveTo>
                <a:lnTo>
                  <a:pt x="0" y="0"/>
                </a:lnTo>
                <a:lnTo>
                  <a:pt x="0" y="734568"/>
                </a:lnTo>
                <a:lnTo>
                  <a:pt x="8229600" y="734568"/>
                </a:lnTo>
                <a:lnTo>
                  <a:pt x="82296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31694" y="26619"/>
            <a:ext cx="3880485" cy="711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spc="-15" i="0">
                <a:solidFill>
                  <a:srgbClr val="04607A"/>
                </a:solidFill>
                <a:latin typeface="Carlito"/>
                <a:cs typeface="Carlito"/>
              </a:rPr>
              <a:t>Legal</a:t>
            </a:r>
            <a:r>
              <a:rPr dirty="0" sz="4500" spc="-105" i="0">
                <a:solidFill>
                  <a:srgbClr val="04607A"/>
                </a:solidFill>
                <a:latin typeface="Carlito"/>
                <a:cs typeface="Carlito"/>
              </a:rPr>
              <a:t> </a:t>
            </a:r>
            <a:r>
              <a:rPr dirty="0" sz="4500" spc="-20" i="0">
                <a:solidFill>
                  <a:srgbClr val="04607A"/>
                </a:solidFill>
                <a:latin typeface="Carlito"/>
                <a:cs typeface="Carlito"/>
              </a:rPr>
              <a:t>framework</a:t>
            </a:r>
            <a:endParaRPr sz="45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762000"/>
            <a:ext cx="8229600" cy="5943600"/>
          </a:xfrm>
          <a:custGeom>
            <a:avLst/>
            <a:gdLst/>
            <a:ahLst/>
            <a:cxnLst/>
            <a:rect l="l" t="t" r="r" b="b"/>
            <a:pathLst>
              <a:path w="8229600" h="5943600">
                <a:moveTo>
                  <a:pt x="8229600" y="0"/>
                </a:moveTo>
                <a:lnTo>
                  <a:pt x="0" y="0"/>
                </a:lnTo>
                <a:lnTo>
                  <a:pt x="0" y="5943600"/>
                </a:lnTo>
                <a:lnTo>
                  <a:pt x="8229600" y="5943600"/>
                </a:lnTo>
                <a:lnTo>
                  <a:pt x="8229600" y="0"/>
                </a:lnTo>
                <a:close/>
              </a:path>
            </a:pathLst>
          </a:custGeom>
          <a:solidFill>
            <a:srgbClr val="6BDBF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35940" y="709929"/>
            <a:ext cx="7865109" cy="553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SzPct val="93750"/>
              <a:buFont typeface="Wingdings"/>
              <a:buChar char=""/>
              <a:tabLst>
                <a:tab pos="287020" algn="l"/>
              </a:tabLst>
            </a:pPr>
            <a:r>
              <a:rPr dirty="0" sz="2400" spc="-30">
                <a:latin typeface="Georgia"/>
                <a:cs typeface="Georgia"/>
              </a:rPr>
              <a:t>Companies </a:t>
            </a:r>
            <a:r>
              <a:rPr dirty="0" sz="2400" spc="5">
                <a:latin typeface="Georgia"/>
                <a:cs typeface="Georgia"/>
              </a:rPr>
              <a:t>Act</a:t>
            </a:r>
            <a:r>
              <a:rPr dirty="0" sz="2400" spc="-80">
                <a:latin typeface="Georgia"/>
                <a:cs typeface="Georgia"/>
              </a:rPr>
              <a:t> </a:t>
            </a:r>
            <a:r>
              <a:rPr dirty="0" sz="2400" spc="-225">
                <a:latin typeface="Georgia"/>
                <a:cs typeface="Georgia"/>
              </a:rPr>
              <a:t>2013</a:t>
            </a:r>
            <a:endParaRPr sz="2400">
              <a:latin typeface="Georgia"/>
              <a:cs typeface="Georgia"/>
            </a:endParaRPr>
          </a:p>
          <a:p>
            <a:pPr lvl="1" marL="652780" indent="-247650">
              <a:lnSpc>
                <a:spcPct val="100000"/>
              </a:lnSpc>
              <a:spcBef>
                <a:spcPts val="5"/>
              </a:spcBef>
              <a:buSzPct val="84090"/>
              <a:buFont typeface="Wingdings"/>
              <a:buChar char=""/>
              <a:tabLst>
                <a:tab pos="653415" algn="l"/>
              </a:tabLst>
            </a:pPr>
            <a:r>
              <a:rPr dirty="0" sz="2200" spc="-50">
                <a:latin typeface="Georgia"/>
                <a:cs typeface="Georgia"/>
              </a:rPr>
              <a:t>Chapter-VIII </a:t>
            </a:r>
            <a:r>
              <a:rPr dirty="0" sz="2200" spc="-30">
                <a:latin typeface="Georgia"/>
                <a:cs typeface="Georgia"/>
              </a:rPr>
              <a:t>(Sections </a:t>
            </a:r>
            <a:r>
              <a:rPr dirty="0" sz="2200" spc="-225">
                <a:latin typeface="Georgia"/>
                <a:cs typeface="Georgia"/>
              </a:rPr>
              <a:t>123 </a:t>
            </a:r>
            <a:r>
              <a:rPr dirty="0" sz="2200" spc="-10">
                <a:latin typeface="Georgia"/>
                <a:cs typeface="Georgia"/>
              </a:rPr>
              <a:t>to</a:t>
            </a:r>
            <a:r>
              <a:rPr dirty="0" sz="2200" spc="-40">
                <a:latin typeface="Georgia"/>
                <a:cs typeface="Georgia"/>
              </a:rPr>
              <a:t> </a:t>
            </a:r>
            <a:r>
              <a:rPr dirty="0" sz="2200" spc="-135">
                <a:latin typeface="Georgia"/>
                <a:cs typeface="Georgia"/>
              </a:rPr>
              <a:t>127)</a:t>
            </a:r>
            <a:endParaRPr sz="2200">
              <a:latin typeface="Georgia"/>
              <a:cs typeface="Georgia"/>
            </a:endParaRPr>
          </a:p>
          <a:p>
            <a:pPr lvl="1" marL="652780" indent="-247650">
              <a:lnSpc>
                <a:spcPct val="100000"/>
              </a:lnSpc>
              <a:buSzPct val="84090"/>
              <a:buFont typeface="Wingdings"/>
              <a:buChar char=""/>
              <a:tabLst>
                <a:tab pos="653415" algn="l"/>
              </a:tabLst>
            </a:pPr>
            <a:r>
              <a:rPr dirty="0" sz="2200" spc="-30">
                <a:latin typeface="Georgia"/>
                <a:cs typeface="Georgia"/>
              </a:rPr>
              <a:t>Companies </a:t>
            </a:r>
            <a:r>
              <a:rPr dirty="0" sz="2200" spc="-25">
                <a:latin typeface="Georgia"/>
                <a:cs typeface="Georgia"/>
              </a:rPr>
              <a:t>(Declaration </a:t>
            </a:r>
            <a:r>
              <a:rPr dirty="0" sz="2200" spc="-80">
                <a:latin typeface="Georgia"/>
                <a:cs typeface="Georgia"/>
              </a:rPr>
              <a:t>&amp; </a:t>
            </a:r>
            <a:r>
              <a:rPr dirty="0" sz="2200" spc="-45">
                <a:latin typeface="Georgia"/>
                <a:cs typeface="Georgia"/>
              </a:rPr>
              <a:t>Payment </a:t>
            </a:r>
            <a:r>
              <a:rPr dirty="0" sz="2200" spc="-20">
                <a:latin typeface="Georgia"/>
                <a:cs typeface="Georgia"/>
              </a:rPr>
              <a:t>of </a:t>
            </a:r>
            <a:r>
              <a:rPr dirty="0" sz="2200" spc="-25">
                <a:latin typeface="Georgia"/>
                <a:cs typeface="Georgia"/>
              </a:rPr>
              <a:t>Dividend) </a:t>
            </a:r>
            <a:r>
              <a:rPr dirty="0" sz="2200" spc="-65">
                <a:latin typeface="Georgia"/>
                <a:cs typeface="Georgia"/>
              </a:rPr>
              <a:t>Rules</a:t>
            </a:r>
            <a:r>
              <a:rPr dirty="0" sz="2200" spc="160">
                <a:latin typeface="Georgia"/>
                <a:cs typeface="Georgia"/>
              </a:rPr>
              <a:t> </a:t>
            </a:r>
            <a:r>
              <a:rPr dirty="0" sz="2200" spc="-170">
                <a:latin typeface="Georgia"/>
                <a:cs typeface="Georgia"/>
              </a:rPr>
              <a:t>2014</a:t>
            </a:r>
            <a:endParaRPr sz="2200">
              <a:latin typeface="Georgia"/>
              <a:cs typeface="Georgia"/>
            </a:endParaRPr>
          </a:p>
          <a:p>
            <a:pPr lvl="1" marL="652780" indent="-247650">
              <a:lnSpc>
                <a:spcPct val="100000"/>
              </a:lnSpc>
              <a:buSzPct val="84090"/>
              <a:buFont typeface="Wingdings"/>
              <a:buChar char=""/>
              <a:tabLst>
                <a:tab pos="653415" algn="l"/>
              </a:tabLst>
            </a:pPr>
            <a:r>
              <a:rPr dirty="0" sz="2200" spc="-135">
                <a:latin typeface="Georgia"/>
                <a:cs typeface="Georgia"/>
              </a:rPr>
              <a:t>IEPFA </a:t>
            </a:r>
            <a:r>
              <a:rPr dirty="0" sz="2200" spc="-25">
                <a:latin typeface="Georgia"/>
                <a:cs typeface="Georgia"/>
              </a:rPr>
              <a:t>(Accounting, </a:t>
            </a:r>
            <a:r>
              <a:rPr dirty="0" sz="2200" spc="-20">
                <a:latin typeface="Georgia"/>
                <a:cs typeface="Georgia"/>
              </a:rPr>
              <a:t>Audit, </a:t>
            </a:r>
            <a:r>
              <a:rPr dirty="0" sz="2200" spc="-65">
                <a:latin typeface="Georgia"/>
                <a:cs typeface="Georgia"/>
              </a:rPr>
              <a:t>Transfer </a:t>
            </a:r>
            <a:r>
              <a:rPr dirty="0" sz="2200" spc="-30">
                <a:latin typeface="Georgia"/>
                <a:cs typeface="Georgia"/>
              </a:rPr>
              <a:t>and </a:t>
            </a:r>
            <a:r>
              <a:rPr dirty="0" sz="2200" spc="-45">
                <a:latin typeface="Georgia"/>
                <a:cs typeface="Georgia"/>
              </a:rPr>
              <a:t>Refund) </a:t>
            </a:r>
            <a:r>
              <a:rPr dirty="0" sz="2200" spc="-65">
                <a:latin typeface="Georgia"/>
                <a:cs typeface="Georgia"/>
              </a:rPr>
              <a:t>Rules</a:t>
            </a:r>
            <a:r>
              <a:rPr dirty="0" sz="2200" spc="-229">
                <a:latin typeface="Georgia"/>
                <a:cs typeface="Georgia"/>
              </a:rPr>
              <a:t> </a:t>
            </a:r>
            <a:r>
              <a:rPr dirty="0" sz="2200" spc="-165">
                <a:latin typeface="Georgia"/>
                <a:cs typeface="Georgia"/>
              </a:rPr>
              <a:t>2016</a:t>
            </a:r>
            <a:endParaRPr sz="2200">
              <a:latin typeface="Georgia"/>
              <a:cs typeface="Georgia"/>
            </a:endParaRPr>
          </a:p>
          <a:p>
            <a:pPr lvl="1" marL="652780" indent="-247650">
              <a:lnSpc>
                <a:spcPct val="100000"/>
              </a:lnSpc>
              <a:spcBef>
                <a:spcPts val="5"/>
              </a:spcBef>
              <a:buSzPct val="84090"/>
              <a:buFont typeface="Wingdings"/>
              <a:buChar char=""/>
              <a:tabLst>
                <a:tab pos="653415" algn="l"/>
              </a:tabLst>
            </a:pPr>
            <a:r>
              <a:rPr dirty="0" sz="2200" spc="-30">
                <a:latin typeface="Georgia"/>
                <a:cs typeface="Georgia"/>
              </a:rPr>
              <a:t>Companies </a:t>
            </a:r>
            <a:r>
              <a:rPr dirty="0" sz="2200" spc="-20">
                <a:latin typeface="Georgia"/>
                <a:cs typeface="Georgia"/>
              </a:rPr>
              <a:t>(Accounting </a:t>
            </a:r>
            <a:r>
              <a:rPr dirty="0" sz="2200" spc="-50">
                <a:latin typeface="Georgia"/>
                <a:cs typeface="Georgia"/>
              </a:rPr>
              <a:t>Standards) </a:t>
            </a:r>
            <a:r>
              <a:rPr dirty="0" sz="2200" spc="-65">
                <a:latin typeface="Georgia"/>
                <a:cs typeface="Georgia"/>
              </a:rPr>
              <a:t>Rules</a:t>
            </a:r>
            <a:r>
              <a:rPr dirty="0" sz="2200" spc="55">
                <a:latin typeface="Georgia"/>
                <a:cs typeface="Georgia"/>
              </a:rPr>
              <a:t> </a:t>
            </a:r>
            <a:r>
              <a:rPr dirty="0" sz="2200" spc="-140">
                <a:latin typeface="Georgia"/>
                <a:cs typeface="Georgia"/>
              </a:rPr>
              <a:t>2006</a:t>
            </a:r>
            <a:endParaRPr sz="2200">
              <a:latin typeface="Georgia"/>
              <a:cs typeface="Georgia"/>
            </a:endParaRPr>
          </a:p>
          <a:p>
            <a:pPr lvl="1" marL="652780" indent="-247650">
              <a:lnSpc>
                <a:spcPct val="100000"/>
              </a:lnSpc>
              <a:buSzPct val="84090"/>
              <a:buFont typeface="Wingdings"/>
              <a:buChar char=""/>
              <a:tabLst>
                <a:tab pos="653415" algn="l"/>
              </a:tabLst>
            </a:pPr>
            <a:r>
              <a:rPr dirty="0" sz="2200" spc="-30">
                <a:latin typeface="Georgia"/>
                <a:cs typeface="Georgia"/>
              </a:rPr>
              <a:t>Companies </a:t>
            </a:r>
            <a:r>
              <a:rPr dirty="0" sz="2200" spc="-45">
                <a:latin typeface="Georgia"/>
                <a:cs typeface="Georgia"/>
              </a:rPr>
              <a:t>(Indian </a:t>
            </a:r>
            <a:r>
              <a:rPr dirty="0" sz="2200" spc="-20">
                <a:latin typeface="Georgia"/>
                <a:cs typeface="Georgia"/>
              </a:rPr>
              <a:t>Accounting </a:t>
            </a:r>
            <a:r>
              <a:rPr dirty="0" sz="2200" spc="-50">
                <a:latin typeface="Georgia"/>
                <a:cs typeface="Georgia"/>
              </a:rPr>
              <a:t>Standards) </a:t>
            </a:r>
            <a:r>
              <a:rPr dirty="0" sz="2200" spc="-65">
                <a:latin typeface="Georgia"/>
                <a:cs typeface="Georgia"/>
              </a:rPr>
              <a:t>Rules</a:t>
            </a:r>
            <a:r>
              <a:rPr dirty="0" sz="2200" spc="65">
                <a:latin typeface="Georgia"/>
                <a:cs typeface="Georgia"/>
              </a:rPr>
              <a:t> </a:t>
            </a:r>
            <a:r>
              <a:rPr dirty="0" sz="2200" spc="-190">
                <a:latin typeface="Georgia"/>
                <a:cs typeface="Georgia"/>
              </a:rPr>
              <a:t>2015</a:t>
            </a:r>
            <a:endParaRPr sz="2200">
              <a:latin typeface="Georgia"/>
              <a:cs typeface="Georgia"/>
            </a:endParaRPr>
          </a:p>
          <a:p>
            <a:pPr lvl="1" marL="652780" indent="-247650">
              <a:lnSpc>
                <a:spcPct val="100000"/>
              </a:lnSpc>
              <a:buSzPct val="84090"/>
              <a:buFont typeface="Wingdings"/>
              <a:buChar char=""/>
              <a:tabLst>
                <a:tab pos="653415" algn="l"/>
              </a:tabLst>
            </a:pPr>
            <a:r>
              <a:rPr dirty="0" sz="2200" spc="-30">
                <a:latin typeface="Georgia"/>
                <a:cs typeface="Georgia"/>
              </a:rPr>
              <a:t>Nidhi </a:t>
            </a:r>
            <a:r>
              <a:rPr dirty="0" sz="2200" spc="-65">
                <a:latin typeface="Georgia"/>
                <a:cs typeface="Georgia"/>
              </a:rPr>
              <a:t>Rules</a:t>
            </a:r>
            <a:r>
              <a:rPr dirty="0" sz="2200" spc="30">
                <a:latin typeface="Georgia"/>
                <a:cs typeface="Georgia"/>
              </a:rPr>
              <a:t> </a:t>
            </a:r>
            <a:r>
              <a:rPr dirty="0" sz="2200" spc="-170">
                <a:latin typeface="Georgia"/>
                <a:cs typeface="Georgia"/>
              </a:rPr>
              <a:t>2014</a:t>
            </a:r>
            <a:endParaRPr sz="2200">
              <a:latin typeface="Georgia"/>
              <a:cs typeface="Georgia"/>
            </a:endParaRPr>
          </a:p>
          <a:p>
            <a:pPr lvl="1" marL="652780" indent="-247650">
              <a:lnSpc>
                <a:spcPct val="100000"/>
              </a:lnSpc>
              <a:buSzPct val="84090"/>
              <a:buFont typeface="Wingdings"/>
              <a:buChar char=""/>
              <a:tabLst>
                <a:tab pos="653415" algn="l"/>
              </a:tabLst>
            </a:pPr>
            <a:r>
              <a:rPr dirty="0" sz="2200" spc="-40">
                <a:latin typeface="Georgia"/>
                <a:cs typeface="Georgia"/>
              </a:rPr>
              <a:t>Secretarial </a:t>
            </a:r>
            <a:r>
              <a:rPr dirty="0" sz="2200" spc="-45">
                <a:latin typeface="Georgia"/>
                <a:cs typeface="Georgia"/>
              </a:rPr>
              <a:t>Standard </a:t>
            </a:r>
            <a:r>
              <a:rPr dirty="0" sz="2200" spc="-35">
                <a:latin typeface="Georgia"/>
                <a:cs typeface="Georgia"/>
              </a:rPr>
              <a:t>issued by</a:t>
            </a:r>
            <a:r>
              <a:rPr dirty="0" sz="2200" spc="105">
                <a:latin typeface="Georgia"/>
                <a:cs typeface="Georgia"/>
              </a:rPr>
              <a:t> </a:t>
            </a:r>
            <a:r>
              <a:rPr dirty="0" sz="2200" spc="-85">
                <a:latin typeface="Georgia"/>
                <a:cs typeface="Georgia"/>
              </a:rPr>
              <a:t>ICSI</a:t>
            </a:r>
            <a:endParaRPr sz="2200">
              <a:latin typeface="Georgia"/>
              <a:cs typeface="Georgia"/>
            </a:endParaRPr>
          </a:p>
          <a:p>
            <a:pPr lvl="2" marL="927100" indent="-247650">
              <a:lnSpc>
                <a:spcPct val="100000"/>
              </a:lnSpc>
              <a:spcBef>
                <a:spcPts val="35"/>
              </a:spcBef>
              <a:buSzPct val="67857"/>
              <a:buFont typeface="Wingdings"/>
              <a:buChar char=""/>
              <a:tabLst>
                <a:tab pos="927100" algn="l"/>
                <a:tab pos="927735" algn="l"/>
              </a:tabLst>
            </a:pPr>
            <a:r>
              <a:rPr dirty="0" sz="1400" spc="-90" i="1">
                <a:latin typeface="Georgia"/>
                <a:cs typeface="Georgia"/>
              </a:rPr>
              <a:t>SS-1 </a:t>
            </a:r>
            <a:r>
              <a:rPr dirty="0" sz="1400" spc="-75" i="1">
                <a:latin typeface="Georgia"/>
                <a:cs typeface="Georgia"/>
              </a:rPr>
              <a:t>and </a:t>
            </a:r>
            <a:r>
              <a:rPr dirty="0" sz="1400" spc="-85" i="1">
                <a:latin typeface="Georgia"/>
                <a:cs typeface="Georgia"/>
              </a:rPr>
              <a:t>SS-2</a:t>
            </a:r>
            <a:r>
              <a:rPr dirty="0" sz="1400" spc="70" i="1">
                <a:latin typeface="Georgia"/>
                <a:cs typeface="Georgia"/>
              </a:rPr>
              <a:t> </a:t>
            </a:r>
            <a:r>
              <a:rPr dirty="0" sz="1400" spc="-20" i="1">
                <a:latin typeface="Georgia"/>
                <a:cs typeface="Georgia"/>
              </a:rPr>
              <a:t>(</a:t>
            </a:r>
            <a:r>
              <a:rPr dirty="0" sz="1400" spc="-20">
                <a:latin typeface="Georgia"/>
                <a:cs typeface="Georgia"/>
              </a:rPr>
              <a:t>mandatory</a:t>
            </a:r>
            <a:r>
              <a:rPr dirty="0" sz="1400" spc="-20" i="1">
                <a:latin typeface="Georgia"/>
                <a:cs typeface="Georgia"/>
              </a:rPr>
              <a:t>)</a:t>
            </a:r>
            <a:endParaRPr sz="1400">
              <a:latin typeface="Georgia"/>
              <a:cs typeface="Georgia"/>
            </a:endParaRPr>
          </a:p>
          <a:p>
            <a:pPr lvl="2" marL="927100" indent="-247650">
              <a:lnSpc>
                <a:spcPts val="1664"/>
              </a:lnSpc>
              <a:buSzPct val="67857"/>
              <a:buFont typeface="Wingdings"/>
              <a:buChar char=""/>
              <a:tabLst>
                <a:tab pos="927100" algn="l"/>
                <a:tab pos="927735" algn="l"/>
              </a:tabLst>
            </a:pPr>
            <a:r>
              <a:rPr dirty="0" sz="1400" spc="-80" i="1">
                <a:latin typeface="Georgia"/>
                <a:cs typeface="Georgia"/>
              </a:rPr>
              <a:t>SS-3 </a:t>
            </a:r>
            <a:r>
              <a:rPr dirty="0" sz="1400" spc="-35" i="1">
                <a:latin typeface="Georgia"/>
                <a:cs typeface="Georgia"/>
              </a:rPr>
              <a:t>on </a:t>
            </a:r>
            <a:r>
              <a:rPr dirty="0" sz="1400" spc="-55" i="1">
                <a:latin typeface="Georgia"/>
                <a:cs typeface="Georgia"/>
              </a:rPr>
              <a:t>Dividends</a:t>
            </a:r>
            <a:r>
              <a:rPr dirty="0" sz="1400" i="1">
                <a:latin typeface="Georgia"/>
                <a:cs typeface="Georgia"/>
              </a:rPr>
              <a:t> </a:t>
            </a:r>
            <a:r>
              <a:rPr dirty="0" sz="1400" spc="-50" i="1">
                <a:latin typeface="Georgia"/>
                <a:cs typeface="Georgia"/>
              </a:rPr>
              <a:t>(recommendatory)</a:t>
            </a:r>
            <a:endParaRPr sz="1400">
              <a:latin typeface="Georgia"/>
              <a:cs typeface="Georgia"/>
            </a:endParaRPr>
          </a:p>
          <a:p>
            <a:pPr lvl="1" marL="652780" indent="-247650">
              <a:lnSpc>
                <a:spcPts val="2620"/>
              </a:lnSpc>
              <a:buSzPct val="84090"/>
              <a:buFont typeface="Wingdings"/>
              <a:buChar char=""/>
              <a:tabLst>
                <a:tab pos="653415" algn="l"/>
              </a:tabLst>
            </a:pPr>
            <a:r>
              <a:rPr dirty="0" sz="2200" spc="-30">
                <a:latin typeface="Georgia"/>
                <a:cs typeface="Georgia"/>
              </a:rPr>
              <a:t>Companies </a:t>
            </a:r>
            <a:r>
              <a:rPr dirty="0" sz="2200" spc="-40">
                <a:latin typeface="Georgia"/>
                <a:cs typeface="Georgia"/>
              </a:rPr>
              <a:t>(Registration </a:t>
            </a:r>
            <a:r>
              <a:rPr dirty="0" sz="2200" spc="-10">
                <a:latin typeface="Georgia"/>
                <a:cs typeface="Georgia"/>
              </a:rPr>
              <a:t>Offices </a:t>
            </a:r>
            <a:r>
              <a:rPr dirty="0" sz="2200" spc="-80">
                <a:latin typeface="Georgia"/>
                <a:cs typeface="Georgia"/>
              </a:rPr>
              <a:t>&amp; </a:t>
            </a:r>
            <a:r>
              <a:rPr dirty="0" sz="2200" spc="-60">
                <a:latin typeface="Georgia"/>
                <a:cs typeface="Georgia"/>
              </a:rPr>
              <a:t>Fees) </a:t>
            </a:r>
            <a:r>
              <a:rPr dirty="0" sz="2200" spc="-65">
                <a:latin typeface="Georgia"/>
                <a:cs typeface="Georgia"/>
              </a:rPr>
              <a:t>Rules</a:t>
            </a:r>
            <a:r>
              <a:rPr dirty="0" sz="2200" spc="110">
                <a:latin typeface="Georgia"/>
                <a:cs typeface="Georgia"/>
              </a:rPr>
              <a:t> </a:t>
            </a:r>
            <a:r>
              <a:rPr dirty="0" sz="2200" spc="-170">
                <a:latin typeface="Georgia"/>
                <a:cs typeface="Georgia"/>
              </a:rPr>
              <a:t>2014</a:t>
            </a:r>
            <a:endParaRPr sz="2200">
              <a:latin typeface="Georgia"/>
              <a:cs typeface="Georgia"/>
            </a:endParaRPr>
          </a:p>
          <a:p>
            <a:pPr marL="286385" marR="589915" indent="-274320">
              <a:lnSpc>
                <a:spcPct val="80000"/>
              </a:lnSpc>
              <a:spcBef>
                <a:spcPts val="570"/>
              </a:spcBef>
              <a:buSzPct val="93750"/>
              <a:buFont typeface="Wingdings"/>
              <a:buChar char=""/>
              <a:tabLst>
                <a:tab pos="287020" algn="l"/>
              </a:tabLst>
            </a:pPr>
            <a:r>
              <a:rPr dirty="0" sz="2400" spc="-140">
                <a:latin typeface="Georgia"/>
                <a:cs typeface="Georgia"/>
              </a:rPr>
              <a:t>SEBI </a:t>
            </a:r>
            <a:r>
              <a:rPr dirty="0" sz="2400" spc="-35">
                <a:latin typeface="Georgia"/>
                <a:cs typeface="Georgia"/>
              </a:rPr>
              <a:t>(Listing </a:t>
            </a:r>
            <a:r>
              <a:rPr dirty="0" sz="2400" spc="-10">
                <a:latin typeface="Georgia"/>
                <a:cs typeface="Georgia"/>
              </a:rPr>
              <a:t>Obligations </a:t>
            </a:r>
            <a:r>
              <a:rPr dirty="0" sz="2400" spc="-85">
                <a:latin typeface="Georgia"/>
                <a:cs typeface="Georgia"/>
              </a:rPr>
              <a:t>&amp; </a:t>
            </a:r>
            <a:r>
              <a:rPr dirty="0" sz="2400" spc="-30">
                <a:latin typeface="Georgia"/>
                <a:cs typeface="Georgia"/>
              </a:rPr>
              <a:t>Disclosure </a:t>
            </a:r>
            <a:r>
              <a:rPr dirty="0" sz="2400" spc="-40">
                <a:latin typeface="Georgia"/>
                <a:cs typeface="Georgia"/>
              </a:rPr>
              <a:t>Requirement)  Regulations</a:t>
            </a:r>
            <a:r>
              <a:rPr dirty="0" sz="2400" spc="-35">
                <a:latin typeface="Georgia"/>
                <a:cs typeface="Georgia"/>
              </a:rPr>
              <a:t> </a:t>
            </a:r>
            <a:r>
              <a:rPr dirty="0" sz="2400" spc="-204">
                <a:latin typeface="Georgia"/>
                <a:cs typeface="Georgia"/>
              </a:rPr>
              <a:t>2015</a:t>
            </a:r>
            <a:endParaRPr sz="24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SzPct val="93750"/>
              <a:buFont typeface="Wingdings"/>
              <a:buChar char=""/>
              <a:tabLst>
                <a:tab pos="287020" algn="l"/>
              </a:tabLst>
            </a:pPr>
            <a:r>
              <a:rPr dirty="0" sz="2400" spc="-25">
                <a:latin typeface="Georgia"/>
                <a:cs typeface="Georgia"/>
              </a:rPr>
              <a:t>Directions </a:t>
            </a:r>
            <a:r>
              <a:rPr dirty="0" sz="2400" spc="-20">
                <a:latin typeface="Georgia"/>
                <a:cs typeface="Georgia"/>
              </a:rPr>
              <a:t>of </a:t>
            </a:r>
            <a:r>
              <a:rPr dirty="0" sz="2400" spc="-35">
                <a:latin typeface="Georgia"/>
                <a:cs typeface="Georgia"/>
              </a:rPr>
              <a:t>regulators </a:t>
            </a:r>
            <a:r>
              <a:rPr dirty="0" sz="2400" spc="-10">
                <a:latin typeface="Georgia"/>
                <a:cs typeface="Georgia"/>
              </a:rPr>
              <a:t>on </a:t>
            </a:r>
            <a:r>
              <a:rPr dirty="0" sz="2400" spc="-30">
                <a:latin typeface="Georgia"/>
                <a:cs typeface="Georgia"/>
              </a:rPr>
              <a:t>declaration </a:t>
            </a:r>
            <a:r>
              <a:rPr dirty="0" sz="2400" spc="-20">
                <a:latin typeface="Georgia"/>
                <a:cs typeface="Georgia"/>
              </a:rPr>
              <a:t>of</a:t>
            </a:r>
            <a:r>
              <a:rPr dirty="0" sz="2400" spc="-100">
                <a:latin typeface="Georgia"/>
                <a:cs typeface="Georgia"/>
              </a:rPr>
              <a:t> </a:t>
            </a:r>
            <a:r>
              <a:rPr dirty="0" sz="2400" spc="-30">
                <a:latin typeface="Georgia"/>
                <a:cs typeface="Georgia"/>
              </a:rPr>
              <a:t>dividend</a:t>
            </a:r>
            <a:endParaRPr sz="2400">
              <a:latin typeface="Georgia"/>
              <a:cs typeface="Georgia"/>
            </a:endParaRPr>
          </a:p>
          <a:p>
            <a:pPr lvl="1" marL="652780" indent="-247650">
              <a:lnSpc>
                <a:spcPct val="100000"/>
              </a:lnSpc>
              <a:spcBef>
                <a:spcPts val="5"/>
              </a:spcBef>
              <a:buSzPct val="84090"/>
              <a:buFont typeface="Wingdings"/>
              <a:buChar char=""/>
              <a:tabLst>
                <a:tab pos="653415" algn="l"/>
              </a:tabLst>
            </a:pPr>
            <a:r>
              <a:rPr dirty="0" sz="2200" spc="-150" i="1">
                <a:latin typeface="Georgia"/>
                <a:cs typeface="Georgia"/>
              </a:rPr>
              <a:t>RBI </a:t>
            </a:r>
            <a:r>
              <a:rPr dirty="0" sz="2200" spc="-60" i="1">
                <a:latin typeface="Georgia"/>
                <a:cs typeface="Georgia"/>
              </a:rPr>
              <a:t>directions </a:t>
            </a:r>
            <a:r>
              <a:rPr dirty="0" sz="2200" spc="-90" i="1">
                <a:latin typeface="Georgia"/>
                <a:cs typeface="Georgia"/>
              </a:rPr>
              <a:t>for </a:t>
            </a:r>
            <a:r>
              <a:rPr dirty="0" sz="2200" spc="-75" i="1">
                <a:latin typeface="Georgia"/>
                <a:cs typeface="Georgia"/>
              </a:rPr>
              <a:t>banks </a:t>
            </a:r>
            <a:r>
              <a:rPr dirty="0" sz="2200" spc="-114" i="1">
                <a:latin typeface="Georgia"/>
                <a:cs typeface="Georgia"/>
              </a:rPr>
              <a:t>and</a:t>
            </a:r>
            <a:r>
              <a:rPr dirty="0" sz="2200" spc="-85" i="1">
                <a:latin typeface="Georgia"/>
                <a:cs typeface="Georgia"/>
              </a:rPr>
              <a:t> </a:t>
            </a:r>
            <a:r>
              <a:rPr dirty="0" sz="2200" spc="-95" i="1">
                <a:latin typeface="Georgia"/>
                <a:cs typeface="Georgia"/>
              </a:rPr>
              <a:t>NBFCs</a:t>
            </a:r>
            <a:endParaRPr sz="2200">
              <a:latin typeface="Georgia"/>
              <a:cs typeface="Georgia"/>
            </a:endParaRPr>
          </a:p>
          <a:p>
            <a:pPr lvl="1" marL="652780" indent="-247650">
              <a:lnSpc>
                <a:spcPct val="100000"/>
              </a:lnSpc>
              <a:buSzPct val="84090"/>
              <a:buFont typeface="Wingdings"/>
              <a:buChar char=""/>
              <a:tabLst>
                <a:tab pos="653415" algn="l"/>
              </a:tabLst>
            </a:pPr>
            <a:r>
              <a:rPr dirty="0" sz="2200" spc="-105" i="1">
                <a:latin typeface="Georgia"/>
                <a:cs typeface="Georgia"/>
              </a:rPr>
              <a:t>IRDAI </a:t>
            </a:r>
            <a:r>
              <a:rPr dirty="0" sz="2200" spc="-60" i="1">
                <a:latin typeface="Georgia"/>
                <a:cs typeface="Georgia"/>
              </a:rPr>
              <a:t>directions </a:t>
            </a:r>
            <a:r>
              <a:rPr dirty="0" sz="2200" spc="-95" i="1">
                <a:latin typeface="Georgia"/>
                <a:cs typeface="Georgia"/>
              </a:rPr>
              <a:t>for </a:t>
            </a:r>
            <a:r>
              <a:rPr dirty="0" sz="2200" spc="-75" i="1">
                <a:latin typeface="Georgia"/>
                <a:cs typeface="Georgia"/>
              </a:rPr>
              <a:t>insurance</a:t>
            </a:r>
            <a:r>
              <a:rPr dirty="0" sz="2200" spc="210" i="1">
                <a:latin typeface="Georgia"/>
                <a:cs typeface="Georgia"/>
              </a:rPr>
              <a:t> </a:t>
            </a:r>
            <a:r>
              <a:rPr dirty="0" sz="2200" spc="-70" i="1">
                <a:latin typeface="Georgia"/>
                <a:cs typeface="Georgia"/>
              </a:rPr>
              <a:t>companies</a:t>
            </a:r>
            <a:endParaRPr sz="2200">
              <a:latin typeface="Georgia"/>
              <a:cs typeface="Georgia"/>
            </a:endParaRPr>
          </a:p>
          <a:p>
            <a:pPr lvl="1" marL="652780" indent="-247650">
              <a:lnSpc>
                <a:spcPct val="100000"/>
              </a:lnSpc>
              <a:buSzPct val="84090"/>
              <a:buFont typeface="Wingdings"/>
              <a:buChar char=""/>
              <a:tabLst>
                <a:tab pos="653415" algn="l"/>
              </a:tabLst>
            </a:pPr>
            <a:r>
              <a:rPr dirty="0" sz="2200" spc="-75" i="1">
                <a:latin typeface="Georgia"/>
                <a:cs typeface="Georgia"/>
              </a:rPr>
              <a:t>Central </a:t>
            </a:r>
            <a:r>
              <a:rPr dirty="0" sz="2200" spc="-90" i="1">
                <a:latin typeface="Georgia"/>
                <a:cs typeface="Georgia"/>
              </a:rPr>
              <a:t>Government for </a:t>
            </a:r>
            <a:r>
              <a:rPr dirty="0" sz="2200" spc="-60" i="1">
                <a:latin typeface="Georgia"/>
                <a:cs typeface="Georgia"/>
              </a:rPr>
              <a:t>public </a:t>
            </a:r>
            <a:r>
              <a:rPr dirty="0" sz="2200" spc="-50" i="1">
                <a:latin typeface="Georgia"/>
                <a:cs typeface="Georgia"/>
              </a:rPr>
              <a:t>sector</a:t>
            </a:r>
            <a:r>
              <a:rPr dirty="0" sz="2200" spc="229" i="1">
                <a:latin typeface="Georgia"/>
                <a:cs typeface="Georgia"/>
              </a:rPr>
              <a:t> </a:t>
            </a:r>
            <a:r>
              <a:rPr dirty="0" sz="2200" spc="-85" i="1">
                <a:latin typeface="Georgia"/>
                <a:cs typeface="Georgia"/>
              </a:rPr>
              <a:t>undertakings</a:t>
            </a:r>
            <a:endParaRPr sz="2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1309" y="534162"/>
          <a:ext cx="8507730" cy="55683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2139"/>
                <a:gridCol w="6606540"/>
              </a:tblGrid>
              <a:tr h="2623566">
                <a:tc>
                  <a:txBody>
                    <a:bodyPr/>
                    <a:lstStyle/>
                    <a:p>
                      <a:pPr marL="90805" marR="473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000" spc="-60">
                          <a:latin typeface="Georgia"/>
                          <a:cs typeface="Georgia"/>
                        </a:rPr>
                        <a:t>In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case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  death of  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sh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a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r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eholder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000" spc="-20">
                          <a:latin typeface="Georgia"/>
                          <a:cs typeface="Georgia"/>
                        </a:rPr>
                        <a:t>Nominee </a:t>
                      </a:r>
                      <a:r>
                        <a:rPr dirty="0" sz="2000" spc="-55">
                          <a:latin typeface="Georgia"/>
                          <a:cs typeface="Georgia"/>
                        </a:rPr>
                        <a:t>[Rule</a:t>
                      </a:r>
                      <a:r>
                        <a:rPr dirty="0" sz="2000" spc="-85">
                          <a:latin typeface="Georgia"/>
                          <a:cs typeface="Georgia"/>
                        </a:rPr>
                        <a:t> 19(8)]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2931922">
                <a:tc>
                  <a:txBody>
                    <a:bodyPr/>
                    <a:lstStyle/>
                    <a:p>
                      <a:pPr marL="90805" marR="9461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5">
                          <a:latin typeface="Georgia"/>
                          <a:cs typeface="Georgia"/>
                        </a:rPr>
                        <a:t>Withholding</a:t>
                      </a:r>
                      <a:r>
                        <a:rPr dirty="0" sz="2000" spc="-114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 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dividend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91440" marR="346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80" i="1">
                          <a:latin typeface="Georgia"/>
                          <a:cs typeface="Georgia"/>
                        </a:rPr>
                        <a:t>If </a:t>
                      </a:r>
                      <a:r>
                        <a:rPr dirty="0" sz="2000" spc="-114" i="1">
                          <a:latin typeface="Georgia"/>
                          <a:cs typeface="Georgia"/>
                        </a:rPr>
                        <a:t>Board </a:t>
                      </a:r>
                      <a:r>
                        <a:rPr dirty="0" sz="2000" spc="-55" i="1">
                          <a:latin typeface="Georgia"/>
                          <a:cs typeface="Georgia"/>
                        </a:rPr>
                        <a:t>has </a:t>
                      </a:r>
                      <a:r>
                        <a:rPr dirty="0" sz="2000" spc="-30" i="1">
                          <a:latin typeface="Georgia"/>
                          <a:cs typeface="Georgia"/>
                        </a:rPr>
                        <a:t>sent </a:t>
                      </a:r>
                      <a:r>
                        <a:rPr dirty="0" sz="2000" spc="-35" i="1">
                          <a:latin typeface="Georgia"/>
                          <a:cs typeface="Georgia"/>
                        </a:rPr>
                        <a:t>notice </a:t>
                      </a:r>
                      <a:r>
                        <a:rPr dirty="0" sz="2000" spc="-60" i="1">
                          <a:latin typeface="Georgia"/>
                          <a:cs typeface="Georgia"/>
                        </a:rPr>
                        <a:t>either </a:t>
                      </a:r>
                      <a:r>
                        <a:rPr dirty="0" sz="2000" spc="-15" i="1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000" spc="-55" i="1">
                          <a:latin typeface="Georgia"/>
                          <a:cs typeface="Georgia"/>
                        </a:rPr>
                        <a:t>get </a:t>
                      </a:r>
                      <a:r>
                        <a:rPr dirty="0" sz="2000" spc="-50" i="1">
                          <a:latin typeface="Georgia"/>
                          <a:cs typeface="Georgia"/>
                        </a:rPr>
                        <a:t>himself </a:t>
                      </a:r>
                      <a:r>
                        <a:rPr dirty="0" sz="2000" spc="-85" i="1">
                          <a:latin typeface="Georgia"/>
                          <a:cs typeface="Georgia"/>
                        </a:rPr>
                        <a:t>registered </a:t>
                      </a:r>
                      <a:r>
                        <a:rPr dirty="0" sz="2000" spc="-95" i="1">
                          <a:latin typeface="Georgia"/>
                          <a:cs typeface="Georgia"/>
                        </a:rPr>
                        <a:t>or  </a:t>
                      </a:r>
                      <a:r>
                        <a:rPr dirty="0" sz="2000" spc="-80" i="1">
                          <a:latin typeface="Georgia"/>
                          <a:cs typeface="Georgia"/>
                        </a:rPr>
                        <a:t>transfer </a:t>
                      </a:r>
                      <a:r>
                        <a:rPr dirty="0" sz="2000" spc="-30" i="1">
                          <a:latin typeface="Georgia"/>
                          <a:cs typeface="Georgia"/>
                        </a:rPr>
                        <a:t>the </a:t>
                      </a:r>
                      <a:r>
                        <a:rPr dirty="0" sz="2000" spc="-70" i="1">
                          <a:latin typeface="Georgia"/>
                          <a:cs typeface="Georgia"/>
                        </a:rPr>
                        <a:t>shares </a:t>
                      </a:r>
                      <a:r>
                        <a:rPr dirty="0" sz="2000" spc="-100" i="1">
                          <a:latin typeface="Georgia"/>
                          <a:cs typeface="Georgia"/>
                        </a:rPr>
                        <a:t>and </a:t>
                      </a:r>
                      <a:r>
                        <a:rPr dirty="0" sz="2000" spc="-30" i="1">
                          <a:latin typeface="Georgia"/>
                          <a:cs typeface="Georgia"/>
                        </a:rPr>
                        <a:t>the </a:t>
                      </a:r>
                      <a:r>
                        <a:rPr dirty="0" sz="2000" spc="-35" i="1">
                          <a:latin typeface="Georgia"/>
                          <a:cs typeface="Georgia"/>
                        </a:rPr>
                        <a:t>notice is </a:t>
                      </a:r>
                      <a:r>
                        <a:rPr dirty="0" sz="2000" spc="-25" i="1">
                          <a:latin typeface="Georgia"/>
                          <a:cs typeface="Georgia"/>
                        </a:rPr>
                        <a:t>not </a:t>
                      </a:r>
                      <a:r>
                        <a:rPr dirty="0" sz="2000" spc="-85" i="1">
                          <a:latin typeface="Georgia"/>
                          <a:cs typeface="Georgia"/>
                        </a:rPr>
                        <a:t>replied </a:t>
                      </a:r>
                      <a:r>
                        <a:rPr dirty="0" sz="2000" spc="-80" i="1">
                          <a:latin typeface="Georgia"/>
                          <a:cs typeface="Georgia"/>
                        </a:rPr>
                        <a:t>within </a:t>
                      </a:r>
                      <a:r>
                        <a:rPr dirty="0" sz="2000" spc="-105" i="1">
                          <a:latin typeface="Georgia"/>
                          <a:cs typeface="Georgia"/>
                        </a:rPr>
                        <a:t>90  </a:t>
                      </a:r>
                      <a:r>
                        <a:rPr dirty="0" sz="2000" spc="-90" i="1">
                          <a:latin typeface="Georgia"/>
                          <a:cs typeface="Georgia"/>
                        </a:rPr>
                        <a:t>days. </a:t>
                      </a:r>
                      <a:r>
                        <a:rPr dirty="0" sz="2000" spc="-55">
                          <a:latin typeface="Georgia"/>
                          <a:cs typeface="Georgia"/>
                        </a:rPr>
                        <a:t>[Rule</a:t>
                      </a:r>
                      <a:r>
                        <a:rPr dirty="0" sz="2000" spc="1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85">
                          <a:latin typeface="Georgia"/>
                          <a:cs typeface="Georgia"/>
                        </a:rPr>
                        <a:t>19(8)]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445008" y="0"/>
            <a:ext cx="8255634" cy="516255"/>
            <a:chOff x="445008" y="0"/>
            <a:chExt cx="8255634" cy="516255"/>
          </a:xfrm>
        </p:grpSpPr>
        <p:sp>
          <p:nvSpPr>
            <p:cNvPr id="4" name="object 4"/>
            <p:cNvSpPr/>
            <p:nvPr/>
          </p:nvSpPr>
          <p:spPr>
            <a:xfrm>
              <a:off x="457962" y="0"/>
              <a:ext cx="8229600" cy="490220"/>
            </a:xfrm>
            <a:custGeom>
              <a:avLst/>
              <a:gdLst/>
              <a:ahLst/>
              <a:cxnLst/>
              <a:rect l="l" t="t" r="r" b="b"/>
              <a:pathLst>
                <a:path w="8229600" h="490220">
                  <a:moveTo>
                    <a:pt x="0" y="489965"/>
                  </a:moveTo>
                  <a:lnTo>
                    <a:pt x="8229600" y="489965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89965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57962" y="0"/>
              <a:ext cx="8229600" cy="490220"/>
            </a:xfrm>
            <a:custGeom>
              <a:avLst/>
              <a:gdLst/>
              <a:ahLst/>
              <a:cxnLst/>
              <a:rect l="l" t="t" r="r" b="b"/>
              <a:pathLst>
                <a:path w="8229600" h="490220">
                  <a:moveTo>
                    <a:pt x="0" y="489965"/>
                  </a:moveTo>
                  <a:lnTo>
                    <a:pt x="8229600" y="489965"/>
                  </a:lnTo>
                  <a:lnTo>
                    <a:pt x="8229600" y="0"/>
                  </a:lnTo>
                </a:path>
                <a:path w="8229600" h="490220">
                  <a:moveTo>
                    <a:pt x="0" y="0"/>
                  </a:moveTo>
                  <a:lnTo>
                    <a:pt x="0" y="489965"/>
                  </a:lnTo>
                </a:path>
              </a:pathLst>
            </a:custGeom>
            <a:ln w="25908">
              <a:solidFill>
                <a:srgbClr val="7BC9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820419">
              <a:lnSpc>
                <a:spcPct val="100000"/>
              </a:lnSpc>
              <a:spcBef>
                <a:spcPts val="100"/>
              </a:spcBef>
              <a:tabLst>
                <a:tab pos="6550025" algn="l"/>
              </a:tabLst>
            </a:pPr>
            <a:r>
              <a:rPr dirty="0"/>
              <a:t>Who </a:t>
            </a:r>
            <a:r>
              <a:rPr dirty="0" spc="-55"/>
              <a:t>is </a:t>
            </a:r>
            <a:r>
              <a:rPr dirty="0" spc="-70"/>
              <a:t>entitled </a:t>
            </a:r>
            <a:r>
              <a:rPr dirty="0" spc="-20"/>
              <a:t>to</a:t>
            </a:r>
            <a:r>
              <a:rPr dirty="0" spc="70"/>
              <a:t> </a:t>
            </a:r>
            <a:r>
              <a:rPr dirty="0" spc="-85"/>
              <a:t>get</a:t>
            </a:r>
            <a:r>
              <a:rPr dirty="0" spc="-15"/>
              <a:t> </a:t>
            </a:r>
            <a:r>
              <a:rPr dirty="0" spc="-145"/>
              <a:t>dividend	</a:t>
            </a:r>
            <a:r>
              <a:rPr dirty="0" spc="-185"/>
              <a:t>(2/2)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1309" y="534162"/>
          <a:ext cx="8507730" cy="5492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9739"/>
                <a:gridCol w="6758940"/>
              </a:tblGrid>
              <a:tr h="1693926">
                <a:tc>
                  <a:txBody>
                    <a:bodyPr/>
                    <a:lstStyle/>
                    <a:p>
                      <a:pPr marL="90805" marR="4591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25">
                          <a:latin typeface="Georgia"/>
                          <a:cs typeface="Georgia"/>
                        </a:rPr>
                        <a:t>C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o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n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d</a:t>
                      </a:r>
                      <a:r>
                        <a:rPr dirty="0" sz="1800" spc="-10">
                          <a:latin typeface="Georgia"/>
                          <a:cs typeface="Georgia"/>
                        </a:rPr>
                        <a:t>i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ti</a:t>
                      </a:r>
                      <a:r>
                        <a:rPr dirty="0" sz="1800" spc="-10">
                          <a:latin typeface="Georgia"/>
                          <a:cs typeface="Georgia"/>
                        </a:rPr>
                        <a:t>o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nal 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declaration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2290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000" spc="-20">
                          <a:latin typeface="Georgia"/>
                          <a:cs typeface="Georgia"/>
                        </a:rPr>
                        <a:t>Dividend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should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not 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be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declared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subject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any</a:t>
                      </a:r>
                      <a:r>
                        <a:rPr dirty="0" sz="2000" spc="-34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condition 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(e.g.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approval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</a:t>
                      </a:r>
                      <a:r>
                        <a:rPr dirty="0" sz="2000" spc="3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banks)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1566037">
                <a:tc>
                  <a:txBody>
                    <a:bodyPr/>
                    <a:lstStyle/>
                    <a:p>
                      <a:pPr marL="90805" marR="2889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30">
                          <a:latin typeface="Georgia"/>
                          <a:cs typeface="Georgia"/>
                        </a:rPr>
                        <a:t>Revocation</a:t>
                      </a:r>
                      <a:r>
                        <a:rPr dirty="0" sz="1800" spc="-12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15">
                          <a:latin typeface="Georgia"/>
                          <a:cs typeface="Georgia"/>
                        </a:rPr>
                        <a:t>of 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dividend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7556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20">
                          <a:latin typeface="Georgia"/>
                          <a:cs typeface="Georgia"/>
                        </a:rPr>
                        <a:t>Dividend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(whether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interim or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final) once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declared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is </a:t>
                      </a:r>
                      <a:r>
                        <a:rPr dirty="0" sz="2000" spc="-50">
                          <a:latin typeface="Georgia"/>
                          <a:cs typeface="Georgia"/>
                        </a:rPr>
                        <a:t>a 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debt 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and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cannot 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be </a:t>
                      </a:r>
                      <a:r>
                        <a:rPr dirty="0" sz="2000" spc="-35">
                          <a:latin typeface="Georgia"/>
                          <a:cs typeface="Georgia"/>
                        </a:rPr>
                        <a:t>revoked</a:t>
                      </a:r>
                      <a:r>
                        <a:rPr dirty="0" sz="2000" spc="-8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75">
                          <a:latin typeface="Georgia"/>
                          <a:cs typeface="Georgia"/>
                        </a:rPr>
                        <a:t>(SS-3)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221932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35">
                          <a:latin typeface="Georgia"/>
                          <a:cs typeface="Georgia"/>
                        </a:rPr>
                        <a:t>Rounding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off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76200">
                        <a:lnSpc>
                          <a:spcPct val="100000"/>
                        </a:lnSpc>
                        <a:spcBef>
                          <a:spcPts val="240"/>
                        </a:spcBef>
                        <a:tabLst>
                          <a:tab pos="1248410" algn="l"/>
                          <a:tab pos="1844039" algn="l"/>
                          <a:tab pos="2245360" algn="l"/>
                          <a:tab pos="3322954" algn="l"/>
                          <a:tab pos="3768090" algn="l"/>
                          <a:tab pos="4127500" algn="l"/>
                          <a:tab pos="5065395" algn="l"/>
                          <a:tab pos="5901690" algn="l"/>
                          <a:tab pos="6266180" algn="l"/>
                        </a:tabLst>
                      </a:pPr>
                      <a:r>
                        <a:rPr dirty="0" sz="2000">
                          <a:latin typeface="Georgia"/>
                          <a:cs typeface="Georgia"/>
                        </a:rPr>
                        <a:t>D</a:t>
                      </a:r>
                      <a:r>
                        <a:rPr dirty="0" sz="2000" spc="-35">
                          <a:latin typeface="Georgia"/>
                          <a:cs typeface="Georgia"/>
                        </a:rPr>
                        <a:t>i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vidend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m</a:t>
                      </a:r>
                      <a:r>
                        <a:rPr dirty="0" sz="2000" spc="-50">
                          <a:latin typeface="Georgia"/>
                          <a:cs typeface="Georgia"/>
                        </a:rPr>
                        <a:t>a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y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b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e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r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ou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n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de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d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off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t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o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nea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r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e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s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t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ru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p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ee,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a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s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w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as 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permitted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under </a:t>
                      </a:r>
                      <a:r>
                        <a:rPr dirty="0" sz="2000" spc="-55">
                          <a:latin typeface="Georgia"/>
                          <a:cs typeface="Georgia"/>
                        </a:rPr>
                        <a:t>Rules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under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the </a:t>
                      </a:r>
                      <a:r>
                        <a:rPr dirty="0" sz="2000" spc="-120">
                          <a:latin typeface="Georgia"/>
                          <a:cs typeface="Georgia"/>
                        </a:rPr>
                        <a:t>1956</a:t>
                      </a:r>
                      <a:r>
                        <a:rPr dirty="0" sz="2000" spc="-16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Act.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445008" y="0"/>
            <a:ext cx="8255634" cy="516255"/>
            <a:chOff x="445008" y="0"/>
            <a:chExt cx="8255634" cy="516255"/>
          </a:xfrm>
        </p:grpSpPr>
        <p:sp>
          <p:nvSpPr>
            <p:cNvPr id="4" name="object 4"/>
            <p:cNvSpPr/>
            <p:nvPr/>
          </p:nvSpPr>
          <p:spPr>
            <a:xfrm>
              <a:off x="457962" y="0"/>
              <a:ext cx="8229600" cy="490220"/>
            </a:xfrm>
            <a:custGeom>
              <a:avLst/>
              <a:gdLst/>
              <a:ahLst/>
              <a:cxnLst/>
              <a:rect l="l" t="t" r="r" b="b"/>
              <a:pathLst>
                <a:path w="8229600" h="490220">
                  <a:moveTo>
                    <a:pt x="0" y="489965"/>
                  </a:moveTo>
                  <a:lnTo>
                    <a:pt x="8229600" y="489965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89965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57962" y="0"/>
              <a:ext cx="8229600" cy="490220"/>
            </a:xfrm>
            <a:custGeom>
              <a:avLst/>
              <a:gdLst/>
              <a:ahLst/>
              <a:cxnLst/>
              <a:rect l="l" t="t" r="r" b="b"/>
              <a:pathLst>
                <a:path w="8229600" h="490220">
                  <a:moveTo>
                    <a:pt x="0" y="489965"/>
                  </a:moveTo>
                  <a:lnTo>
                    <a:pt x="8229600" y="489965"/>
                  </a:lnTo>
                  <a:lnTo>
                    <a:pt x="8229600" y="0"/>
                  </a:lnTo>
                </a:path>
                <a:path w="8229600" h="490220">
                  <a:moveTo>
                    <a:pt x="0" y="0"/>
                  </a:moveTo>
                  <a:lnTo>
                    <a:pt x="0" y="489965"/>
                  </a:lnTo>
                </a:path>
              </a:pathLst>
            </a:custGeom>
            <a:ln w="25908">
              <a:solidFill>
                <a:srgbClr val="7BC9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3810">
              <a:lnSpc>
                <a:spcPct val="100000"/>
              </a:lnSpc>
              <a:spcBef>
                <a:spcPts val="100"/>
              </a:spcBef>
            </a:pPr>
            <a:r>
              <a:rPr dirty="0" spc="-45"/>
              <a:t>Other </a:t>
            </a:r>
            <a:r>
              <a:rPr dirty="0" spc="-65"/>
              <a:t>points </a:t>
            </a:r>
            <a:r>
              <a:rPr dirty="0" spc="-120"/>
              <a:t>relating </a:t>
            </a:r>
            <a:r>
              <a:rPr dirty="0" spc="-20"/>
              <a:t>to</a:t>
            </a:r>
            <a:r>
              <a:rPr dirty="0" spc="100"/>
              <a:t> </a:t>
            </a:r>
            <a:r>
              <a:rPr dirty="0" spc="-145"/>
              <a:t>dividend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1309" y="6095"/>
          <a:ext cx="8507730" cy="5563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175"/>
                <a:gridCol w="1599564"/>
                <a:gridCol w="6630034"/>
                <a:gridCol w="128904"/>
              </a:tblGrid>
              <a:tr h="5227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7BC961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2420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3200" spc="-170" i="1">
                          <a:latin typeface="Georgia"/>
                          <a:cs typeface="Georgia"/>
                        </a:rPr>
                        <a:t>Tax </a:t>
                      </a:r>
                      <a:r>
                        <a:rPr dirty="0" sz="3200" spc="-75" i="1">
                          <a:latin typeface="Georgia"/>
                          <a:cs typeface="Georgia"/>
                        </a:rPr>
                        <a:t>on </a:t>
                      </a:r>
                      <a:r>
                        <a:rPr dirty="0" sz="3200" spc="-145" i="1">
                          <a:latin typeface="Georgia"/>
                          <a:cs typeface="Georgia"/>
                        </a:rPr>
                        <a:t>dividend </a:t>
                      </a:r>
                      <a:r>
                        <a:rPr dirty="0" sz="3200" spc="-140" i="1">
                          <a:latin typeface="Georgia"/>
                          <a:cs typeface="Georgia"/>
                        </a:rPr>
                        <a:t>received </a:t>
                      </a:r>
                      <a:r>
                        <a:rPr dirty="0" sz="3200" spc="-210" i="1">
                          <a:latin typeface="Georgia"/>
                          <a:cs typeface="Georgia"/>
                        </a:rPr>
                        <a:t>by</a:t>
                      </a:r>
                      <a:r>
                        <a:rPr dirty="0" sz="3200" spc="-135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3200" spc="-114" i="1">
                          <a:latin typeface="Georgia"/>
                          <a:cs typeface="Georgia"/>
                        </a:rPr>
                        <a:t>shareholders</a:t>
                      </a:r>
                      <a:endParaRPr sz="3200">
                        <a:latin typeface="Georgia"/>
                        <a:cs typeface="Georgia"/>
                      </a:endParaRPr>
                    </a:p>
                  </a:txBody>
                  <a:tcPr marL="0" marR="0" marB="0" marT="8255">
                    <a:lnL w="28575">
                      <a:solidFill>
                        <a:srgbClr val="7BC961"/>
                      </a:solidFill>
                      <a:prstDash val="solid"/>
                    </a:lnL>
                    <a:lnR w="28575">
                      <a:solidFill>
                        <a:srgbClr val="7BC961"/>
                      </a:solidFill>
                      <a:prstDash val="solid"/>
                    </a:lnR>
                    <a:lnT w="28575">
                      <a:solidFill>
                        <a:srgbClr val="7BC961"/>
                      </a:solidFill>
                      <a:prstDash val="solid"/>
                    </a:lnT>
                    <a:lnB w="28575">
                      <a:solidFill>
                        <a:srgbClr val="7BC961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7BC961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890139">
                <a:tc gridSpan="2">
                  <a:txBody>
                    <a:bodyPr/>
                    <a:lstStyle/>
                    <a:p>
                      <a:pPr marL="90805" marR="543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800">
                          <a:latin typeface="Georgia"/>
                          <a:cs typeface="Georgia"/>
                        </a:rPr>
                        <a:t>Whether 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dividend </a:t>
                      </a:r>
                      <a:r>
                        <a:rPr dirty="0" sz="1800" spc="-40">
                          <a:latin typeface="Georgia"/>
                          <a:cs typeface="Georgia"/>
                        </a:rPr>
                        <a:t>is 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taxable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7BC961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2000" spc="-80">
                          <a:latin typeface="Georgia"/>
                          <a:cs typeface="Georgia"/>
                        </a:rPr>
                        <a:t>Yes, </a:t>
                      </a:r>
                      <a:r>
                        <a:rPr dirty="0" sz="2000" spc="-60">
                          <a:latin typeface="Georgia"/>
                          <a:cs typeface="Georgia"/>
                        </a:rPr>
                        <a:t>w.e.f. </a:t>
                      </a:r>
                      <a:r>
                        <a:rPr dirty="0" sz="2000" spc="-80">
                          <a:latin typeface="Georgia"/>
                          <a:cs typeface="Georgia"/>
                        </a:rPr>
                        <a:t>1</a:t>
                      </a:r>
                      <a:r>
                        <a:rPr dirty="0" baseline="25641" sz="1950" spc="-120">
                          <a:latin typeface="Georgia"/>
                          <a:cs typeface="Georgia"/>
                        </a:rPr>
                        <a:t>st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April</a:t>
                      </a:r>
                      <a:r>
                        <a:rPr dirty="0" sz="2000" spc="8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60">
                          <a:latin typeface="Georgia"/>
                          <a:cs typeface="Georgia"/>
                        </a:rPr>
                        <a:t>2020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2000" spc="-35">
                          <a:latin typeface="Georgia"/>
                          <a:cs typeface="Georgia"/>
                        </a:rPr>
                        <a:t>(Financial 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year</a:t>
                      </a:r>
                      <a:r>
                        <a:rPr dirty="0" sz="2000" spc="-7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35">
                          <a:latin typeface="Georgia"/>
                          <a:cs typeface="Georgia"/>
                        </a:rPr>
                        <a:t>2020-21)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7BC961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30679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50">
                          <a:latin typeface="Georgia"/>
                          <a:cs typeface="Georgia"/>
                        </a:rPr>
                        <a:t>Rate </a:t>
                      </a:r>
                      <a:r>
                        <a:rPr dirty="0" sz="1800" spc="-15">
                          <a:latin typeface="Georgia"/>
                          <a:cs typeface="Georgia"/>
                        </a:rPr>
                        <a:t>of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tax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25">
                          <a:latin typeface="Georgia"/>
                          <a:cs typeface="Georgia"/>
                        </a:rPr>
                        <a:t>As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applicable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concerned</a:t>
                      </a:r>
                      <a:r>
                        <a:rPr dirty="0" sz="2000" spc="-21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shareholder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51620" cy="6858000"/>
            <a:chOff x="-828" y="0"/>
            <a:chExt cx="9151620" cy="6858000"/>
          </a:xfrm>
        </p:grpSpPr>
        <p:sp>
          <p:nvSpPr>
            <p:cNvPr id="3" name="object 3"/>
            <p:cNvSpPr/>
            <p:nvPr/>
          </p:nvSpPr>
          <p:spPr>
            <a:xfrm>
              <a:off x="152400" y="540422"/>
              <a:ext cx="8991600" cy="707390"/>
            </a:xfrm>
            <a:custGeom>
              <a:avLst/>
              <a:gdLst/>
              <a:ahLst/>
              <a:cxnLst/>
              <a:rect l="l" t="t" r="r" b="b"/>
              <a:pathLst>
                <a:path w="8991600" h="707390">
                  <a:moveTo>
                    <a:pt x="8991600" y="0"/>
                  </a:moveTo>
                  <a:lnTo>
                    <a:pt x="2477897" y="0"/>
                  </a:lnTo>
                  <a:lnTo>
                    <a:pt x="0" y="0"/>
                  </a:lnTo>
                  <a:lnTo>
                    <a:pt x="0" y="707351"/>
                  </a:lnTo>
                  <a:lnTo>
                    <a:pt x="2477897" y="707351"/>
                  </a:lnTo>
                  <a:lnTo>
                    <a:pt x="8991600" y="707351"/>
                  </a:lnTo>
                  <a:lnTo>
                    <a:pt x="8991600" y="0"/>
                  </a:lnTo>
                  <a:close/>
                </a:path>
              </a:pathLst>
            </a:custGeom>
            <a:solidFill>
              <a:srgbClr val="CCD4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52400" y="1247812"/>
              <a:ext cx="8991600" cy="707390"/>
            </a:xfrm>
            <a:custGeom>
              <a:avLst/>
              <a:gdLst/>
              <a:ahLst/>
              <a:cxnLst/>
              <a:rect l="l" t="t" r="r" b="b"/>
              <a:pathLst>
                <a:path w="8991600" h="707389">
                  <a:moveTo>
                    <a:pt x="8991600" y="0"/>
                  </a:moveTo>
                  <a:lnTo>
                    <a:pt x="2477897" y="0"/>
                  </a:lnTo>
                  <a:lnTo>
                    <a:pt x="0" y="0"/>
                  </a:lnTo>
                  <a:lnTo>
                    <a:pt x="0" y="707351"/>
                  </a:lnTo>
                  <a:lnTo>
                    <a:pt x="2477897" y="707351"/>
                  </a:lnTo>
                  <a:lnTo>
                    <a:pt x="8991600" y="707351"/>
                  </a:lnTo>
                  <a:lnTo>
                    <a:pt x="8991600" y="0"/>
                  </a:lnTo>
                  <a:close/>
                </a:path>
              </a:pathLst>
            </a:custGeom>
            <a:solidFill>
              <a:srgbClr val="E7EB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52400" y="1955177"/>
              <a:ext cx="8991600" cy="1583690"/>
            </a:xfrm>
            <a:custGeom>
              <a:avLst/>
              <a:gdLst/>
              <a:ahLst/>
              <a:cxnLst/>
              <a:rect l="l" t="t" r="r" b="b"/>
              <a:pathLst>
                <a:path w="8991600" h="1583689">
                  <a:moveTo>
                    <a:pt x="8991600" y="0"/>
                  </a:moveTo>
                  <a:lnTo>
                    <a:pt x="2477897" y="0"/>
                  </a:lnTo>
                  <a:lnTo>
                    <a:pt x="0" y="0"/>
                  </a:lnTo>
                  <a:lnTo>
                    <a:pt x="0" y="1583169"/>
                  </a:lnTo>
                  <a:lnTo>
                    <a:pt x="2477897" y="1583169"/>
                  </a:lnTo>
                  <a:lnTo>
                    <a:pt x="8991600" y="1583169"/>
                  </a:lnTo>
                  <a:lnTo>
                    <a:pt x="8991600" y="0"/>
                  </a:lnTo>
                  <a:close/>
                </a:path>
              </a:pathLst>
            </a:custGeom>
            <a:solidFill>
              <a:srgbClr val="CCD4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2400" y="3538258"/>
              <a:ext cx="8991600" cy="707390"/>
            </a:xfrm>
            <a:custGeom>
              <a:avLst/>
              <a:gdLst/>
              <a:ahLst/>
              <a:cxnLst/>
              <a:rect l="l" t="t" r="r" b="b"/>
              <a:pathLst>
                <a:path w="8991600" h="707389">
                  <a:moveTo>
                    <a:pt x="8991600" y="0"/>
                  </a:moveTo>
                  <a:lnTo>
                    <a:pt x="2477897" y="0"/>
                  </a:lnTo>
                  <a:lnTo>
                    <a:pt x="0" y="0"/>
                  </a:lnTo>
                  <a:lnTo>
                    <a:pt x="0" y="707351"/>
                  </a:lnTo>
                  <a:lnTo>
                    <a:pt x="2477897" y="707351"/>
                  </a:lnTo>
                  <a:lnTo>
                    <a:pt x="8991600" y="707351"/>
                  </a:lnTo>
                  <a:lnTo>
                    <a:pt x="8991600" y="0"/>
                  </a:lnTo>
                  <a:close/>
                </a:path>
              </a:pathLst>
            </a:custGeom>
            <a:solidFill>
              <a:srgbClr val="E7EB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4245647"/>
              <a:ext cx="8991600" cy="404495"/>
            </a:xfrm>
            <a:custGeom>
              <a:avLst/>
              <a:gdLst/>
              <a:ahLst/>
              <a:cxnLst/>
              <a:rect l="l" t="t" r="r" b="b"/>
              <a:pathLst>
                <a:path w="8991600" h="404495">
                  <a:moveTo>
                    <a:pt x="8991600" y="0"/>
                  </a:moveTo>
                  <a:lnTo>
                    <a:pt x="2477897" y="0"/>
                  </a:lnTo>
                  <a:lnTo>
                    <a:pt x="0" y="0"/>
                  </a:lnTo>
                  <a:lnTo>
                    <a:pt x="0" y="404202"/>
                  </a:lnTo>
                  <a:lnTo>
                    <a:pt x="2477897" y="404202"/>
                  </a:lnTo>
                  <a:lnTo>
                    <a:pt x="8991600" y="404202"/>
                  </a:lnTo>
                  <a:lnTo>
                    <a:pt x="8991600" y="0"/>
                  </a:lnTo>
                  <a:close/>
                </a:path>
              </a:pathLst>
            </a:custGeom>
            <a:solidFill>
              <a:srgbClr val="CCD4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52400" y="4649825"/>
              <a:ext cx="8991600" cy="471805"/>
            </a:xfrm>
            <a:custGeom>
              <a:avLst/>
              <a:gdLst/>
              <a:ahLst/>
              <a:cxnLst/>
              <a:rect l="l" t="t" r="r" b="b"/>
              <a:pathLst>
                <a:path w="8991600" h="471804">
                  <a:moveTo>
                    <a:pt x="8991600" y="0"/>
                  </a:moveTo>
                  <a:lnTo>
                    <a:pt x="2477897" y="0"/>
                  </a:lnTo>
                  <a:lnTo>
                    <a:pt x="0" y="0"/>
                  </a:lnTo>
                  <a:lnTo>
                    <a:pt x="0" y="471576"/>
                  </a:lnTo>
                  <a:lnTo>
                    <a:pt x="2477897" y="471576"/>
                  </a:lnTo>
                  <a:lnTo>
                    <a:pt x="8991600" y="471576"/>
                  </a:lnTo>
                  <a:lnTo>
                    <a:pt x="8991600" y="0"/>
                  </a:lnTo>
                  <a:close/>
                </a:path>
              </a:pathLst>
            </a:custGeom>
            <a:solidFill>
              <a:srgbClr val="E7EB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52400" y="5121401"/>
              <a:ext cx="8991600" cy="447040"/>
            </a:xfrm>
            <a:custGeom>
              <a:avLst/>
              <a:gdLst/>
              <a:ahLst/>
              <a:cxnLst/>
              <a:rect l="l" t="t" r="r" b="b"/>
              <a:pathLst>
                <a:path w="8991600" h="447039">
                  <a:moveTo>
                    <a:pt x="8991600" y="0"/>
                  </a:moveTo>
                  <a:lnTo>
                    <a:pt x="2477897" y="0"/>
                  </a:lnTo>
                  <a:lnTo>
                    <a:pt x="0" y="0"/>
                  </a:lnTo>
                  <a:lnTo>
                    <a:pt x="0" y="446913"/>
                  </a:lnTo>
                  <a:lnTo>
                    <a:pt x="2477897" y="446913"/>
                  </a:lnTo>
                  <a:lnTo>
                    <a:pt x="8991600" y="446913"/>
                  </a:lnTo>
                  <a:lnTo>
                    <a:pt x="8991600" y="0"/>
                  </a:lnTo>
                  <a:close/>
                </a:path>
              </a:pathLst>
            </a:custGeom>
            <a:solidFill>
              <a:srgbClr val="CCD4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52400" y="5568378"/>
              <a:ext cx="8991600" cy="447040"/>
            </a:xfrm>
            <a:custGeom>
              <a:avLst/>
              <a:gdLst/>
              <a:ahLst/>
              <a:cxnLst/>
              <a:rect l="l" t="t" r="r" b="b"/>
              <a:pathLst>
                <a:path w="8991600" h="447039">
                  <a:moveTo>
                    <a:pt x="8991600" y="0"/>
                  </a:moveTo>
                  <a:lnTo>
                    <a:pt x="2477897" y="0"/>
                  </a:lnTo>
                  <a:lnTo>
                    <a:pt x="0" y="0"/>
                  </a:lnTo>
                  <a:lnTo>
                    <a:pt x="0" y="446900"/>
                  </a:lnTo>
                  <a:lnTo>
                    <a:pt x="2477897" y="446900"/>
                  </a:lnTo>
                  <a:lnTo>
                    <a:pt x="8991600" y="446900"/>
                  </a:lnTo>
                  <a:lnTo>
                    <a:pt x="8991600" y="0"/>
                  </a:lnTo>
                  <a:close/>
                </a:path>
              </a:pathLst>
            </a:custGeom>
            <a:solidFill>
              <a:srgbClr val="E7EB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52399" y="6015278"/>
              <a:ext cx="8991600" cy="614680"/>
            </a:xfrm>
            <a:custGeom>
              <a:avLst/>
              <a:gdLst/>
              <a:ahLst/>
              <a:cxnLst/>
              <a:rect l="l" t="t" r="r" b="b"/>
              <a:pathLst>
                <a:path w="8991600" h="614679">
                  <a:moveTo>
                    <a:pt x="8991600" y="0"/>
                  </a:moveTo>
                  <a:lnTo>
                    <a:pt x="0" y="0"/>
                  </a:lnTo>
                  <a:lnTo>
                    <a:pt x="0" y="614121"/>
                  </a:lnTo>
                  <a:lnTo>
                    <a:pt x="8991600" y="614121"/>
                  </a:lnTo>
                  <a:lnTo>
                    <a:pt x="8991600" y="0"/>
                  </a:lnTo>
                  <a:close/>
                </a:path>
              </a:pathLst>
            </a:custGeom>
            <a:solidFill>
              <a:srgbClr val="CCD4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630297" y="534162"/>
              <a:ext cx="0" cy="5487670"/>
            </a:xfrm>
            <a:custGeom>
              <a:avLst/>
              <a:gdLst/>
              <a:ahLst/>
              <a:cxnLst/>
              <a:rect l="l" t="t" r="r" b="b"/>
              <a:pathLst>
                <a:path w="0" h="5487670">
                  <a:moveTo>
                    <a:pt x="0" y="0"/>
                  </a:moveTo>
                  <a:lnTo>
                    <a:pt x="0" y="548746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46050" y="1241424"/>
              <a:ext cx="8997950" cy="4780280"/>
            </a:xfrm>
            <a:custGeom>
              <a:avLst/>
              <a:gdLst/>
              <a:ahLst/>
              <a:cxnLst/>
              <a:rect l="l" t="t" r="r" b="b"/>
              <a:pathLst>
                <a:path w="8997950" h="4780280">
                  <a:moveTo>
                    <a:pt x="8997937" y="4767504"/>
                  </a:moveTo>
                  <a:lnTo>
                    <a:pt x="0" y="4767504"/>
                  </a:lnTo>
                  <a:lnTo>
                    <a:pt x="0" y="4780204"/>
                  </a:lnTo>
                  <a:lnTo>
                    <a:pt x="8997937" y="4780204"/>
                  </a:lnTo>
                  <a:lnTo>
                    <a:pt x="8997937" y="4767504"/>
                  </a:lnTo>
                  <a:close/>
                </a:path>
                <a:path w="8997950" h="4780280">
                  <a:moveTo>
                    <a:pt x="8997937" y="4320540"/>
                  </a:moveTo>
                  <a:lnTo>
                    <a:pt x="0" y="4320540"/>
                  </a:lnTo>
                  <a:lnTo>
                    <a:pt x="0" y="4333240"/>
                  </a:lnTo>
                  <a:lnTo>
                    <a:pt x="8997937" y="4333240"/>
                  </a:lnTo>
                  <a:lnTo>
                    <a:pt x="8997937" y="4320540"/>
                  </a:lnTo>
                  <a:close/>
                </a:path>
                <a:path w="8997950" h="4780280">
                  <a:moveTo>
                    <a:pt x="8997937" y="3873627"/>
                  </a:moveTo>
                  <a:lnTo>
                    <a:pt x="0" y="3873627"/>
                  </a:lnTo>
                  <a:lnTo>
                    <a:pt x="0" y="3886327"/>
                  </a:lnTo>
                  <a:lnTo>
                    <a:pt x="8997937" y="3886327"/>
                  </a:lnTo>
                  <a:lnTo>
                    <a:pt x="8997937" y="3873627"/>
                  </a:lnTo>
                  <a:close/>
                </a:path>
                <a:path w="8997950" h="4780280">
                  <a:moveTo>
                    <a:pt x="8997937" y="3402076"/>
                  </a:moveTo>
                  <a:lnTo>
                    <a:pt x="0" y="3402076"/>
                  </a:lnTo>
                  <a:lnTo>
                    <a:pt x="0" y="3414776"/>
                  </a:lnTo>
                  <a:lnTo>
                    <a:pt x="8997937" y="3414776"/>
                  </a:lnTo>
                  <a:lnTo>
                    <a:pt x="8997937" y="3402076"/>
                  </a:lnTo>
                  <a:close/>
                </a:path>
                <a:path w="8997950" h="4780280">
                  <a:moveTo>
                    <a:pt x="8997937" y="2997835"/>
                  </a:moveTo>
                  <a:lnTo>
                    <a:pt x="0" y="2997835"/>
                  </a:lnTo>
                  <a:lnTo>
                    <a:pt x="0" y="3010535"/>
                  </a:lnTo>
                  <a:lnTo>
                    <a:pt x="8997937" y="3010535"/>
                  </a:lnTo>
                  <a:lnTo>
                    <a:pt x="8997937" y="2997835"/>
                  </a:lnTo>
                  <a:close/>
                </a:path>
                <a:path w="8997950" h="4780280">
                  <a:moveTo>
                    <a:pt x="8997937" y="2290572"/>
                  </a:moveTo>
                  <a:lnTo>
                    <a:pt x="0" y="2290572"/>
                  </a:lnTo>
                  <a:lnTo>
                    <a:pt x="0" y="2303272"/>
                  </a:lnTo>
                  <a:lnTo>
                    <a:pt x="8997937" y="2303272"/>
                  </a:lnTo>
                  <a:lnTo>
                    <a:pt x="8997937" y="2290572"/>
                  </a:lnTo>
                  <a:close/>
                </a:path>
                <a:path w="8997950" h="4780280">
                  <a:moveTo>
                    <a:pt x="8997937" y="707390"/>
                  </a:moveTo>
                  <a:lnTo>
                    <a:pt x="0" y="707390"/>
                  </a:lnTo>
                  <a:lnTo>
                    <a:pt x="0" y="720090"/>
                  </a:lnTo>
                  <a:lnTo>
                    <a:pt x="8997937" y="720090"/>
                  </a:lnTo>
                  <a:lnTo>
                    <a:pt x="8997937" y="707390"/>
                  </a:lnTo>
                  <a:close/>
                </a:path>
                <a:path w="8997950" h="4780280">
                  <a:moveTo>
                    <a:pt x="899793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8997937" y="12700"/>
                  </a:lnTo>
                  <a:lnTo>
                    <a:pt x="89979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52399" y="534162"/>
              <a:ext cx="0" cy="6101715"/>
            </a:xfrm>
            <a:custGeom>
              <a:avLst/>
              <a:gdLst/>
              <a:ahLst/>
              <a:cxnLst/>
              <a:rect l="l" t="t" r="r" b="b"/>
              <a:pathLst>
                <a:path w="0" h="6101715">
                  <a:moveTo>
                    <a:pt x="0" y="0"/>
                  </a:moveTo>
                  <a:lnTo>
                    <a:pt x="0" y="610158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46050" y="534161"/>
              <a:ext cx="8997950" cy="6101715"/>
            </a:xfrm>
            <a:custGeom>
              <a:avLst/>
              <a:gdLst/>
              <a:ahLst/>
              <a:cxnLst/>
              <a:rect l="l" t="t" r="r" b="b"/>
              <a:pathLst>
                <a:path w="8997950" h="6101715">
                  <a:moveTo>
                    <a:pt x="8997937" y="6088888"/>
                  </a:moveTo>
                  <a:lnTo>
                    <a:pt x="0" y="6088888"/>
                  </a:lnTo>
                  <a:lnTo>
                    <a:pt x="0" y="6101588"/>
                  </a:lnTo>
                  <a:lnTo>
                    <a:pt x="8997937" y="6101588"/>
                  </a:lnTo>
                  <a:lnTo>
                    <a:pt x="8997937" y="6088888"/>
                  </a:lnTo>
                  <a:close/>
                </a:path>
                <a:path w="8997950" h="6101715">
                  <a:moveTo>
                    <a:pt x="8997937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12700"/>
                  </a:lnTo>
                  <a:lnTo>
                    <a:pt x="8997937" y="12700"/>
                  </a:lnTo>
                  <a:lnTo>
                    <a:pt x="8997937" y="7620"/>
                  </a:lnTo>
                  <a:lnTo>
                    <a:pt x="89979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231140" y="558546"/>
            <a:ext cx="16046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Georgia"/>
                <a:cs typeface="Georgia"/>
              </a:rPr>
              <a:t>Applicable</a:t>
            </a:r>
            <a:r>
              <a:rPr dirty="0" sz="1800" spc="-85">
                <a:latin typeface="Georgia"/>
                <a:cs typeface="Georgia"/>
              </a:rPr>
              <a:t> </a:t>
            </a:r>
            <a:r>
              <a:rPr dirty="0" sz="1800" spc="-35">
                <a:latin typeface="Georgia"/>
                <a:cs typeface="Georgia"/>
              </a:rPr>
              <a:t>from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84017" y="558546"/>
            <a:ext cx="239204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-85">
                <a:latin typeface="Georgia"/>
                <a:cs typeface="Georgia"/>
              </a:rPr>
              <a:t>1</a:t>
            </a:r>
            <a:r>
              <a:rPr dirty="0" baseline="25462" sz="1800" spc="-127">
                <a:latin typeface="Georgia"/>
                <a:cs typeface="Georgia"/>
              </a:rPr>
              <a:t>st </a:t>
            </a:r>
            <a:r>
              <a:rPr dirty="0" sz="1800" spc="-25">
                <a:latin typeface="Georgia"/>
                <a:cs typeface="Georgia"/>
              </a:rPr>
              <a:t>April</a:t>
            </a:r>
            <a:r>
              <a:rPr dirty="0" sz="1800" spc="-15">
                <a:latin typeface="Georgia"/>
                <a:cs typeface="Georgia"/>
              </a:rPr>
              <a:t> </a:t>
            </a:r>
            <a:r>
              <a:rPr dirty="0" sz="1800" spc="-145">
                <a:latin typeface="Georgia"/>
                <a:cs typeface="Georgia"/>
              </a:rPr>
              <a:t>2020</a:t>
            </a:r>
            <a:endParaRPr sz="1800">
              <a:latin typeface="Georgia"/>
              <a:cs typeface="Georgia"/>
            </a:endParaRPr>
          </a:p>
          <a:p>
            <a:pPr marL="38100">
              <a:lnSpc>
                <a:spcPct val="100000"/>
              </a:lnSpc>
            </a:pPr>
            <a:r>
              <a:rPr dirty="0" sz="1800" spc="-35">
                <a:latin typeface="Georgia"/>
                <a:cs typeface="Georgia"/>
              </a:rPr>
              <a:t>(Financial </a:t>
            </a:r>
            <a:r>
              <a:rPr dirty="0" sz="1800" spc="-45">
                <a:latin typeface="Georgia"/>
                <a:cs typeface="Georgia"/>
              </a:rPr>
              <a:t>year</a:t>
            </a:r>
            <a:r>
              <a:rPr dirty="0" sz="1800" spc="-80">
                <a:latin typeface="Georgia"/>
                <a:cs typeface="Georgia"/>
              </a:rPr>
              <a:t> </a:t>
            </a:r>
            <a:r>
              <a:rPr dirty="0" sz="1800" spc="-120">
                <a:latin typeface="Georgia"/>
                <a:cs typeface="Georgia"/>
              </a:rPr>
              <a:t>2020-21)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1140" y="1265935"/>
            <a:ext cx="18611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Georgia"/>
                <a:cs typeface="Georgia"/>
              </a:rPr>
              <a:t>Applicable</a:t>
            </a:r>
            <a:r>
              <a:rPr dirty="0" sz="1800" spc="-70">
                <a:latin typeface="Georgia"/>
                <a:cs typeface="Georgia"/>
              </a:rPr>
              <a:t> </a:t>
            </a:r>
            <a:r>
              <a:rPr dirty="0" sz="1800" spc="-20">
                <a:latin typeface="Georgia"/>
                <a:cs typeface="Georgia"/>
              </a:rPr>
              <a:t>Section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09417" y="1265935"/>
            <a:ext cx="30937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5445" indent="-373380">
              <a:lnSpc>
                <a:spcPct val="100000"/>
              </a:lnSpc>
              <a:spcBef>
                <a:spcPts val="100"/>
              </a:spcBef>
              <a:buAutoNum type="arabicPlain" startAt="194"/>
              <a:tabLst>
                <a:tab pos="386080" algn="l"/>
              </a:tabLst>
            </a:pPr>
            <a:r>
              <a:rPr dirty="0" sz="1800" spc="-30">
                <a:latin typeface="Georgia"/>
                <a:cs typeface="Georgia"/>
              </a:rPr>
              <a:t>(for </a:t>
            </a:r>
            <a:r>
              <a:rPr dirty="0" sz="1800" spc="-25">
                <a:latin typeface="Georgia"/>
                <a:cs typeface="Georgia"/>
              </a:rPr>
              <a:t>resident</a:t>
            </a:r>
            <a:r>
              <a:rPr dirty="0" sz="1800" spc="-75">
                <a:latin typeface="Georgia"/>
                <a:cs typeface="Georgia"/>
              </a:rPr>
              <a:t> </a:t>
            </a:r>
            <a:r>
              <a:rPr dirty="0" sz="1800" spc="-35">
                <a:latin typeface="Georgia"/>
                <a:cs typeface="Georgia"/>
              </a:rPr>
              <a:t>investors)</a:t>
            </a:r>
            <a:endParaRPr sz="1800">
              <a:latin typeface="Georgia"/>
              <a:cs typeface="Georgia"/>
            </a:endParaRPr>
          </a:p>
          <a:p>
            <a:pPr marL="372110" indent="-360045">
              <a:lnSpc>
                <a:spcPct val="100000"/>
              </a:lnSpc>
              <a:buAutoNum type="arabicPlain" startAt="194"/>
              <a:tabLst>
                <a:tab pos="372745" algn="l"/>
              </a:tabLst>
            </a:pPr>
            <a:r>
              <a:rPr dirty="0" sz="1800" spc="-30">
                <a:latin typeface="Georgia"/>
                <a:cs typeface="Georgia"/>
              </a:rPr>
              <a:t>(for </a:t>
            </a:r>
            <a:r>
              <a:rPr dirty="0" sz="1800" spc="-20">
                <a:latin typeface="Georgia"/>
                <a:cs typeface="Georgia"/>
              </a:rPr>
              <a:t>non-resident</a:t>
            </a:r>
            <a:r>
              <a:rPr dirty="0" sz="1800" spc="-90">
                <a:latin typeface="Georgia"/>
                <a:cs typeface="Georgia"/>
              </a:rPr>
              <a:t> </a:t>
            </a:r>
            <a:r>
              <a:rPr dirty="0" sz="1800" spc="-35">
                <a:latin typeface="Georgia"/>
                <a:cs typeface="Georgia"/>
              </a:rPr>
              <a:t>investors)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1140" y="1973326"/>
            <a:ext cx="11938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Georgia"/>
                <a:cs typeface="Georgia"/>
              </a:rPr>
              <a:t>Rate </a:t>
            </a:r>
            <a:r>
              <a:rPr dirty="0" sz="1800" spc="-15">
                <a:latin typeface="Georgia"/>
                <a:cs typeface="Georgia"/>
              </a:rPr>
              <a:t>of</a:t>
            </a:r>
            <a:r>
              <a:rPr dirty="0" sz="1800" spc="-80">
                <a:latin typeface="Georgia"/>
                <a:cs typeface="Georgia"/>
              </a:rPr>
              <a:t> </a:t>
            </a:r>
            <a:r>
              <a:rPr dirty="0" sz="1800" spc="-40">
                <a:latin typeface="Georgia"/>
                <a:cs typeface="Georgia"/>
              </a:rPr>
              <a:t>TDS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09417" y="1973326"/>
            <a:ext cx="6359525" cy="1369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14">
                <a:latin typeface="Georgia"/>
                <a:cs typeface="Georgia"/>
              </a:rPr>
              <a:t>10% </a:t>
            </a:r>
            <a:r>
              <a:rPr dirty="0" sz="1800" spc="-20">
                <a:latin typeface="Georgia"/>
                <a:cs typeface="Georgia"/>
              </a:rPr>
              <a:t>(if </a:t>
            </a:r>
            <a:r>
              <a:rPr dirty="0" sz="1800" spc="-75">
                <a:latin typeface="Georgia"/>
                <a:cs typeface="Georgia"/>
              </a:rPr>
              <a:t>PAN</a:t>
            </a:r>
            <a:r>
              <a:rPr dirty="0" sz="1800" spc="-125">
                <a:latin typeface="Georgia"/>
                <a:cs typeface="Georgia"/>
              </a:rPr>
              <a:t> </a:t>
            </a:r>
            <a:r>
              <a:rPr dirty="0" sz="1800" spc="-25">
                <a:latin typeface="Georgia"/>
                <a:cs typeface="Georgia"/>
              </a:rPr>
              <a:t>provided)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dirty="0" sz="1800" spc="-90">
                <a:latin typeface="Georgia"/>
                <a:cs typeface="Georgia"/>
              </a:rPr>
              <a:t>20% </a:t>
            </a:r>
            <a:r>
              <a:rPr dirty="0" sz="1800" spc="-25">
                <a:latin typeface="Georgia"/>
                <a:cs typeface="Georgia"/>
              </a:rPr>
              <a:t>(if </a:t>
            </a:r>
            <a:r>
              <a:rPr dirty="0" sz="1800" spc="-75">
                <a:latin typeface="Georgia"/>
                <a:cs typeface="Georgia"/>
              </a:rPr>
              <a:t>PAN </a:t>
            </a:r>
            <a:r>
              <a:rPr dirty="0" sz="1800" spc="-5">
                <a:latin typeface="Georgia"/>
                <a:cs typeface="Georgia"/>
              </a:rPr>
              <a:t>not</a:t>
            </a:r>
            <a:r>
              <a:rPr dirty="0" sz="1800" spc="229">
                <a:latin typeface="Georgia"/>
                <a:cs typeface="Georgia"/>
              </a:rPr>
              <a:t> </a:t>
            </a:r>
            <a:r>
              <a:rPr dirty="0" sz="1800" spc="-30">
                <a:latin typeface="Georgia"/>
                <a:cs typeface="Georgia"/>
              </a:rPr>
              <a:t>provided)</a:t>
            </a:r>
            <a:endParaRPr sz="18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90">
                <a:latin typeface="Georgia"/>
                <a:cs typeface="Georgia"/>
              </a:rPr>
              <a:t>20% </a:t>
            </a:r>
            <a:r>
              <a:rPr dirty="0" sz="1800" spc="-20">
                <a:latin typeface="Georgia"/>
                <a:cs typeface="Georgia"/>
              </a:rPr>
              <a:t>(non-filers of </a:t>
            </a:r>
            <a:r>
              <a:rPr dirty="0" sz="1800" spc="-70">
                <a:latin typeface="Georgia"/>
                <a:cs typeface="Georgia"/>
              </a:rPr>
              <a:t>ITRs </a:t>
            </a:r>
            <a:r>
              <a:rPr dirty="0" sz="1800" spc="-25">
                <a:latin typeface="Georgia"/>
                <a:cs typeface="Georgia"/>
              </a:rPr>
              <a:t>during last </a:t>
            </a:r>
            <a:r>
              <a:rPr dirty="0" sz="1800" spc="-135">
                <a:latin typeface="Georgia"/>
                <a:cs typeface="Georgia"/>
              </a:rPr>
              <a:t>2 </a:t>
            </a:r>
            <a:r>
              <a:rPr dirty="0" sz="1800" spc="-45">
                <a:latin typeface="Georgia"/>
                <a:cs typeface="Georgia"/>
              </a:rPr>
              <a:t>years </a:t>
            </a:r>
            <a:r>
              <a:rPr dirty="0" sz="1800" spc="-30">
                <a:latin typeface="Georgia"/>
                <a:cs typeface="Georgia"/>
              </a:rPr>
              <a:t>if </a:t>
            </a:r>
            <a:r>
              <a:rPr dirty="0" sz="1800" spc="-25">
                <a:latin typeface="Georgia"/>
                <a:cs typeface="Georgia"/>
              </a:rPr>
              <a:t>aggregate </a:t>
            </a:r>
            <a:r>
              <a:rPr dirty="0" sz="1800" spc="-40">
                <a:latin typeface="Georgia"/>
                <a:cs typeface="Georgia"/>
              </a:rPr>
              <a:t>TDS </a:t>
            </a:r>
            <a:r>
              <a:rPr dirty="0" sz="1800" spc="-45">
                <a:latin typeface="Georgia"/>
                <a:cs typeface="Georgia"/>
              </a:rPr>
              <a:t>is  </a:t>
            </a:r>
            <a:r>
              <a:rPr dirty="0" sz="1800" spc="-100">
                <a:latin typeface="Georgia"/>
                <a:cs typeface="Georgia"/>
              </a:rPr>
              <a:t>Rs.50,000 </a:t>
            </a:r>
            <a:r>
              <a:rPr dirty="0" sz="1800" spc="-25">
                <a:latin typeface="Georgia"/>
                <a:cs typeface="Georgia"/>
              </a:rPr>
              <a:t>or more) </a:t>
            </a:r>
            <a:r>
              <a:rPr dirty="0" sz="1600" spc="-60">
                <a:latin typeface="Georgia"/>
                <a:cs typeface="Georgia"/>
              </a:rPr>
              <a:t>[Sec.206AB w.e.f.</a:t>
            </a:r>
            <a:r>
              <a:rPr dirty="0" sz="1600" spc="114">
                <a:latin typeface="Georgia"/>
                <a:cs typeface="Georgia"/>
              </a:rPr>
              <a:t> </a:t>
            </a:r>
            <a:r>
              <a:rPr dirty="0" sz="1600" spc="-105">
                <a:latin typeface="Georgia"/>
                <a:cs typeface="Georgia"/>
              </a:rPr>
              <a:t>1.4.2021]</a:t>
            </a:r>
            <a:endParaRPr sz="1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spc="-85">
                <a:latin typeface="Georgia"/>
                <a:cs typeface="Georgia"/>
              </a:rPr>
              <a:t>20% </a:t>
            </a:r>
            <a:r>
              <a:rPr dirty="0" sz="1600" spc="-35">
                <a:latin typeface="Georgia"/>
                <a:cs typeface="Georgia"/>
              </a:rPr>
              <a:t>(non-residents)+ surcharge </a:t>
            </a:r>
            <a:r>
              <a:rPr dirty="0" sz="1600" spc="-150">
                <a:latin typeface="Georgia"/>
                <a:cs typeface="Georgia"/>
              </a:rPr>
              <a:t>+ </a:t>
            </a:r>
            <a:r>
              <a:rPr dirty="0" sz="1600" spc="-35">
                <a:latin typeface="Georgia"/>
                <a:cs typeface="Georgia"/>
              </a:rPr>
              <a:t>cess </a:t>
            </a:r>
            <a:r>
              <a:rPr dirty="0" sz="1600" spc="-25">
                <a:latin typeface="Georgia"/>
                <a:cs typeface="Georgia"/>
              </a:rPr>
              <a:t>or </a:t>
            </a:r>
            <a:r>
              <a:rPr dirty="0" sz="1600" spc="-30">
                <a:latin typeface="Georgia"/>
                <a:cs typeface="Georgia"/>
              </a:rPr>
              <a:t>DTAA </a:t>
            </a:r>
            <a:r>
              <a:rPr dirty="0" sz="1600" spc="-35">
                <a:latin typeface="Georgia"/>
                <a:cs typeface="Georgia"/>
              </a:rPr>
              <a:t>rate, </a:t>
            </a:r>
            <a:r>
              <a:rPr dirty="0" sz="1600" spc="-20">
                <a:latin typeface="Georgia"/>
                <a:cs typeface="Georgia"/>
              </a:rPr>
              <a:t>whichever </a:t>
            </a:r>
            <a:r>
              <a:rPr dirty="0" sz="1600" spc="-35">
                <a:latin typeface="Georgia"/>
                <a:cs typeface="Georgia"/>
              </a:rPr>
              <a:t>is</a:t>
            </a:r>
            <a:r>
              <a:rPr dirty="0" sz="1600" spc="-260">
                <a:latin typeface="Georgia"/>
                <a:cs typeface="Georgia"/>
              </a:rPr>
              <a:t> </a:t>
            </a:r>
            <a:r>
              <a:rPr dirty="0" sz="1600" spc="-35">
                <a:latin typeface="Georgia"/>
                <a:cs typeface="Georgia"/>
              </a:rPr>
              <a:t>less.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1140" y="3559505"/>
            <a:ext cx="190309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10">
                <a:latin typeface="Georgia"/>
                <a:cs typeface="Georgia"/>
              </a:rPr>
              <a:t>When </a:t>
            </a:r>
            <a:r>
              <a:rPr dirty="0" sz="1600" spc="-10">
                <a:latin typeface="Georgia"/>
                <a:cs typeface="Georgia"/>
              </a:rPr>
              <a:t>to be</a:t>
            </a:r>
            <a:r>
              <a:rPr dirty="0" sz="1600" spc="-175">
                <a:latin typeface="Georgia"/>
                <a:cs typeface="Georgia"/>
              </a:rPr>
              <a:t> </a:t>
            </a:r>
            <a:r>
              <a:rPr dirty="0" sz="1600" spc="-15">
                <a:latin typeface="Georgia"/>
                <a:cs typeface="Georgia"/>
              </a:rPr>
              <a:t>deducted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09417" y="3556457"/>
            <a:ext cx="6150610" cy="575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80" i="1">
                <a:latin typeface="Georgia"/>
                <a:cs typeface="Georgia"/>
              </a:rPr>
              <a:t>Payment </a:t>
            </a:r>
            <a:r>
              <a:rPr dirty="0" sz="1800" spc="-40" i="1">
                <a:latin typeface="Georgia"/>
                <a:cs typeface="Georgia"/>
              </a:rPr>
              <a:t>of </a:t>
            </a:r>
            <a:r>
              <a:rPr dirty="0" sz="1800" spc="-80" i="1">
                <a:latin typeface="Georgia"/>
                <a:cs typeface="Georgia"/>
              </a:rPr>
              <a:t>dividend </a:t>
            </a:r>
            <a:r>
              <a:rPr dirty="0" sz="1800" spc="-15" i="1">
                <a:latin typeface="Georgia"/>
                <a:cs typeface="Georgia"/>
              </a:rPr>
              <a:t>to </a:t>
            </a:r>
            <a:r>
              <a:rPr dirty="0" sz="1800" spc="-60" i="1">
                <a:latin typeface="Georgia"/>
                <a:cs typeface="Georgia"/>
              </a:rPr>
              <a:t>resident </a:t>
            </a:r>
            <a:r>
              <a:rPr dirty="0" sz="1800" spc="-70" i="1">
                <a:latin typeface="Georgia"/>
                <a:cs typeface="Georgia"/>
              </a:rPr>
              <a:t>shareholder </a:t>
            </a:r>
            <a:r>
              <a:rPr dirty="0" sz="1800" spc="-60" i="1">
                <a:latin typeface="Georgia"/>
                <a:cs typeface="Georgia"/>
              </a:rPr>
              <a:t>exceeding</a:t>
            </a:r>
            <a:r>
              <a:rPr dirty="0" sz="1800" spc="229" i="1">
                <a:latin typeface="Georgia"/>
                <a:cs typeface="Georgia"/>
              </a:rPr>
              <a:t> </a:t>
            </a:r>
            <a:r>
              <a:rPr dirty="0" sz="1800" spc="-95" i="1">
                <a:latin typeface="Georgia"/>
                <a:cs typeface="Georgia"/>
              </a:rPr>
              <a:t>Rs.5,000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55" i="1">
                <a:latin typeface="Georgia"/>
                <a:cs typeface="Georgia"/>
              </a:rPr>
              <a:t>in </a:t>
            </a:r>
            <a:r>
              <a:rPr dirty="0" sz="1800" spc="-110" i="1">
                <a:latin typeface="Georgia"/>
                <a:cs typeface="Georgia"/>
              </a:rPr>
              <a:t>a </a:t>
            </a:r>
            <a:r>
              <a:rPr dirty="0" sz="1800" spc="-50" i="1">
                <a:latin typeface="Georgia"/>
                <a:cs typeface="Georgia"/>
              </a:rPr>
              <a:t>financial</a:t>
            </a:r>
            <a:r>
              <a:rPr dirty="0" sz="1800" spc="85" i="1">
                <a:latin typeface="Georgia"/>
                <a:cs typeface="Georgia"/>
              </a:rPr>
              <a:t> </a:t>
            </a:r>
            <a:r>
              <a:rPr dirty="0" sz="1800" spc="-125" i="1">
                <a:latin typeface="Georgia"/>
                <a:cs typeface="Georgia"/>
              </a:rPr>
              <a:t>year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1140" y="4267580"/>
            <a:ext cx="132651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5">
                <a:latin typeface="Georgia"/>
                <a:cs typeface="Georgia"/>
              </a:rPr>
              <a:t>TDS</a:t>
            </a:r>
            <a:r>
              <a:rPr dirty="0" sz="1600" spc="-60">
                <a:latin typeface="Georgia"/>
                <a:cs typeface="Georgia"/>
              </a:rPr>
              <a:t> </a:t>
            </a:r>
            <a:r>
              <a:rPr dirty="0" sz="1600" spc="-20">
                <a:latin typeface="Georgia"/>
                <a:cs typeface="Georgia"/>
              </a:rPr>
              <a:t>certificate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09417" y="4264532"/>
            <a:ext cx="3702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0" i="1">
                <a:latin typeface="Georgia"/>
                <a:cs typeface="Georgia"/>
              </a:rPr>
              <a:t>16A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1140" y="4671822"/>
            <a:ext cx="100901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5">
                <a:latin typeface="Georgia"/>
                <a:cs typeface="Georgia"/>
              </a:rPr>
              <a:t>TDS</a:t>
            </a:r>
            <a:r>
              <a:rPr dirty="0" sz="1600" spc="-80">
                <a:latin typeface="Georgia"/>
                <a:cs typeface="Georgia"/>
              </a:rPr>
              <a:t> </a:t>
            </a:r>
            <a:r>
              <a:rPr dirty="0" sz="1600" spc="-25">
                <a:latin typeface="Georgia"/>
                <a:cs typeface="Georgia"/>
              </a:rPr>
              <a:t>return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09417" y="4668773"/>
            <a:ext cx="4324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45" i="1">
                <a:latin typeface="Georgia"/>
                <a:cs typeface="Georgia"/>
              </a:rPr>
              <a:t>26Q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1140" y="5143627"/>
            <a:ext cx="9734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95">
                <a:latin typeface="Georgia"/>
                <a:cs typeface="Georgia"/>
              </a:rPr>
              <a:t>E</a:t>
            </a:r>
            <a:r>
              <a:rPr dirty="0" sz="1600" spc="-110">
                <a:latin typeface="Georgia"/>
                <a:cs typeface="Georgia"/>
              </a:rPr>
              <a:t>x</a:t>
            </a:r>
            <a:r>
              <a:rPr dirty="0" sz="1600" spc="-40">
                <a:latin typeface="Georgia"/>
                <a:cs typeface="Georgia"/>
              </a:rPr>
              <a:t>c</a:t>
            </a:r>
            <a:r>
              <a:rPr dirty="0" sz="1600" spc="-15">
                <a:latin typeface="Georgia"/>
                <a:cs typeface="Georgia"/>
              </a:rPr>
              <a:t>eptions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09417" y="5140578"/>
            <a:ext cx="37522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75" i="1">
                <a:latin typeface="Georgia"/>
                <a:cs typeface="Georgia"/>
              </a:rPr>
              <a:t>Payment </a:t>
            </a:r>
            <a:r>
              <a:rPr dirty="0" sz="1800" spc="-20" i="1">
                <a:latin typeface="Georgia"/>
                <a:cs typeface="Georgia"/>
              </a:rPr>
              <a:t>to </a:t>
            </a:r>
            <a:r>
              <a:rPr dirty="0" sz="1800" spc="-60" i="1">
                <a:latin typeface="Georgia"/>
                <a:cs typeface="Georgia"/>
              </a:rPr>
              <a:t>LIC, GIC </a:t>
            </a:r>
            <a:r>
              <a:rPr dirty="0" sz="1800" spc="-80" i="1">
                <a:latin typeface="Georgia"/>
                <a:cs typeface="Georgia"/>
              </a:rPr>
              <a:t>or </a:t>
            </a:r>
            <a:r>
              <a:rPr dirty="0" sz="1800" spc="-50" i="1">
                <a:latin typeface="Georgia"/>
                <a:cs typeface="Georgia"/>
              </a:rPr>
              <a:t>other</a:t>
            </a:r>
            <a:r>
              <a:rPr dirty="0" sz="1800" spc="190" i="1">
                <a:latin typeface="Georgia"/>
                <a:cs typeface="Georgia"/>
              </a:rPr>
              <a:t> </a:t>
            </a:r>
            <a:r>
              <a:rPr dirty="0" sz="1800" spc="-70" i="1">
                <a:latin typeface="Georgia"/>
                <a:cs typeface="Georgia"/>
              </a:rPr>
              <a:t>insurers.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31140" y="5590438"/>
            <a:ext cx="204088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>
                <a:latin typeface="Georgia"/>
                <a:cs typeface="Georgia"/>
              </a:rPr>
              <a:t>Declaration </a:t>
            </a:r>
            <a:r>
              <a:rPr dirty="0" sz="1600" spc="-30">
                <a:latin typeface="Georgia"/>
                <a:cs typeface="Georgia"/>
              </a:rPr>
              <a:t>for </a:t>
            </a:r>
            <a:r>
              <a:rPr dirty="0" sz="1600" spc="-15">
                <a:latin typeface="Georgia"/>
                <a:cs typeface="Georgia"/>
              </a:rPr>
              <a:t>no</a:t>
            </a:r>
            <a:r>
              <a:rPr dirty="0" sz="1600" spc="-105">
                <a:latin typeface="Georgia"/>
                <a:cs typeface="Georgia"/>
              </a:rPr>
              <a:t> </a:t>
            </a:r>
            <a:r>
              <a:rPr dirty="0" sz="1600" spc="-35">
                <a:latin typeface="Georgia"/>
                <a:cs typeface="Georgia"/>
              </a:rPr>
              <a:t>TDS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709417" y="5587390"/>
            <a:ext cx="23545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45" i="1">
                <a:latin typeface="Georgia"/>
                <a:cs typeface="Georgia"/>
              </a:rPr>
              <a:t>15G/15H </a:t>
            </a:r>
            <a:r>
              <a:rPr dirty="0" sz="1800" spc="-85" i="1">
                <a:latin typeface="Georgia"/>
                <a:cs typeface="Georgia"/>
              </a:rPr>
              <a:t>(by</a:t>
            </a:r>
            <a:r>
              <a:rPr dirty="0" sz="1800" spc="50" i="1">
                <a:latin typeface="Georgia"/>
                <a:cs typeface="Georgia"/>
              </a:rPr>
              <a:t> </a:t>
            </a:r>
            <a:r>
              <a:rPr dirty="0" sz="1800" spc="-65" i="1">
                <a:latin typeface="Georgia"/>
                <a:cs typeface="Georgia"/>
              </a:rPr>
              <a:t>individuals)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5740" y="6037579"/>
            <a:ext cx="86360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 spc="-40" b="1" i="1">
                <a:latin typeface="Trebuchet MS"/>
                <a:cs typeface="Trebuchet MS"/>
              </a:rPr>
              <a:t>Note: </a:t>
            </a:r>
            <a:r>
              <a:rPr dirty="0" sz="1600" spc="10">
                <a:latin typeface="Georgia"/>
                <a:cs typeface="Georgia"/>
              </a:rPr>
              <a:t>With </a:t>
            </a:r>
            <a:r>
              <a:rPr dirty="0" sz="1600" spc="-15">
                <a:latin typeface="Georgia"/>
                <a:cs typeface="Georgia"/>
              </a:rPr>
              <a:t>introduction of </a:t>
            </a:r>
            <a:r>
              <a:rPr dirty="0" sz="1600" spc="-30">
                <a:latin typeface="Georgia"/>
                <a:cs typeface="Georgia"/>
              </a:rPr>
              <a:t>TDS, </a:t>
            </a:r>
            <a:r>
              <a:rPr dirty="0" sz="1600" spc="-20">
                <a:latin typeface="Georgia"/>
                <a:cs typeface="Georgia"/>
              </a:rPr>
              <a:t>dividend distribution </a:t>
            </a:r>
            <a:r>
              <a:rPr dirty="0" sz="1600" spc="-25">
                <a:latin typeface="Georgia"/>
                <a:cs typeface="Georgia"/>
              </a:rPr>
              <a:t>tax </a:t>
            </a:r>
            <a:r>
              <a:rPr dirty="0" sz="1600" spc="-35">
                <a:latin typeface="Georgia"/>
                <a:cs typeface="Georgia"/>
              </a:rPr>
              <a:t>has </a:t>
            </a:r>
            <a:r>
              <a:rPr dirty="0" sz="1600" spc="-15">
                <a:latin typeface="Georgia"/>
                <a:cs typeface="Georgia"/>
              </a:rPr>
              <a:t>been </a:t>
            </a:r>
            <a:r>
              <a:rPr dirty="0" sz="1600" spc="-20">
                <a:latin typeface="Georgia"/>
                <a:cs typeface="Georgia"/>
              </a:rPr>
              <a:t>abolished </a:t>
            </a:r>
            <a:r>
              <a:rPr dirty="0" sz="1600" spc="-55">
                <a:latin typeface="Georgia"/>
                <a:cs typeface="Georgia"/>
              </a:rPr>
              <a:t>w.e.f. </a:t>
            </a:r>
            <a:r>
              <a:rPr dirty="0" sz="1600" spc="-65">
                <a:latin typeface="Georgia"/>
                <a:cs typeface="Georgia"/>
              </a:rPr>
              <a:t>1</a:t>
            </a:r>
            <a:r>
              <a:rPr dirty="0" baseline="26455" sz="1575" spc="-97">
                <a:latin typeface="Georgia"/>
                <a:cs typeface="Georgia"/>
              </a:rPr>
              <a:t>st </a:t>
            </a:r>
            <a:r>
              <a:rPr dirty="0" sz="1600" spc="-25">
                <a:latin typeface="Georgia"/>
                <a:cs typeface="Georgia"/>
              </a:rPr>
              <a:t>April</a:t>
            </a:r>
            <a:r>
              <a:rPr dirty="0" sz="1600" spc="125">
                <a:latin typeface="Georgia"/>
                <a:cs typeface="Georgia"/>
              </a:rPr>
              <a:t> </a:t>
            </a:r>
            <a:r>
              <a:rPr dirty="0" sz="1600" spc="-114">
                <a:latin typeface="Georgia"/>
                <a:cs typeface="Georgia"/>
              </a:rPr>
              <a:t>2020.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45008" y="6095"/>
            <a:ext cx="8255634" cy="548640"/>
            <a:chOff x="445008" y="6095"/>
            <a:chExt cx="8255634" cy="548640"/>
          </a:xfrm>
        </p:grpSpPr>
        <p:sp>
          <p:nvSpPr>
            <p:cNvPr id="34" name="object 34"/>
            <p:cNvSpPr/>
            <p:nvPr/>
          </p:nvSpPr>
          <p:spPr>
            <a:xfrm>
              <a:off x="457962" y="19049"/>
              <a:ext cx="8229600" cy="523240"/>
            </a:xfrm>
            <a:custGeom>
              <a:avLst/>
              <a:gdLst/>
              <a:ahLst/>
              <a:cxnLst/>
              <a:rect l="l" t="t" r="r" b="b"/>
              <a:pathLst>
                <a:path w="8229600" h="523240">
                  <a:moveTo>
                    <a:pt x="8229600" y="0"/>
                  </a:moveTo>
                  <a:lnTo>
                    <a:pt x="0" y="0"/>
                  </a:lnTo>
                  <a:lnTo>
                    <a:pt x="0" y="522732"/>
                  </a:lnTo>
                  <a:lnTo>
                    <a:pt x="8229600" y="5227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457962" y="19049"/>
              <a:ext cx="8229600" cy="523240"/>
            </a:xfrm>
            <a:custGeom>
              <a:avLst/>
              <a:gdLst/>
              <a:ahLst/>
              <a:cxnLst/>
              <a:rect l="l" t="t" r="r" b="b"/>
              <a:pathLst>
                <a:path w="8229600" h="523240">
                  <a:moveTo>
                    <a:pt x="0" y="522732"/>
                  </a:moveTo>
                  <a:lnTo>
                    <a:pt x="8229600" y="5227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22732"/>
                  </a:lnTo>
                  <a:close/>
                </a:path>
              </a:pathLst>
            </a:custGeom>
            <a:ln w="25908">
              <a:solidFill>
                <a:srgbClr val="7BC9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3142614" y="14477"/>
            <a:ext cx="286004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70"/>
              <a:t>TDS </a:t>
            </a:r>
            <a:r>
              <a:rPr dirty="0" spc="-75"/>
              <a:t>on</a:t>
            </a:r>
            <a:r>
              <a:rPr dirty="0" spc="-70"/>
              <a:t> </a:t>
            </a:r>
            <a:r>
              <a:rPr dirty="0" spc="-145"/>
              <a:t>dividend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1309" y="6095"/>
          <a:ext cx="8507730" cy="64776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175"/>
                <a:gridCol w="2361565"/>
                <a:gridCol w="5868035"/>
                <a:gridCol w="128904"/>
              </a:tblGrid>
              <a:tr h="5227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7BC961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3200" spc="-65" i="1">
                          <a:latin typeface="Georgia"/>
                          <a:cs typeface="Georgia"/>
                        </a:rPr>
                        <a:t>Accounting </a:t>
                      </a:r>
                      <a:r>
                        <a:rPr dirty="0" sz="3200" spc="-85" i="1">
                          <a:latin typeface="Georgia"/>
                          <a:cs typeface="Georgia"/>
                        </a:rPr>
                        <a:t>entries </a:t>
                      </a:r>
                      <a:r>
                        <a:rPr dirty="0" sz="3200" spc="-130" i="1">
                          <a:latin typeface="Georgia"/>
                          <a:cs typeface="Georgia"/>
                        </a:rPr>
                        <a:t>for</a:t>
                      </a:r>
                      <a:r>
                        <a:rPr dirty="0" sz="3200" spc="6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3200" spc="-145" i="1">
                          <a:latin typeface="Georgia"/>
                          <a:cs typeface="Georgia"/>
                        </a:rPr>
                        <a:t>dividend</a:t>
                      </a:r>
                      <a:endParaRPr sz="3200">
                        <a:latin typeface="Georgia"/>
                        <a:cs typeface="Georgia"/>
                      </a:endParaRPr>
                    </a:p>
                  </a:txBody>
                  <a:tcPr marL="0" marR="0" marB="0" marT="8255">
                    <a:lnL w="28575">
                      <a:solidFill>
                        <a:srgbClr val="7BC961"/>
                      </a:solidFill>
                      <a:prstDash val="solid"/>
                    </a:lnL>
                    <a:lnR w="28575">
                      <a:solidFill>
                        <a:srgbClr val="7BC961"/>
                      </a:solidFill>
                      <a:prstDash val="solid"/>
                    </a:lnR>
                    <a:lnT w="28575">
                      <a:solidFill>
                        <a:srgbClr val="7BC961"/>
                      </a:solidFill>
                      <a:prstDash val="solid"/>
                    </a:lnT>
                    <a:lnB w="28575">
                      <a:solidFill>
                        <a:srgbClr val="7BC961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7BC961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658492">
                <a:tc gridSpan="2">
                  <a:txBody>
                    <a:bodyPr/>
                    <a:lstStyle/>
                    <a:p>
                      <a:pPr marL="90805" marR="67119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800" spc="40">
                          <a:latin typeface="Georgia"/>
                          <a:cs typeface="Georgia"/>
                        </a:rPr>
                        <a:t>On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declaration</a:t>
                      </a:r>
                      <a:r>
                        <a:rPr dirty="0" sz="1800" spc="-19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15">
                          <a:latin typeface="Georgia"/>
                          <a:cs typeface="Georgia"/>
                        </a:rPr>
                        <a:t>of 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dividend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7BC961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  <a:tabLst>
                          <a:tab pos="2147570" algn="l"/>
                        </a:tabLst>
                      </a:pPr>
                      <a:r>
                        <a:rPr dirty="0" sz="1800" spc="-20">
                          <a:latin typeface="Georgia"/>
                          <a:cs typeface="Georgia"/>
                        </a:rPr>
                        <a:t>Dividend</a:t>
                      </a:r>
                      <a:r>
                        <a:rPr dirty="0" sz="1800" spc="2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40">
                          <a:latin typeface="Georgia"/>
                          <a:cs typeface="Georgia"/>
                        </a:rPr>
                        <a:t>A/c	</a:t>
                      </a:r>
                      <a:r>
                        <a:rPr dirty="0" sz="1800" spc="-75">
                          <a:latin typeface="Georgia"/>
                          <a:cs typeface="Georgia"/>
                        </a:rPr>
                        <a:t>Dr.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429895" marR="3197860" indent="-56515">
                        <a:lnSpc>
                          <a:spcPct val="100000"/>
                        </a:lnSpc>
                      </a:pPr>
                      <a:r>
                        <a:rPr dirty="0" sz="1800" spc="-85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Dividend </a:t>
                      </a:r>
                      <a:r>
                        <a:rPr dirty="0" sz="1800" spc="-40">
                          <a:latin typeface="Georgia"/>
                          <a:cs typeface="Georgia"/>
                        </a:rPr>
                        <a:t>Payable A/c  </a:t>
                      </a:r>
                      <a:r>
                        <a:rPr dirty="0" sz="1800" spc="-85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1800" spc="-40">
                          <a:latin typeface="Georgia"/>
                          <a:cs typeface="Georgia"/>
                        </a:rPr>
                        <a:t>TDS </a:t>
                      </a:r>
                      <a:r>
                        <a:rPr dirty="0" sz="1800" spc="-10">
                          <a:latin typeface="Georgia"/>
                          <a:cs typeface="Georgia"/>
                        </a:rPr>
                        <a:t>on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dividend</a:t>
                      </a:r>
                      <a:r>
                        <a:rPr dirty="0" sz="1800" spc="-5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50">
                          <a:latin typeface="Georgia"/>
                          <a:cs typeface="Georgia"/>
                        </a:rPr>
                        <a:t>a/c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800" spc="25">
                          <a:latin typeface="Georgia"/>
                          <a:cs typeface="Georgia"/>
                        </a:rPr>
                        <a:t>(On 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the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date </a:t>
                      </a:r>
                      <a:r>
                        <a:rPr dirty="0" sz="1800" spc="-15">
                          <a:latin typeface="Georgia"/>
                          <a:cs typeface="Georgia"/>
                        </a:rPr>
                        <a:t>of</a:t>
                      </a:r>
                      <a:r>
                        <a:rPr dirty="0" sz="1800" spc="-16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declaration)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7BC961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082166">
                <a:tc gridSpan="2">
                  <a:txBody>
                    <a:bodyPr/>
                    <a:lstStyle/>
                    <a:p>
                      <a:pPr marL="90805" marR="2819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40">
                          <a:latin typeface="Georgia"/>
                          <a:cs typeface="Georgia"/>
                        </a:rPr>
                        <a:t>On </a:t>
                      </a:r>
                      <a:r>
                        <a:rPr dirty="0" sz="1800" spc="-35">
                          <a:latin typeface="Georgia"/>
                          <a:cs typeface="Georgia"/>
                        </a:rPr>
                        <a:t>transfer </a:t>
                      </a:r>
                      <a:r>
                        <a:rPr dirty="0" sz="1800" spc="-15">
                          <a:latin typeface="Georgia"/>
                          <a:cs typeface="Georgia"/>
                        </a:rPr>
                        <a:t>of</a:t>
                      </a:r>
                      <a:r>
                        <a:rPr dirty="0" sz="1800" spc="-13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money  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dividend</a:t>
                      </a:r>
                      <a:r>
                        <a:rPr dirty="0" sz="1800" spc="-7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50">
                          <a:latin typeface="Georgia"/>
                          <a:cs typeface="Georgia"/>
                        </a:rPr>
                        <a:t>a/c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429895" marR="2211070" indent="-338455">
                        <a:lnSpc>
                          <a:spcPct val="100000"/>
                        </a:lnSpc>
                        <a:spcBef>
                          <a:spcPts val="240"/>
                        </a:spcBef>
                        <a:tabLst>
                          <a:tab pos="3517265" algn="l"/>
                        </a:tabLst>
                      </a:pPr>
                      <a:r>
                        <a:rPr dirty="0" sz="1800">
                          <a:latin typeface="Georgia"/>
                          <a:cs typeface="Georgia"/>
                        </a:rPr>
                        <a:t>D</a:t>
                      </a:r>
                      <a:r>
                        <a:rPr dirty="0" sz="1800" spc="-15">
                          <a:latin typeface="Georgia"/>
                          <a:cs typeface="Georgia"/>
                        </a:rPr>
                        <a:t>i</a:t>
                      </a:r>
                      <a:r>
                        <a:rPr dirty="0" sz="1800" spc="-10">
                          <a:latin typeface="Georgia"/>
                          <a:cs typeface="Georgia"/>
                        </a:rPr>
                        <a:t>v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i</a:t>
                      </a:r>
                      <a:r>
                        <a:rPr dirty="0" sz="1800" spc="-10">
                          <a:latin typeface="Georgia"/>
                          <a:cs typeface="Georgia"/>
                        </a:rPr>
                        <a:t>d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end</a:t>
                      </a:r>
                      <a:r>
                        <a:rPr dirty="0" sz="1800" spc="1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A/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c</a:t>
                      </a:r>
                      <a:r>
                        <a:rPr dirty="0" sz="1800" spc="-8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with</a:t>
                      </a:r>
                      <a:r>
                        <a:rPr dirty="0" sz="1800" spc="-4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AB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C</a:t>
                      </a:r>
                      <a:r>
                        <a:rPr dirty="0" sz="1800" spc="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B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ank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1800" spc="5">
                          <a:latin typeface="Georgia"/>
                          <a:cs typeface="Georgia"/>
                        </a:rPr>
                        <a:t>D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r  </a:t>
                      </a:r>
                      <a:r>
                        <a:rPr dirty="0" sz="1800" spc="-85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1800" spc="-40">
                          <a:latin typeface="Georgia"/>
                          <a:cs typeface="Georgia"/>
                        </a:rPr>
                        <a:t>Bank</a:t>
                      </a:r>
                      <a:r>
                        <a:rPr dirty="0" sz="1800" spc="1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40">
                          <a:latin typeface="Georgia"/>
                          <a:cs typeface="Georgia"/>
                        </a:rPr>
                        <a:t>A/c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59763">
                <a:tc gridSpan="2">
                  <a:txBody>
                    <a:bodyPr/>
                    <a:lstStyle/>
                    <a:p>
                      <a:pPr marL="90805" marR="6134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40">
                          <a:latin typeface="Georgia"/>
                          <a:cs typeface="Georgia"/>
                        </a:rPr>
                        <a:t>On </a:t>
                      </a:r>
                      <a:r>
                        <a:rPr dirty="0" sz="1800" spc="-30">
                          <a:latin typeface="Georgia"/>
                          <a:cs typeface="Georgia"/>
                        </a:rPr>
                        <a:t>payment </a:t>
                      </a:r>
                      <a:r>
                        <a:rPr dirty="0" sz="1800" spc="-15">
                          <a:latin typeface="Georgia"/>
                          <a:cs typeface="Georgia"/>
                        </a:rPr>
                        <a:t>of 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dividend and</a:t>
                      </a:r>
                      <a:r>
                        <a:rPr dirty="0" sz="1800" spc="-40">
                          <a:latin typeface="Georgia"/>
                          <a:cs typeface="Georgia"/>
                        </a:rPr>
                        <a:t> TDS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3522979" algn="l"/>
                        </a:tabLst>
                      </a:pPr>
                      <a:r>
                        <a:rPr dirty="0" sz="1800" spc="-20">
                          <a:latin typeface="Georgia"/>
                          <a:cs typeface="Georgia"/>
                        </a:rPr>
                        <a:t>Dividend</a:t>
                      </a:r>
                      <a:r>
                        <a:rPr dirty="0" sz="1800" spc="4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40">
                          <a:latin typeface="Georgia"/>
                          <a:cs typeface="Georgia"/>
                        </a:rPr>
                        <a:t>Payable</a:t>
                      </a:r>
                      <a:r>
                        <a:rPr dirty="0" sz="1800" spc="-6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40">
                          <a:latin typeface="Georgia"/>
                          <a:cs typeface="Georgia"/>
                        </a:rPr>
                        <a:t>A/c	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Dr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487680" marR="2162810" indent="-396240">
                        <a:lnSpc>
                          <a:spcPct val="100000"/>
                        </a:lnSpc>
                        <a:tabLst>
                          <a:tab pos="3565525" algn="l"/>
                        </a:tabLst>
                      </a:pPr>
                      <a:r>
                        <a:rPr dirty="0" sz="1800" spc="-5">
                          <a:latin typeface="Georgia"/>
                          <a:cs typeface="Georgia"/>
                        </a:rPr>
                        <a:t>TD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S</a:t>
                      </a:r>
                      <a:r>
                        <a:rPr dirty="0" sz="1800" spc="-4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on</a:t>
                      </a:r>
                      <a:r>
                        <a:rPr dirty="0" sz="1800" spc="-1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5">
                          <a:latin typeface="Georgia"/>
                          <a:cs typeface="Georgia"/>
                        </a:rPr>
                        <a:t>D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i</a:t>
                      </a:r>
                      <a:r>
                        <a:rPr dirty="0" sz="1800" spc="-10">
                          <a:latin typeface="Georgia"/>
                          <a:cs typeface="Georgia"/>
                        </a:rPr>
                        <a:t>v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i</a:t>
                      </a:r>
                      <a:r>
                        <a:rPr dirty="0" sz="1800" spc="-10">
                          <a:latin typeface="Georgia"/>
                          <a:cs typeface="Georgia"/>
                        </a:rPr>
                        <a:t>d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end</a:t>
                      </a:r>
                      <a:r>
                        <a:rPr dirty="0" sz="1800" spc="1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A/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c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1800" spc="5">
                          <a:latin typeface="Georgia"/>
                          <a:cs typeface="Georgia"/>
                        </a:rPr>
                        <a:t>D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r  </a:t>
                      </a:r>
                      <a:r>
                        <a:rPr dirty="0" sz="1800" spc="-85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Dividend </a:t>
                      </a:r>
                      <a:r>
                        <a:rPr dirty="0" sz="1800" spc="-40">
                          <a:latin typeface="Georgia"/>
                          <a:cs typeface="Georgia"/>
                        </a:rPr>
                        <a:t>A/c 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with </a:t>
                      </a:r>
                      <a:r>
                        <a:rPr dirty="0" sz="1800" spc="-30">
                          <a:latin typeface="Georgia"/>
                          <a:cs typeface="Georgia"/>
                        </a:rPr>
                        <a:t>ABC </a:t>
                      </a:r>
                      <a:r>
                        <a:rPr dirty="0" sz="1800" spc="-45">
                          <a:latin typeface="Georgia"/>
                          <a:cs typeface="Georgia"/>
                        </a:rPr>
                        <a:t>Bank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34795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600" spc="35">
                          <a:latin typeface="Georgia"/>
                          <a:cs typeface="Georgia"/>
                        </a:rPr>
                        <a:t>On </a:t>
                      </a:r>
                      <a:r>
                        <a:rPr dirty="0" sz="1600" spc="-35">
                          <a:latin typeface="Georgia"/>
                          <a:cs typeface="Georgia"/>
                        </a:rPr>
                        <a:t>transfer 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to</a:t>
                      </a:r>
                      <a:r>
                        <a:rPr dirty="0" sz="1800" spc="-10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30">
                          <a:latin typeface="Georgia"/>
                          <a:cs typeface="Georgia"/>
                        </a:rPr>
                        <a:t>Unpaid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20">
                          <a:latin typeface="Georgia"/>
                          <a:cs typeface="Georgia"/>
                        </a:rPr>
                        <a:t>Dividend</a:t>
                      </a:r>
                      <a:r>
                        <a:rPr dirty="0" sz="1800" spc="1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40">
                          <a:latin typeface="Georgia"/>
                          <a:cs typeface="Georgia"/>
                        </a:rPr>
                        <a:t>A/c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  <a:tabLst>
                          <a:tab pos="3615690" algn="l"/>
                        </a:tabLst>
                      </a:pPr>
                      <a:r>
                        <a:rPr dirty="0" sz="1600" spc="-80" i="1">
                          <a:latin typeface="Georgia"/>
                          <a:cs typeface="Georgia"/>
                        </a:rPr>
                        <a:t>Unpaid  </a:t>
                      </a:r>
                      <a:r>
                        <a:rPr dirty="0" sz="1600" spc="-70" i="1">
                          <a:latin typeface="Georgia"/>
                          <a:cs typeface="Georgia"/>
                        </a:rPr>
                        <a:t>Dividend </a:t>
                      </a:r>
                      <a:r>
                        <a:rPr dirty="0" sz="1600" spc="-45" i="1">
                          <a:latin typeface="Georgia"/>
                          <a:cs typeface="Georgia"/>
                        </a:rPr>
                        <a:t>A/c </a:t>
                      </a:r>
                      <a:r>
                        <a:rPr dirty="0" sz="1600" spc="-75" i="1">
                          <a:latin typeface="Georgia"/>
                          <a:cs typeface="Georgia"/>
                        </a:rPr>
                        <a:t>with</a:t>
                      </a:r>
                      <a:r>
                        <a:rPr dirty="0" sz="1600" spc="-114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600" spc="-45" i="1">
                          <a:latin typeface="Georgia"/>
                          <a:cs typeface="Georgia"/>
                        </a:rPr>
                        <a:t>ABC</a:t>
                      </a:r>
                      <a:r>
                        <a:rPr dirty="0" sz="1600" spc="-1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600" spc="-75" i="1">
                          <a:latin typeface="Georgia"/>
                          <a:cs typeface="Georgia"/>
                        </a:rPr>
                        <a:t>Bank	</a:t>
                      </a:r>
                      <a:r>
                        <a:rPr dirty="0" sz="1600" spc="-65" i="1">
                          <a:latin typeface="Georgia"/>
                          <a:cs typeface="Georgia"/>
                        </a:rPr>
                        <a:t>Dr</a:t>
                      </a:r>
                      <a:endParaRPr sz="1600">
                        <a:latin typeface="Georgia"/>
                        <a:cs typeface="Georgia"/>
                      </a:endParaRPr>
                    </a:p>
                    <a:p>
                      <a:pPr marL="5638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600" spc="-95" i="1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1600" spc="-70" i="1">
                          <a:latin typeface="Georgia"/>
                          <a:cs typeface="Georgia"/>
                        </a:rPr>
                        <a:t>Dividend </a:t>
                      </a:r>
                      <a:r>
                        <a:rPr dirty="0" sz="1600" spc="-50" i="1">
                          <a:latin typeface="Georgia"/>
                          <a:cs typeface="Georgia"/>
                        </a:rPr>
                        <a:t>A/c </a:t>
                      </a:r>
                      <a:r>
                        <a:rPr dirty="0" sz="1600" spc="-75" i="1">
                          <a:latin typeface="Georgia"/>
                          <a:cs typeface="Georgia"/>
                        </a:rPr>
                        <a:t>with </a:t>
                      </a:r>
                      <a:r>
                        <a:rPr dirty="0" sz="1600" spc="-45" i="1">
                          <a:latin typeface="Georgia"/>
                          <a:cs typeface="Georgia"/>
                        </a:rPr>
                        <a:t>ABC</a:t>
                      </a:r>
                      <a:r>
                        <a:rPr dirty="0" sz="1600" spc="204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600" spc="-80" i="1">
                          <a:latin typeface="Georgia"/>
                          <a:cs typeface="Georgia"/>
                        </a:rPr>
                        <a:t>Bank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327660" y="838199"/>
              <a:ext cx="8488680" cy="5791200"/>
            </a:xfrm>
            <a:custGeom>
              <a:avLst/>
              <a:gdLst/>
              <a:ahLst/>
              <a:cxnLst/>
              <a:rect l="l" t="t" r="r" b="b"/>
              <a:pathLst>
                <a:path w="8488680" h="5791200">
                  <a:moveTo>
                    <a:pt x="8488680" y="0"/>
                  </a:moveTo>
                  <a:lnTo>
                    <a:pt x="1729740" y="0"/>
                  </a:lnTo>
                  <a:lnTo>
                    <a:pt x="0" y="0"/>
                  </a:lnTo>
                  <a:lnTo>
                    <a:pt x="0" y="5791200"/>
                  </a:lnTo>
                  <a:lnTo>
                    <a:pt x="1729740" y="5791200"/>
                  </a:lnTo>
                  <a:lnTo>
                    <a:pt x="8488680" y="5791200"/>
                  </a:lnTo>
                  <a:lnTo>
                    <a:pt x="8488680" y="0"/>
                  </a:lnTo>
                  <a:close/>
                </a:path>
              </a:pathLst>
            </a:custGeom>
            <a:solidFill>
              <a:srgbClr val="CCD4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21310" y="831850"/>
              <a:ext cx="8501380" cy="5803900"/>
            </a:xfrm>
            <a:custGeom>
              <a:avLst/>
              <a:gdLst/>
              <a:ahLst/>
              <a:cxnLst/>
              <a:rect l="l" t="t" r="r" b="b"/>
              <a:pathLst>
                <a:path w="8501380" h="5803900">
                  <a:moveTo>
                    <a:pt x="1736089" y="0"/>
                  </a:moveTo>
                  <a:lnTo>
                    <a:pt x="1736089" y="5803900"/>
                  </a:lnTo>
                </a:path>
                <a:path w="8501380" h="5803900">
                  <a:moveTo>
                    <a:pt x="6350" y="0"/>
                  </a:moveTo>
                  <a:lnTo>
                    <a:pt x="6350" y="5803900"/>
                  </a:lnTo>
                </a:path>
                <a:path w="8501380" h="5803900">
                  <a:moveTo>
                    <a:pt x="8495030" y="0"/>
                  </a:moveTo>
                  <a:lnTo>
                    <a:pt x="8495030" y="5803900"/>
                  </a:lnTo>
                </a:path>
                <a:path w="8501380" h="5803900">
                  <a:moveTo>
                    <a:pt x="0" y="6350"/>
                  </a:moveTo>
                  <a:lnTo>
                    <a:pt x="8501380" y="6350"/>
                  </a:lnTo>
                </a:path>
                <a:path w="8501380" h="5803900">
                  <a:moveTo>
                    <a:pt x="0" y="5797550"/>
                  </a:moveTo>
                  <a:lnTo>
                    <a:pt x="8501380" y="57975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406400" y="856234"/>
            <a:ext cx="148018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40">
                <a:latin typeface="Georgia"/>
                <a:cs typeface="Georgia"/>
              </a:rPr>
              <a:t>Balance</a:t>
            </a:r>
            <a:r>
              <a:rPr dirty="0" sz="1800" spc="-100">
                <a:latin typeface="Georgia"/>
                <a:cs typeface="Georgia"/>
              </a:rPr>
              <a:t> </a:t>
            </a:r>
            <a:r>
              <a:rPr dirty="0" sz="1800" spc="-40">
                <a:latin typeface="Georgia"/>
                <a:cs typeface="Georgia"/>
              </a:rPr>
              <a:t>Sheet/  </a:t>
            </a:r>
            <a:r>
              <a:rPr dirty="0" sz="1800" spc="-20">
                <a:latin typeface="Georgia"/>
                <a:cs typeface="Georgia"/>
              </a:rPr>
              <a:t>notes </a:t>
            </a:r>
            <a:r>
              <a:rPr dirty="0" sz="1800" spc="-5">
                <a:latin typeface="Georgia"/>
                <a:cs typeface="Georgia"/>
              </a:rPr>
              <a:t>to  </a:t>
            </a:r>
            <a:r>
              <a:rPr dirty="0" sz="1800" spc="-25">
                <a:latin typeface="Georgia"/>
                <a:cs typeface="Georgia"/>
              </a:rPr>
              <a:t>accounts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36394" y="854709"/>
            <a:ext cx="6607175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99720" algn="l"/>
              </a:tabLst>
            </a:pPr>
            <a:r>
              <a:rPr dirty="0" sz="2000" spc="-40">
                <a:latin typeface="Georgia"/>
                <a:cs typeface="Georgia"/>
              </a:rPr>
              <a:t>Interim </a:t>
            </a:r>
            <a:r>
              <a:rPr dirty="0" sz="2000" spc="-20">
                <a:latin typeface="Georgia"/>
                <a:cs typeface="Georgia"/>
              </a:rPr>
              <a:t>dividend </a:t>
            </a:r>
            <a:r>
              <a:rPr dirty="0" sz="2000" spc="-30">
                <a:latin typeface="Georgia"/>
                <a:cs typeface="Georgia"/>
              </a:rPr>
              <a:t>paid </a:t>
            </a:r>
            <a:r>
              <a:rPr dirty="0" sz="2000" spc="-25">
                <a:latin typeface="Georgia"/>
                <a:cs typeface="Georgia"/>
              </a:rPr>
              <a:t>during </a:t>
            </a:r>
            <a:r>
              <a:rPr dirty="0" sz="2000" spc="-5">
                <a:latin typeface="Georgia"/>
                <a:cs typeface="Georgia"/>
              </a:rPr>
              <a:t>the </a:t>
            </a:r>
            <a:r>
              <a:rPr dirty="0" sz="2000" spc="-45">
                <a:latin typeface="Georgia"/>
                <a:cs typeface="Georgia"/>
              </a:rPr>
              <a:t>year </a:t>
            </a:r>
            <a:r>
              <a:rPr dirty="0" sz="2000" spc="-5">
                <a:latin typeface="Georgia"/>
                <a:cs typeface="Georgia"/>
              </a:rPr>
              <a:t>to </a:t>
            </a:r>
            <a:r>
              <a:rPr dirty="0" sz="2000" spc="-10">
                <a:latin typeface="Georgia"/>
                <a:cs typeface="Georgia"/>
              </a:rPr>
              <a:t>be </a:t>
            </a:r>
            <a:r>
              <a:rPr dirty="0" sz="2000" spc="-25">
                <a:latin typeface="Georgia"/>
                <a:cs typeface="Georgia"/>
              </a:rPr>
              <a:t>reduced </a:t>
            </a:r>
            <a:r>
              <a:rPr dirty="0" sz="2000" spc="-40">
                <a:latin typeface="Georgia"/>
                <a:cs typeface="Georgia"/>
              </a:rPr>
              <a:t>from  </a:t>
            </a:r>
            <a:r>
              <a:rPr dirty="0" sz="2000" spc="-50">
                <a:latin typeface="Georgia"/>
                <a:cs typeface="Georgia"/>
              </a:rPr>
              <a:t>Reserves </a:t>
            </a:r>
            <a:r>
              <a:rPr dirty="0" sz="2000" spc="-65">
                <a:latin typeface="Georgia"/>
                <a:cs typeface="Georgia"/>
              </a:rPr>
              <a:t>&amp;</a:t>
            </a:r>
            <a:r>
              <a:rPr dirty="0" sz="2000" spc="20">
                <a:latin typeface="Georgia"/>
                <a:cs typeface="Georgia"/>
              </a:rPr>
              <a:t> </a:t>
            </a:r>
            <a:r>
              <a:rPr dirty="0" sz="2000" spc="-40">
                <a:latin typeface="Georgia"/>
                <a:cs typeface="Georgia"/>
              </a:rPr>
              <a:t>Surplus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36394" y="1768805"/>
            <a:ext cx="6610984" cy="45129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299085" marR="5080" indent="-28702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99720" algn="l"/>
              </a:tabLst>
            </a:pPr>
            <a:r>
              <a:rPr dirty="0" sz="2000" spc="-20">
                <a:latin typeface="Georgia"/>
                <a:cs typeface="Georgia"/>
              </a:rPr>
              <a:t>Aggregate amount </a:t>
            </a:r>
            <a:r>
              <a:rPr dirty="0" sz="2000" spc="-30">
                <a:latin typeface="Georgia"/>
                <a:cs typeface="Georgia"/>
              </a:rPr>
              <a:t>proposed </a:t>
            </a:r>
            <a:r>
              <a:rPr dirty="0" sz="2000" spc="-5">
                <a:latin typeface="Georgia"/>
                <a:cs typeface="Georgia"/>
              </a:rPr>
              <a:t>to </a:t>
            </a:r>
            <a:r>
              <a:rPr dirty="0" sz="2000" spc="-10">
                <a:latin typeface="Georgia"/>
                <a:cs typeface="Georgia"/>
              </a:rPr>
              <a:t>be </a:t>
            </a:r>
            <a:r>
              <a:rPr dirty="0" sz="2000" spc="-25">
                <a:latin typeface="Georgia"/>
                <a:cs typeface="Georgia"/>
              </a:rPr>
              <a:t>distributed </a:t>
            </a:r>
            <a:r>
              <a:rPr dirty="0" sz="2000" spc="-10">
                <a:latin typeface="Georgia"/>
                <a:cs typeface="Georgia"/>
              </a:rPr>
              <a:t>to </a:t>
            </a:r>
            <a:r>
              <a:rPr dirty="0" sz="2000" spc="-15">
                <a:latin typeface="Georgia"/>
                <a:cs typeface="Georgia"/>
              </a:rPr>
              <a:t>equity  </a:t>
            </a:r>
            <a:r>
              <a:rPr dirty="0" sz="2000" spc="-30">
                <a:latin typeface="Georgia"/>
                <a:cs typeface="Georgia"/>
              </a:rPr>
              <a:t>and </a:t>
            </a:r>
            <a:r>
              <a:rPr dirty="0" sz="2000" spc="-35">
                <a:latin typeface="Georgia"/>
                <a:cs typeface="Georgia"/>
              </a:rPr>
              <a:t>preference </a:t>
            </a:r>
            <a:r>
              <a:rPr dirty="0" sz="2000" spc="-30">
                <a:latin typeface="Georgia"/>
                <a:cs typeface="Georgia"/>
              </a:rPr>
              <a:t>shareholders and related </a:t>
            </a:r>
            <a:r>
              <a:rPr dirty="0" sz="2000" spc="-20">
                <a:latin typeface="Georgia"/>
                <a:cs typeface="Georgia"/>
              </a:rPr>
              <a:t>amount of  dividend </a:t>
            </a:r>
            <a:r>
              <a:rPr dirty="0" sz="2000" spc="-30">
                <a:latin typeface="Georgia"/>
                <a:cs typeface="Georgia"/>
              </a:rPr>
              <a:t>per </a:t>
            </a:r>
            <a:r>
              <a:rPr dirty="0" sz="2000" spc="-40">
                <a:latin typeface="Georgia"/>
                <a:cs typeface="Georgia"/>
              </a:rPr>
              <a:t>share. </a:t>
            </a:r>
            <a:r>
              <a:rPr dirty="0" sz="2000" spc="-45">
                <a:latin typeface="Georgia"/>
                <a:cs typeface="Georgia"/>
              </a:rPr>
              <a:t>Arrears </a:t>
            </a:r>
            <a:r>
              <a:rPr dirty="0" sz="2000" spc="-15">
                <a:latin typeface="Georgia"/>
                <a:cs typeface="Georgia"/>
              </a:rPr>
              <a:t>of </a:t>
            </a:r>
            <a:r>
              <a:rPr dirty="0" sz="2000" spc="-30">
                <a:latin typeface="Georgia"/>
                <a:cs typeface="Georgia"/>
              </a:rPr>
              <a:t>fixed </a:t>
            </a:r>
            <a:r>
              <a:rPr dirty="0" sz="2000" spc="-25">
                <a:latin typeface="Georgia"/>
                <a:cs typeface="Georgia"/>
              </a:rPr>
              <a:t>cumulative dividend  </a:t>
            </a:r>
            <a:r>
              <a:rPr dirty="0" sz="2000" spc="-5">
                <a:latin typeface="Georgia"/>
                <a:cs typeface="Georgia"/>
              </a:rPr>
              <a:t>to </a:t>
            </a:r>
            <a:r>
              <a:rPr dirty="0" sz="2000" spc="-10">
                <a:latin typeface="Georgia"/>
                <a:cs typeface="Georgia"/>
              </a:rPr>
              <a:t>be </a:t>
            </a:r>
            <a:r>
              <a:rPr dirty="0" sz="2000" spc="-20">
                <a:latin typeface="Georgia"/>
                <a:cs typeface="Georgia"/>
              </a:rPr>
              <a:t>disclosed</a:t>
            </a:r>
            <a:r>
              <a:rPr dirty="0" sz="2000" spc="-150">
                <a:latin typeface="Georgia"/>
                <a:cs typeface="Georgia"/>
              </a:rPr>
              <a:t> </a:t>
            </a:r>
            <a:r>
              <a:rPr dirty="0" sz="2000" spc="-55">
                <a:latin typeface="Georgia"/>
                <a:cs typeface="Georgia"/>
              </a:rPr>
              <a:t>separately.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"/>
            </a:pPr>
            <a:endParaRPr sz="2100">
              <a:latin typeface="Georgia"/>
              <a:cs typeface="Georgia"/>
            </a:endParaRPr>
          </a:p>
          <a:p>
            <a:pPr algn="just" marL="299085" marR="6350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dirty="0" sz="2000" spc="-60">
                <a:latin typeface="Georgia"/>
                <a:cs typeface="Georgia"/>
              </a:rPr>
              <a:t>In </a:t>
            </a:r>
            <a:r>
              <a:rPr dirty="0" sz="2000" spc="-30">
                <a:latin typeface="Georgia"/>
                <a:cs typeface="Georgia"/>
              </a:rPr>
              <a:t>case </a:t>
            </a:r>
            <a:r>
              <a:rPr dirty="0" sz="2000" spc="-15">
                <a:latin typeface="Georgia"/>
                <a:cs typeface="Georgia"/>
              </a:rPr>
              <a:t>of </a:t>
            </a:r>
            <a:r>
              <a:rPr dirty="0" sz="2000" spc="-45">
                <a:latin typeface="Georgia"/>
                <a:cs typeface="Georgia"/>
              </a:rPr>
              <a:t>Ind-AS </a:t>
            </a:r>
            <a:r>
              <a:rPr dirty="0" sz="2000" spc="-30">
                <a:latin typeface="Georgia"/>
                <a:cs typeface="Georgia"/>
              </a:rPr>
              <a:t>companies </a:t>
            </a:r>
            <a:r>
              <a:rPr dirty="0" sz="2000" spc="-25">
                <a:latin typeface="Georgia"/>
                <a:cs typeface="Georgia"/>
              </a:rPr>
              <a:t>under </a:t>
            </a:r>
            <a:r>
              <a:rPr dirty="0" sz="2000" spc="-5">
                <a:latin typeface="Georgia"/>
                <a:cs typeface="Georgia"/>
              </a:rPr>
              <a:t>the </a:t>
            </a:r>
            <a:r>
              <a:rPr dirty="0" sz="2000" spc="-20">
                <a:latin typeface="Georgia"/>
                <a:cs typeface="Georgia"/>
              </a:rPr>
              <a:t>head </a:t>
            </a:r>
            <a:r>
              <a:rPr dirty="0" sz="2000" spc="-30">
                <a:latin typeface="Georgia"/>
                <a:cs typeface="Georgia"/>
              </a:rPr>
              <a:t>Current  Liabilities </a:t>
            </a:r>
            <a:r>
              <a:rPr dirty="0" sz="2000" spc="-65">
                <a:latin typeface="Georgia"/>
                <a:cs typeface="Georgia"/>
              </a:rPr>
              <a:t>&amp; </a:t>
            </a:r>
            <a:r>
              <a:rPr dirty="0" sz="2000" spc="-40">
                <a:latin typeface="Georgia"/>
                <a:cs typeface="Georgia"/>
              </a:rPr>
              <a:t>Provisions </a:t>
            </a:r>
            <a:r>
              <a:rPr dirty="0" sz="2000" spc="-5">
                <a:latin typeface="Georgia"/>
                <a:cs typeface="Georgia"/>
              </a:rPr>
              <a:t>the </a:t>
            </a:r>
            <a:r>
              <a:rPr dirty="0" sz="2000" spc="-20">
                <a:latin typeface="Georgia"/>
                <a:cs typeface="Georgia"/>
              </a:rPr>
              <a:t>amount </a:t>
            </a:r>
            <a:r>
              <a:rPr dirty="0" sz="2000" spc="-25">
                <a:latin typeface="Georgia"/>
                <a:cs typeface="Georgia"/>
              </a:rPr>
              <a:t>lying </a:t>
            </a:r>
            <a:r>
              <a:rPr dirty="0" sz="2000" spc="-30">
                <a:latin typeface="Georgia"/>
                <a:cs typeface="Georgia"/>
              </a:rPr>
              <a:t>in </a:t>
            </a:r>
            <a:r>
              <a:rPr dirty="0" sz="2000" spc="-35">
                <a:latin typeface="Georgia"/>
                <a:cs typeface="Georgia"/>
              </a:rPr>
              <a:t>Unpaid  </a:t>
            </a:r>
            <a:r>
              <a:rPr dirty="0" sz="2000" spc="-20">
                <a:latin typeface="Georgia"/>
                <a:cs typeface="Georgia"/>
              </a:rPr>
              <a:t>Dividend </a:t>
            </a:r>
            <a:r>
              <a:rPr dirty="0" sz="2000" spc="-40">
                <a:latin typeface="Georgia"/>
                <a:cs typeface="Georgia"/>
              </a:rPr>
              <a:t>A/c </a:t>
            </a:r>
            <a:r>
              <a:rPr dirty="0" sz="2000" spc="-15">
                <a:latin typeface="Georgia"/>
                <a:cs typeface="Georgia"/>
              </a:rPr>
              <a:t>togetherwith </a:t>
            </a:r>
            <a:r>
              <a:rPr dirty="0" sz="2000" spc="-25">
                <a:latin typeface="Georgia"/>
                <a:cs typeface="Georgia"/>
              </a:rPr>
              <a:t>interest, </a:t>
            </a:r>
            <a:r>
              <a:rPr dirty="0" sz="2000" spc="-30">
                <a:latin typeface="Georgia"/>
                <a:cs typeface="Georgia"/>
              </a:rPr>
              <a:t>if</a:t>
            </a:r>
            <a:r>
              <a:rPr dirty="0" sz="2000" spc="-20">
                <a:latin typeface="Georgia"/>
                <a:cs typeface="Georgia"/>
              </a:rPr>
              <a:t> </a:t>
            </a:r>
            <a:r>
              <a:rPr dirty="0" sz="2000" spc="-85">
                <a:latin typeface="Georgia"/>
                <a:cs typeface="Georgia"/>
              </a:rPr>
              <a:t>any.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"/>
            </a:pPr>
            <a:endParaRPr sz="2100">
              <a:latin typeface="Georgia"/>
              <a:cs typeface="Georgia"/>
            </a:endParaRPr>
          </a:p>
          <a:p>
            <a:pPr algn="just" marL="299085" marR="5715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720" algn="l"/>
              </a:tabLst>
            </a:pPr>
            <a:r>
              <a:rPr dirty="0" sz="2000" spc="-20">
                <a:latin typeface="Georgia"/>
                <a:cs typeface="Georgia"/>
              </a:rPr>
              <a:t>Dividend </a:t>
            </a:r>
            <a:r>
              <a:rPr dirty="0" sz="2000" spc="-25">
                <a:latin typeface="Georgia"/>
                <a:cs typeface="Georgia"/>
              </a:rPr>
              <a:t>declared </a:t>
            </a:r>
            <a:r>
              <a:rPr dirty="0" sz="2000" spc="-35">
                <a:latin typeface="Georgia"/>
                <a:cs typeface="Georgia"/>
              </a:rPr>
              <a:t>after </a:t>
            </a:r>
            <a:r>
              <a:rPr dirty="0" sz="2000" spc="-45">
                <a:latin typeface="Georgia"/>
                <a:cs typeface="Georgia"/>
              </a:rPr>
              <a:t>Balance </a:t>
            </a:r>
            <a:r>
              <a:rPr dirty="0" sz="2000" spc="-20">
                <a:latin typeface="Georgia"/>
                <a:cs typeface="Georgia"/>
              </a:rPr>
              <a:t>Sheet date should </a:t>
            </a:r>
            <a:r>
              <a:rPr dirty="0" sz="2000" spc="-10">
                <a:latin typeface="Georgia"/>
                <a:cs typeface="Georgia"/>
              </a:rPr>
              <a:t>not </a:t>
            </a:r>
            <a:r>
              <a:rPr dirty="0" sz="2000" spc="-30">
                <a:latin typeface="Georgia"/>
                <a:cs typeface="Georgia"/>
              </a:rPr>
              <a:t>to  </a:t>
            </a:r>
            <a:r>
              <a:rPr dirty="0" sz="2000" spc="-10">
                <a:latin typeface="Georgia"/>
                <a:cs typeface="Georgia"/>
              </a:rPr>
              <a:t>be </a:t>
            </a:r>
            <a:r>
              <a:rPr dirty="0" sz="2000" spc="-15">
                <a:latin typeface="Georgia"/>
                <a:cs typeface="Georgia"/>
              </a:rPr>
              <a:t>recognized </a:t>
            </a:r>
            <a:r>
              <a:rPr dirty="0" sz="2000" spc="-55">
                <a:latin typeface="Georgia"/>
                <a:cs typeface="Georgia"/>
              </a:rPr>
              <a:t>as </a:t>
            </a:r>
            <a:r>
              <a:rPr dirty="0" sz="2000" spc="-50">
                <a:latin typeface="Georgia"/>
                <a:cs typeface="Georgia"/>
              </a:rPr>
              <a:t>a </a:t>
            </a:r>
            <a:r>
              <a:rPr dirty="0" sz="2000" spc="-20">
                <a:latin typeface="Georgia"/>
                <a:cs typeface="Georgia"/>
              </a:rPr>
              <a:t>liability </a:t>
            </a:r>
            <a:r>
              <a:rPr dirty="0" sz="2000" spc="-55">
                <a:latin typeface="Georgia"/>
                <a:cs typeface="Georgia"/>
              </a:rPr>
              <a:t>as </a:t>
            </a:r>
            <a:r>
              <a:rPr dirty="0" sz="2000" spc="-20">
                <a:latin typeface="Georgia"/>
                <a:cs typeface="Georgia"/>
              </a:rPr>
              <a:t>at </a:t>
            </a:r>
            <a:r>
              <a:rPr dirty="0" sz="2000" spc="-5">
                <a:latin typeface="Georgia"/>
                <a:cs typeface="Georgia"/>
              </a:rPr>
              <a:t>the </a:t>
            </a:r>
            <a:r>
              <a:rPr dirty="0" sz="2000" spc="-40">
                <a:latin typeface="Georgia"/>
                <a:cs typeface="Georgia"/>
              </a:rPr>
              <a:t>Balance </a:t>
            </a:r>
            <a:r>
              <a:rPr dirty="0" sz="2000" spc="-20">
                <a:latin typeface="Georgia"/>
                <a:cs typeface="Georgia"/>
              </a:rPr>
              <a:t>Sheet </a:t>
            </a:r>
            <a:r>
              <a:rPr dirty="0" sz="2000" spc="-25">
                <a:latin typeface="Georgia"/>
                <a:cs typeface="Georgia"/>
              </a:rPr>
              <a:t>date  </a:t>
            </a:r>
            <a:r>
              <a:rPr dirty="0" sz="2000" spc="-30">
                <a:latin typeface="Georgia"/>
                <a:cs typeface="Georgia"/>
              </a:rPr>
              <a:t>unless </a:t>
            </a:r>
            <a:r>
              <a:rPr dirty="0" sz="2000" spc="-5">
                <a:latin typeface="Georgia"/>
                <a:cs typeface="Georgia"/>
              </a:rPr>
              <a:t>the </a:t>
            </a:r>
            <a:r>
              <a:rPr dirty="0" sz="2000" spc="-40">
                <a:latin typeface="Georgia"/>
                <a:cs typeface="Georgia"/>
              </a:rPr>
              <a:t>law </a:t>
            </a:r>
            <a:r>
              <a:rPr dirty="0" sz="2000" spc="-30">
                <a:latin typeface="Georgia"/>
                <a:cs typeface="Georgia"/>
              </a:rPr>
              <a:t>so </a:t>
            </a:r>
            <a:r>
              <a:rPr dirty="0" sz="2000" spc="-40">
                <a:latin typeface="Georgia"/>
                <a:cs typeface="Georgia"/>
              </a:rPr>
              <a:t>requires. </a:t>
            </a:r>
            <a:r>
              <a:rPr dirty="0" sz="2000" spc="-25">
                <a:latin typeface="Georgia"/>
                <a:cs typeface="Georgia"/>
              </a:rPr>
              <a:t>Such dividend </a:t>
            </a:r>
            <a:r>
              <a:rPr dirty="0" sz="2000" spc="-20">
                <a:latin typeface="Georgia"/>
                <a:cs typeface="Georgia"/>
              </a:rPr>
              <a:t>should </a:t>
            </a:r>
            <a:r>
              <a:rPr dirty="0" sz="2000" spc="-15">
                <a:latin typeface="Georgia"/>
                <a:cs typeface="Georgia"/>
              </a:rPr>
              <a:t>be  </a:t>
            </a:r>
            <a:r>
              <a:rPr dirty="0" sz="2000" spc="-20">
                <a:latin typeface="Georgia"/>
                <a:cs typeface="Georgia"/>
              </a:rPr>
              <a:t>disclosed in</a:t>
            </a:r>
            <a:r>
              <a:rPr dirty="0" sz="2000" spc="5">
                <a:latin typeface="Georgia"/>
                <a:cs typeface="Georgia"/>
              </a:rPr>
              <a:t> </a:t>
            </a:r>
            <a:r>
              <a:rPr dirty="0" sz="2000" spc="-25">
                <a:latin typeface="Georgia"/>
                <a:cs typeface="Georgia"/>
              </a:rPr>
              <a:t>notes.</a:t>
            </a:r>
            <a:endParaRPr sz="2000">
              <a:latin typeface="Georgia"/>
              <a:cs typeface="Georgia"/>
            </a:endParaRPr>
          </a:p>
          <a:p>
            <a:pPr algn="just" marL="469900">
              <a:lnSpc>
                <a:spcPct val="100000"/>
              </a:lnSpc>
            </a:pPr>
            <a:r>
              <a:rPr dirty="0" sz="2000" spc="-35" i="1">
                <a:latin typeface="Georgia"/>
                <a:cs typeface="Georgia"/>
              </a:rPr>
              <a:t>[As </a:t>
            </a:r>
            <a:r>
              <a:rPr dirty="0" sz="1400" spc="-75" i="1">
                <a:latin typeface="Georgia"/>
                <a:cs typeface="Georgia"/>
              </a:rPr>
              <a:t>per </a:t>
            </a:r>
            <a:r>
              <a:rPr dirty="0" sz="1400" spc="-60" i="1">
                <a:latin typeface="Georgia"/>
                <a:cs typeface="Georgia"/>
              </a:rPr>
              <a:t>AS-4 </a:t>
            </a:r>
            <a:r>
              <a:rPr dirty="0" sz="1400" spc="-35" i="1">
                <a:latin typeface="Georgia"/>
                <a:cs typeface="Georgia"/>
              </a:rPr>
              <a:t>(Contingencies </a:t>
            </a:r>
            <a:r>
              <a:rPr dirty="0" sz="1400" spc="-75" i="1">
                <a:latin typeface="Georgia"/>
                <a:cs typeface="Georgia"/>
              </a:rPr>
              <a:t>and </a:t>
            </a:r>
            <a:r>
              <a:rPr dirty="0" sz="1400" spc="-65" i="1">
                <a:latin typeface="Georgia"/>
                <a:cs typeface="Georgia"/>
              </a:rPr>
              <a:t>Events </a:t>
            </a:r>
            <a:r>
              <a:rPr dirty="0" sz="1400" spc="-55" i="1">
                <a:latin typeface="Georgia"/>
                <a:cs typeface="Georgia"/>
              </a:rPr>
              <a:t>occurring after </a:t>
            </a:r>
            <a:r>
              <a:rPr dirty="0" sz="1400" spc="-25" i="1">
                <a:latin typeface="Georgia"/>
                <a:cs typeface="Georgia"/>
              </a:rPr>
              <a:t>the </a:t>
            </a:r>
            <a:r>
              <a:rPr dirty="0" sz="1400" spc="-55" i="1">
                <a:latin typeface="Georgia"/>
                <a:cs typeface="Georgia"/>
              </a:rPr>
              <a:t>Balance </a:t>
            </a:r>
            <a:r>
              <a:rPr dirty="0" sz="1400" spc="-30" i="1">
                <a:latin typeface="Georgia"/>
                <a:cs typeface="Georgia"/>
              </a:rPr>
              <a:t>Sheet</a:t>
            </a:r>
            <a:r>
              <a:rPr dirty="0" sz="1400" spc="140" i="1">
                <a:latin typeface="Georgia"/>
                <a:cs typeface="Georgia"/>
              </a:rPr>
              <a:t> </a:t>
            </a:r>
            <a:r>
              <a:rPr dirty="0" sz="1400" spc="-30" i="1">
                <a:latin typeface="Georgia"/>
                <a:cs typeface="Georgia"/>
              </a:rPr>
              <a:t>Date)</a:t>
            </a:r>
            <a:endParaRPr sz="1400">
              <a:latin typeface="Georgia"/>
              <a:cs typeface="Georgia"/>
            </a:endParaRPr>
          </a:p>
          <a:p>
            <a:pPr algn="just" marL="469900">
              <a:lnSpc>
                <a:spcPct val="100000"/>
              </a:lnSpc>
              <a:spcBef>
                <a:spcPts val="35"/>
              </a:spcBef>
            </a:pPr>
            <a:r>
              <a:rPr dirty="0" sz="1400" spc="-50" i="1">
                <a:latin typeface="Georgia"/>
                <a:cs typeface="Georgia"/>
              </a:rPr>
              <a:t>as </a:t>
            </a:r>
            <a:r>
              <a:rPr dirty="0" sz="1400" spc="-60" i="1">
                <a:latin typeface="Georgia"/>
                <a:cs typeface="Georgia"/>
              </a:rPr>
              <a:t>amended </a:t>
            </a:r>
            <a:r>
              <a:rPr dirty="0" sz="1400" spc="-35" i="1">
                <a:latin typeface="Georgia"/>
                <a:cs typeface="Georgia"/>
              </a:rPr>
              <a:t>on </a:t>
            </a:r>
            <a:r>
              <a:rPr dirty="0" sz="1400" spc="-100" i="1">
                <a:latin typeface="Georgia"/>
                <a:cs typeface="Georgia"/>
              </a:rPr>
              <a:t>30.3.2016 </a:t>
            </a:r>
            <a:r>
              <a:rPr dirty="0" sz="1400" spc="-70" i="1">
                <a:latin typeface="Georgia"/>
                <a:cs typeface="Georgia"/>
              </a:rPr>
              <a:t>and </a:t>
            </a:r>
            <a:r>
              <a:rPr dirty="0" sz="1400" spc="-60" i="1">
                <a:latin typeface="Georgia"/>
                <a:cs typeface="Georgia"/>
              </a:rPr>
              <a:t>Ind-AS</a:t>
            </a:r>
            <a:r>
              <a:rPr dirty="0" sz="1400" spc="165" i="1">
                <a:latin typeface="Georgia"/>
                <a:cs typeface="Georgia"/>
              </a:rPr>
              <a:t> </a:t>
            </a:r>
            <a:r>
              <a:rPr dirty="0" sz="1400" spc="-110" i="1">
                <a:latin typeface="Georgia"/>
                <a:cs typeface="Georgia"/>
              </a:rPr>
              <a:t>10]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6961" y="19050"/>
            <a:ext cx="8915400" cy="668020"/>
          </a:xfrm>
          <a:prstGeom prst="rect"/>
          <a:solidFill>
            <a:srgbClr val="FFFF66"/>
          </a:solidFill>
          <a:ln w="25907">
            <a:solidFill>
              <a:srgbClr val="7BC961"/>
            </a:solidFill>
          </a:ln>
        </p:spPr>
        <p:txBody>
          <a:bodyPr wrap="square" lIns="0" tIns="2165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705"/>
              </a:spcBef>
              <a:tabLst>
                <a:tab pos="4838065" algn="l"/>
              </a:tabLst>
            </a:pPr>
            <a:r>
              <a:rPr dirty="0" sz="2800" spc="-65"/>
              <a:t>Disclosures</a:t>
            </a:r>
            <a:r>
              <a:rPr dirty="0" sz="2800" spc="55"/>
              <a:t> </a:t>
            </a:r>
            <a:r>
              <a:rPr dirty="0" sz="2800" spc="-140"/>
              <a:t>required	</a:t>
            </a:r>
            <a:r>
              <a:rPr dirty="0" sz="2800" spc="-175"/>
              <a:t>(1/2)</a:t>
            </a:r>
            <a:endParaRPr sz="28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1309" y="6095"/>
          <a:ext cx="8507730" cy="60966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175"/>
                <a:gridCol w="1599564"/>
                <a:gridCol w="6630034"/>
                <a:gridCol w="128904"/>
              </a:tblGrid>
              <a:tr h="5227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7BC961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  <a:tabLst>
                          <a:tab pos="4669790" algn="l"/>
                        </a:tabLst>
                      </a:pPr>
                      <a:r>
                        <a:rPr dirty="0" sz="2800" spc="-65" i="1">
                          <a:latin typeface="Georgia"/>
                          <a:cs typeface="Georgia"/>
                        </a:rPr>
                        <a:t>Disclosures</a:t>
                      </a:r>
                      <a:r>
                        <a:rPr dirty="0" sz="2800" spc="5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800" spc="-140" i="1">
                          <a:latin typeface="Georgia"/>
                          <a:cs typeface="Georgia"/>
                        </a:rPr>
                        <a:t>required	</a:t>
                      </a:r>
                      <a:r>
                        <a:rPr dirty="0" sz="2800" spc="-165" i="1">
                          <a:latin typeface="Georgia"/>
                          <a:cs typeface="Georgia"/>
                        </a:rPr>
                        <a:t>(2/2)</a:t>
                      </a:r>
                      <a:endParaRPr sz="2800">
                        <a:latin typeface="Georgia"/>
                        <a:cs typeface="Georgia"/>
                      </a:endParaRPr>
                    </a:p>
                  </a:txBody>
                  <a:tcPr marL="0" marR="0" marB="0" marT="71755">
                    <a:lnL w="28575">
                      <a:solidFill>
                        <a:srgbClr val="7BC961"/>
                      </a:solidFill>
                      <a:prstDash val="solid"/>
                    </a:lnL>
                    <a:lnR w="28575">
                      <a:solidFill>
                        <a:srgbClr val="7BC961"/>
                      </a:solidFill>
                      <a:prstDash val="solid"/>
                    </a:lnR>
                    <a:lnT w="28575">
                      <a:solidFill>
                        <a:srgbClr val="7BC961"/>
                      </a:solidFill>
                      <a:prstDash val="solid"/>
                    </a:lnT>
                    <a:lnB w="28575">
                      <a:solidFill>
                        <a:srgbClr val="7BC961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7BC961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397127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800" spc="-70">
                          <a:latin typeface="Georgia"/>
                          <a:cs typeface="Georgia"/>
                        </a:rPr>
                        <a:t>P&amp;L</a:t>
                      </a:r>
                      <a:r>
                        <a:rPr dirty="0" sz="1800" spc="-7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15">
                          <a:latin typeface="Georgia"/>
                          <a:cs typeface="Georgia"/>
                        </a:rPr>
                        <a:t>statement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7BC961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91440" marR="7810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2000" spc="-40">
                          <a:latin typeface="Georgia"/>
                          <a:cs typeface="Georgia"/>
                        </a:rPr>
                        <a:t>Interim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dividend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paid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during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the 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year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will 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be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debited to </a:t>
                      </a:r>
                      <a:r>
                        <a:rPr dirty="0" sz="2000" spc="-85">
                          <a:latin typeface="Georgia"/>
                          <a:cs typeface="Georgia"/>
                        </a:rPr>
                        <a:t>P&amp;L 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statement.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7BC961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98524">
                <a:tc gridSpan="2">
                  <a:txBody>
                    <a:bodyPr/>
                    <a:lstStyle/>
                    <a:p>
                      <a:pPr marL="90805" marR="6381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25">
                          <a:latin typeface="Georgia"/>
                          <a:cs typeface="Georgia"/>
                        </a:rPr>
                        <a:t>Cash </a:t>
                      </a:r>
                      <a:r>
                        <a:rPr dirty="0" sz="1800" spc="10">
                          <a:latin typeface="Georgia"/>
                          <a:cs typeface="Georgia"/>
                        </a:rPr>
                        <a:t>flow  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sta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t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ement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35">
                          <a:latin typeface="Georgia"/>
                          <a:cs typeface="Georgia"/>
                        </a:rPr>
                        <a:t>Interim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dividend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paid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during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the 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year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will 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be</a:t>
                      </a:r>
                      <a:r>
                        <a:rPr dirty="0" sz="2000" spc="-24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reflected.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758566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60">
                          <a:latin typeface="Georgia"/>
                          <a:cs typeface="Georgia"/>
                        </a:rPr>
                        <a:t>Board’s</a:t>
                      </a:r>
                      <a:r>
                        <a:rPr dirty="0" sz="1800" spc="-7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40">
                          <a:latin typeface="Georgia"/>
                          <a:cs typeface="Georgia"/>
                        </a:rPr>
                        <a:t>report/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dirty="0" sz="1800" spc="-30">
                          <a:latin typeface="Georgia"/>
                          <a:cs typeface="Georgia"/>
                        </a:rPr>
                        <a:t>annual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report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235"/>
                        </a:spcBef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2000" spc="-35">
                          <a:latin typeface="Georgia"/>
                          <a:cs typeface="Georgia"/>
                        </a:rPr>
                        <a:t>Interim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dividend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paid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during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the</a:t>
                      </a:r>
                      <a:r>
                        <a:rPr dirty="0" sz="2000" spc="-16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year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Wingdings"/>
                        <a:buChar char=""/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2000" spc="-25">
                          <a:latin typeface="Georgia"/>
                          <a:cs typeface="Georgia"/>
                        </a:rPr>
                        <a:t>Recommendation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the </a:t>
                      </a:r>
                      <a:r>
                        <a:rPr dirty="0" sz="2000" spc="-55">
                          <a:latin typeface="Georgia"/>
                          <a:cs typeface="Georgia"/>
                        </a:rPr>
                        <a:t>Board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for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proposed</a:t>
                      </a:r>
                      <a:r>
                        <a:rPr dirty="0" sz="2000" spc="-12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dividend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Wingdings"/>
                        <a:buChar char=""/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2000" spc="-5">
                          <a:latin typeface="Georgia"/>
                          <a:cs typeface="Georgia"/>
                        </a:rPr>
                        <a:t>Amount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lying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in </a:t>
                      </a:r>
                      <a:r>
                        <a:rPr dirty="0" sz="2000" spc="-35">
                          <a:latin typeface="Georgia"/>
                          <a:cs typeface="Georgia"/>
                        </a:rPr>
                        <a:t>Unpaid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Dividend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A/c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during last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7</a:t>
                      </a:r>
                      <a:r>
                        <a:rPr dirty="0" sz="2000" spc="-50">
                          <a:latin typeface="Georgia"/>
                          <a:cs typeface="Georgia"/>
                        </a:rPr>
                        <a:t> years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Wingdings"/>
                        <a:buChar char=""/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2000" spc="-5">
                          <a:latin typeface="Georgia"/>
                          <a:cs typeface="Georgia"/>
                        </a:rPr>
                        <a:t>Amount </a:t>
                      </a:r>
                      <a:r>
                        <a:rPr dirty="0" sz="2000" spc="-35">
                          <a:latin typeface="Georgia"/>
                          <a:cs typeface="Georgia"/>
                        </a:rPr>
                        <a:t>transferred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000" spc="-114">
                          <a:latin typeface="Georgia"/>
                          <a:cs typeface="Georgia"/>
                        </a:rPr>
                        <a:t>IEPF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during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the</a:t>
                      </a:r>
                      <a:r>
                        <a:rPr dirty="0" sz="2000" spc="-16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year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2" y="19050"/>
            <a:ext cx="8229600" cy="523240"/>
          </a:xfrm>
          <a:prstGeom prst="rect"/>
          <a:solidFill>
            <a:srgbClr val="FFFF66"/>
          </a:solidFill>
          <a:ln w="25907">
            <a:solidFill>
              <a:srgbClr val="7BC961"/>
            </a:solidFill>
          </a:ln>
        </p:spPr>
        <p:txBody>
          <a:bodyPr wrap="square" lIns="0" tIns="717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65"/>
              </a:spcBef>
            </a:pPr>
            <a:r>
              <a:rPr dirty="0" sz="2800" spc="-85"/>
              <a:t>Auditors’ </a:t>
            </a:r>
            <a:r>
              <a:rPr dirty="0" sz="2800" spc="-120"/>
              <a:t>report </a:t>
            </a:r>
            <a:r>
              <a:rPr dirty="0" sz="2800" spc="-145"/>
              <a:t>and</a:t>
            </a:r>
            <a:r>
              <a:rPr dirty="0" sz="2800" spc="220"/>
              <a:t> </a:t>
            </a:r>
            <a:r>
              <a:rPr dirty="0" sz="2800" spc="-130"/>
              <a:t>dividend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86740" y="1308861"/>
            <a:ext cx="8056880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2400" spc="-30">
                <a:latin typeface="Georgia"/>
                <a:cs typeface="Georgia"/>
              </a:rPr>
              <a:t>Auditors’ </a:t>
            </a:r>
            <a:r>
              <a:rPr dirty="0" sz="2400" spc="-10">
                <a:latin typeface="Georgia"/>
                <a:cs typeface="Georgia"/>
              </a:rPr>
              <a:t>to </a:t>
            </a:r>
            <a:r>
              <a:rPr dirty="0" sz="2400" spc="-25">
                <a:latin typeface="Georgia"/>
                <a:cs typeface="Georgia"/>
              </a:rPr>
              <a:t>confirm </a:t>
            </a:r>
            <a:r>
              <a:rPr dirty="0" sz="2400" spc="-30">
                <a:latin typeface="Georgia"/>
                <a:cs typeface="Georgia"/>
              </a:rPr>
              <a:t>in </a:t>
            </a:r>
            <a:r>
              <a:rPr dirty="0" sz="2400" spc="-20">
                <a:latin typeface="Georgia"/>
                <a:cs typeface="Georgia"/>
              </a:rPr>
              <a:t>their </a:t>
            </a:r>
            <a:r>
              <a:rPr dirty="0" sz="2400" spc="-30">
                <a:latin typeface="Georgia"/>
                <a:cs typeface="Georgia"/>
              </a:rPr>
              <a:t>report </a:t>
            </a:r>
            <a:r>
              <a:rPr dirty="0" sz="2400" spc="-20">
                <a:latin typeface="Georgia"/>
                <a:cs typeface="Georgia"/>
              </a:rPr>
              <a:t>whether </a:t>
            </a:r>
            <a:r>
              <a:rPr dirty="0" sz="2400" spc="-5">
                <a:latin typeface="Georgia"/>
                <a:cs typeface="Georgia"/>
              </a:rPr>
              <a:t>the </a:t>
            </a:r>
            <a:r>
              <a:rPr dirty="0" sz="2400" spc="-40">
                <a:latin typeface="Georgia"/>
                <a:cs typeface="Georgia"/>
              </a:rPr>
              <a:t>company </a:t>
            </a:r>
            <a:r>
              <a:rPr dirty="0" sz="2400" spc="495">
                <a:latin typeface="Georgia"/>
                <a:cs typeface="Georgia"/>
              </a:rPr>
              <a:t> </a:t>
            </a:r>
            <a:r>
              <a:rPr dirty="0" sz="2400" spc="-50">
                <a:latin typeface="Georgia"/>
                <a:cs typeface="Georgia"/>
              </a:rPr>
              <a:t>has </a:t>
            </a:r>
            <a:r>
              <a:rPr dirty="0" sz="2400" spc="-25">
                <a:latin typeface="Georgia"/>
                <a:cs typeface="Georgia"/>
              </a:rPr>
              <a:t>complied </a:t>
            </a:r>
            <a:r>
              <a:rPr dirty="0" sz="2400" spc="-5">
                <a:latin typeface="Georgia"/>
                <a:cs typeface="Georgia"/>
              </a:rPr>
              <a:t>with </a:t>
            </a:r>
            <a:r>
              <a:rPr dirty="0" sz="2400" spc="-40">
                <a:latin typeface="Georgia"/>
                <a:cs typeface="Georgia"/>
              </a:rPr>
              <a:t>provisions </a:t>
            </a:r>
            <a:r>
              <a:rPr dirty="0" sz="2400" spc="-20">
                <a:latin typeface="Georgia"/>
                <a:cs typeface="Georgia"/>
              </a:rPr>
              <a:t>of </a:t>
            </a:r>
            <a:r>
              <a:rPr dirty="0" sz="2400" spc="-130">
                <a:latin typeface="Georgia"/>
                <a:cs typeface="Georgia"/>
              </a:rPr>
              <a:t>Sec.123 </a:t>
            </a:r>
            <a:r>
              <a:rPr dirty="0" sz="2400" spc="-20">
                <a:latin typeface="Georgia"/>
                <a:cs typeface="Georgia"/>
              </a:rPr>
              <a:t>of </a:t>
            </a:r>
            <a:r>
              <a:rPr dirty="0" sz="2400" spc="-5">
                <a:latin typeface="Georgia"/>
                <a:cs typeface="Georgia"/>
              </a:rPr>
              <a:t>the </a:t>
            </a:r>
            <a:r>
              <a:rPr dirty="0" sz="2400" spc="5">
                <a:latin typeface="Georgia"/>
                <a:cs typeface="Georgia"/>
              </a:rPr>
              <a:t>Act </a:t>
            </a:r>
            <a:r>
              <a:rPr dirty="0" sz="2400" spc="-30">
                <a:latin typeface="Georgia"/>
                <a:cs typeface="Georgia"/>
              </a:rPr>
              <a:t>relating </a:t>
            </a:r>
            <a:r>
              <a:rPr dirty="0" sz="2400" spc="-25">
                <a:latin typeface="Georgia"/>
                <a:cs typeface="Georgia"/>
              </a:rPr>
              <a:t>to  </a:t>
            </a:r>
            <a:r>
              <a:rPr dirty="0" sz="2400" spc="-30">
                <a:latin typeface="Georgia"/>
                <a:cs typeface="Georgia"/>
              </a:rPr>
              <a:t>dividend </a:t>
            </a:r>
            <a:r>
              <a:rPr dirty="0" sz="2400" spc="-35">
                <a:latin typeface="Georgia"/>
                <a:cs typeface="Georgia"/>
              </a:rPr>
              <a:t>paid </a:t>
            </a:r>
            <a:r>
              <a:rPr dirty="0" sz="2400" spc="-30">
                <a:latin typeface="Georgia"/>
                <a:cs typeface="Georgia"/>
              </a:rPr>
              <a:t>during </a:t>
            </a:r>
            <a:r>
              <a:rPr dirty="0" sz="2400" spc="-5">
                <a:latin typeface="Georgia"/>
                <a:cs typeface="Georgia"/>
              </a:rPr>
              <a:t>the </a:t>
            </a:r>
            <a:r>
              <a:rPr dirty="0" sz="2400" spc="-95">
                <a:latin typeface="Georgia"/>
                <a:cs typeface="Georgia"/>
              </a:rPr>
              <a:t>year. </a:t>
            </a:r>
            <a:r>
              <a:rPr dirty="0" sz="2400" spc="-75" i="1">
                <a:latin typeface="Georgia"/>
                <a:cs typeface="Georgia"/>
              </a:rPr>
              <a:t>(Applicable </a:t>
            </a:r>
            <a:r>
              <a:rPr dirty="0" sz="2400" spc="-110" i="1">
                <a:latin typeface="Georgia"/>
                <a:cs typeface="Georgia"/>
              </a:rPr>
              <a:t>from </a:t>
            </a:r>
            <a:r>
              <a:rPr dirty="0" sz="2400" spc="-100" i="1">
                <a:latin typeface="Georgia"/>
                <a:cs typeface="Georgia"/>
              </a:rPr>
              <a:t>1</a:t>
            </a:r>
            <a:r>
              <a:rPr dirty="0" baseline="24305" sz="2400" spc="-150" i="1">
                <a:latin typeface="Georgia"/>
                <a:cs typeface="Georgia"/>
              </a:rPr>
              <a:t>st </a:t>
            </a:r>
            <a:r>
              <a:rPr dirty="0" sz="2400" spc="-100" i="1">
                <a:latin typeface="Georgia"/>
                <a:cs typeface="Georgia"/>
              </a:rPr>
              <a:t>April  </a:t>
            </a:r>
            <a:r>
              <a:rPr dirty="0" sz="2400" spc="-200" i="1">
                <a:latin typeface="Georgia"/>
                <a:cs typeface="Georgia"/>
              </a:rPr>
              <a:t>2021)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1309" y="0"/>
          <a:ext cx="8507730" cy="6254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175"/>
                <a:gridCol w="1599564"/>
                <a:gridCol w="6630034"/>
                <a:gridCol w="128904"/>
              </a:tblGrid>
              <a:tr h="5212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7BC961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3200" spc="-125" i="1">
                          <a:latin typeface="Georgia"/>
                          <a:cs typeface="Georgia"/>
                        </a:rPr>
                        <a:t>Dividend</a:t>
                      </a:r>
                      <a:r>
                        <a:rPr dirty="0" sz="3200" spc="-2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3200" spc="-90" i="1">
                          <a:latin typeface="Georgia"/>
                          <a:cs typeface="Georgia"/>
                        </a:rPr>
                        <a:t>policy</a:t>
                      </a:r>
                      <a:endParaRPr sz="3200">
                        <a:latin typeface="Georgia"/>
                        <a:cs typeface="Georgia"/>
                      </a:endParaRPr>
                    </a:p>
                  </a:txBody>
                  <a:tcPr marL="0" marR="0" marB="0" marT="6985">
                    <a:lnL w="28575">
                      <a:solidFill>
                        <a:srgbClr val="7BC961"/>
                      </a:solidFill>
                      <a:prstDash val="solid"/>
                    </a:lnL>
                    <a:lnR w="28575">
                      <a:solidFill>
                        <a:srgbClr val="7BC961"/>
                      </a:solidFill>
                      <a:prstDash val="solid"/>
                    </a:lnR>
                    <a:lnT w="28575">
                      <a:solidFill>
                        <a:srgbClr val="7BC961"/>
                      </a:solidFill>
                      <a:prstDash val="solid"/>
                    </a:lnT>
                    <a:lnB w="28575">
                      <a:solidFill>
                        <a:srgbClr val="7BC961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7BC961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2698115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800" spc="-25">
                          <a:latin typeface="Georgia"/>
                          <a:cs typeface="Georgia"/>
                        </a:rPr>
                        <a:t>Mandatory</a:t>
                      </a:r>
                      <a:r>
                        <a:rPr dirty="0" sz="1800" spc="-6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35">
                          <a:latin typeface="Georgia"/>
                          <a:cs typeface="Georgia"/>
                        </a:rPr>
                        <a:t>for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7BC961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2000" spc="-70">
                          <a:latin typeface="Georgia"/>
                          <a:cs typeface="Georgia"/>
                        </a:rPr>
                        <a:t>Top </a:t>
                      </a:r>
                      <a:r>
                        <a:rPr dirty="0" sz="2000" spc="-170">
                          <a:latin typeface="Georgia"/>
                          <a:cs typeface="Georgia"/>
                        </a:rPr>
                        <a:t>1000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listed</a:t>
                      </a:r>
                      <a:r>
                        <a:rPr dirty="0" sz="2000" spc="-16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companies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548640">
                        <a:lnSpc>
                          <a:spcPct val="100000"/>
                        </a:lnSpc>
                      </a:pPr>
                      <a:r>
                        <a:rPr dirty="0" sz="2000" spc="-25">
                          <a:latin typeface="Georgia"/>
                          <a:cs typeface="Georgia"/>
                        </a:rPr>
                        <a:t>(Regulation </a:t>
                      </a:r>
                      <a:r>
                        <a:rPr dirty="0" sz="2000" spc="-90">
                          <a:latin typeface="Georgia"/>
                          <a:cs typeface="Georgia"/>
                        </a:rPr>
                        <a:t>43A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LODR </a:t>
                      </a:r>
                      <a:r>
                        <a:rPr dirty="0" sz="2000" spc="-65">
                          <a:latin typeface="Georgia"/>
                          <a:cs typeface="Georgia"/>
                        </a:rPr>
                        <a:t>–</a:t>
                      </a:r>
                      <a:r>
                        <a:rPr dirty="0" sz="2000" spc="-65" i="1">
                          <a:latin typeface="Georgia"/>
                          <a:cs typeface="Georgia"/>
                        </a:rPr>
                        <a:t>Substituted </a:t>
                      </a:r>
                      <a:r>
                        <a:rPr dirty="0" sz="2000" spc="-85" i="1">
                          <a:latin typeface="Georgia"/>
                          <a:cs typeface="Georgia"/>
                        </a:rPr>
                        <a:t>for </a:t>
                      </a:r>
                      <a:r>
                        <a:rPr dirty="0" sz="2000" spc="-145" i="1">
                          <a:latin typeface="Georgia"/>
                          <a:cs typeface="Georgia"/>
                        </a:rPr>
                        <a:t>500</a:t>
                      </a:r>
                      <a:r>
                        <a:rPr dirty="0" sz="2000" spc="-114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05" i="1">
                          <a:latin typeface="Georgia"/>
                          <a:cs typeface="Georgia"/>
                        </a:rPr>
                        <a:t>w.e.f.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marL="548640">
                        <a:lnSpc>
                          <a:spcPct val="100000"/>
                        </a:lnSpc>
                      </a:pPr>
                      <a:r>
                        <a:rPr dirty="0" sz="2000" spc="-125" i="1">
                          <a:latin typeface="Georgia"/>
                          <a:cs typeface="Georgia"/>
                        </a:rPr>
                        <a:t>5.5.2021)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548640">
                        <a:lnSpc>
                          <a:spcPct val="100000"/>
                        </a:lnSpc>
                      </a:pPr>
                      <a:r>
                        <a:rPr dirty="0" sz="2000" spc="-95" i="1">
                          <a:latin typeface="Georgia"/>
                          <a:cs typeface="Georgia"/>
                        </a:rPr>
                        <a:t>Note:</a:t>
                      </a:r>
                      <a:r>
                        <a:rPr dirty="0" sz="2000" spc="29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80" i="1">
                          <a:latin typeface="Georgia"/>
                          <a:cs typeface="Georgia"/>
                        </a:rPr>
                        <a:t>Dividend </a:t>
                      </a:r>
                      <a:r>
                        <a:rPr dirty="0" sz="2000" spc="-60" i="1">
                          <a:latin typeface="Georgia"/>
                          <a:cs typeface="Georgia"/>
                        </a:rPr>
                        <a:t>policy </a:t>
                      </a:r>
                      <a:r>
                        <a:rPr dirty="0" sz="2000" spc="-55" i="1">
                          <a:latin typeface="Georgia"/>
                          <a:cs typeface="Georgia"/>
                        </a:rPr>
                        <a:t>has </a:t>
                      </a:r>
                      <a:r>
                        <a:rPr dirty="0" sz="2000" spc="-20" i="1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000" spc="-65" i="1">
                          <a:latin typeface="Georgia"/>
                          <a:cs typeface="Georgia"/>
                        </a:rPr>
                        <a:t>be </a:t>
                      </a:r>
                      <a:r>
                        <a:rPr dirty="0" sz="2000" spc="-50" i="1">
                          <a:latin typeface="Georgia"/>
                          <a:cs typeface="Georgia"/>
                        </a:rPr>
                        <a:t>disclosed </a:t>
                      </a:r>
                      <a:r>
                        <a:rPr dirty="0" sz="2000" spc="-55" i="1">
                          <a:latin typeface="Georgia"/>
                          <a:cs typeface="Georgia"/>
                        </a:rPr>
                        <a:t>on</a:t>
                      </a:r>
                      <a:r>
                        <a:rPr dirty="0" sz="2000" spc="105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85" i="1">
                          <a:latin typeface="Georgia"/>
                          <a:cs typeface="Georgia"/>
                        </a:rPr>
                        <a:t>company’s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marL="548640">
                        <a:lnSpc>
                          <a:spcPct val="100000"/>
                        </a:lnSpc>
                      </a:pPr>
                      <a:r>
                        <a:rPr dirty="0" sz="2000" spc="-80" i="1">
                          <a:latin typeface="Georgia"/>
                          <a:cs typeface="Georgia"/>
                        </a:rPr>
                        <a:t>website</a:t>
                      </a:r>
                      <a:r>
                        <a:rPr dirty="0" sz="2000" spc="-5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00" i="1">
                          <a:latin typeface="Georgia"/>
                          <a:cs typeface="Georgia"/>
                        </a:rPr>
                        <a:t>and</a:t>
                      </a:r>
                      <a:r>
                        <a:rPr dirty="0" sz="2000" spc="-25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20" i="1">
                          <a:latin typeface="Georgia"/>
                          <a:cs typeface="Georgia"/>
                        </a:rPr>
                        <a:t>a</a:t>
                      </a:r>
                      <a:r>
                        <a:rPr dirty="0" sz="2000" spc="-1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50" i="1">
                          <a:latin typeface="Georgia"/>
                          <a:cs typeface="Georgia"/>
                        </a:rPr>
                        <a:t>link</a:t>
                      </a:r>
                      <a:r>
                        <a:rPr dirty="0" sz="2000" spc="-1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35" i="1">
                          <a:latin typeface="Georgia"/>
                          <a:cs typeface="Georgia"/>
                        </a:rPr>
                        <a:t>is</a:t>
                      </a:r>
                      <a:r>
                        <a:rPr dirty="0" sz="2000" spc="-5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5" i="1">
                          <a:latin typeface="Georgia"/>
                          <a:cs typeface="Georgia"/>
                        </a:rPr>
                        <a:t>to</a:t>
                      </a:r>
                      <a:r>
                        <a:rPr dirty="0" sz="2000" spc="5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65" i="1">
                          <a:latin typeface="Georgia"/>
                          <a:cs typeface="Georgia"/>
                        </a:rPr>
                        <a:t>be</a:t>
                      </a:r>
                      <a:r>
                        <a:rPr dirty="0" sz="2000" spc="-1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05" i="1">
                          <a:latin typeface="Georgia"/>
                          <a:cs typeface="Georgia"/>
                        </a:rPr>
                        <a:t>provided</a:t>
                      </a:r>
                      <a:r>
                        <a:rPr dirty="0" sz="2000" spc="1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60" i="1">
                          <a:latin typeface="Georgia"/>
                          <a:cs typeface="Georgia"/>
                        </a:rPr>
                        <a:t>in</a:t>
                      </a:r>
                      <a:r>
                        <a:rPr dirty="0" sz="2000" spc="-1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30" i="1">
                          <a:latin typeface="Georgia"/>
                          <a:cs typeface="Georgia"/>
                        </a:rPr>
                        <a:t>the</a:t>
                      </a:r>
                      <a:r>
                        <a:rPr dirty="0" sz="200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75" i="1">
                          <a:latin typeface="Georgia"/>
                          <a:cs typeface="Georgia"/>
                        </a:rPr>
                        <a:t>annual</a:t>
                      </a:r>
                      <a:r>
                        <a:rPr dirty="0" sz="2000" spc="-4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80" i="1">
                          <a:latin typeface="Georgia"/>
                          <a:cs typeface="Georgia"/>
                        </a:rPr>
                        <a:t>report.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7BC961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016123">
                <a:tc gridSpan="2">
                  <a:txBody>
                    <a:bodyPr/>
                    <a:lstStyle/>
                    <a:p>
                      <a:pPr marL="90805" marR="2622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Georgia"/>
                          <a:cs typeface="Georgia"/>
                        </a:rPr>
                        <a:t>De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t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e</a:t>
                      </a:r>
                      <a:r>
                        <a:rPr dirty="0" sz="1800" spc="5">
                          <a:latin typeface="Georgia"/>
                          <a:cs typeface="Georgia"/>
                        </a:rPr>
                        <a:t>r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mi</a:t>
                      </a:r>
                      <a:r>
                        <a:rPr dirty="0" sz="1800" spc="-10">
                          <a:latin typeface="Georgia"/>
                          <a:cs typeface="Georgia"/>
                        </a:rPr>
                        <a:t>n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ants  </a:t>
                      </a:r>
                      <a:r>
                        <a:rPr dirty="0" sz="1800" spc="-15">
                          <a:latin typeface="Georgia"/>
                          <a:cs typeface="Georgia"/>
                        </a:rPr>
                        <a:t>of</a:t>
                      </a:r>
                      <a:r>
                        <a:rPr dirty="0" sz="1800" spc="2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10">
                          <a:latin typeface="Georgia"/>
                          <a:cs typeface="Georgia"/>
                        </a:rPr>
                        <a:t>policy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235"/>
                        </a:spcBef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2000" spc="-30">
                          <a:latin typeface="Georgia"/>
                          <a:cs typeface="Georgia"/>
                        </a:rPr>
                        <a:t>Legal </a:t>
                      </a:r>
                      <a:r>
                        <a:rPr dirty="0" sz="2000" spc="-65">
                          <a:latin typeface="Georgia"/>
                          <a:cs typeface="Georgia"/>
                        </a:rPr>
                        <a:t>&amp;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contractual</a:t>
                      </a:r>
                      <a:r>
                        <a:rPr dirty="0" sz="2000" spc="1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restrictions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Wingdings"/>
                        <a:buChar char=""/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2000" spc="-50">
                          <a:latin typeface="Georgia"/>
                          <a:cs typeface="Georgia"/>
                        </a:rPr>
                        <a:t>Earnings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Wingdings"/>
                        <a:buChar char=""/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2000" spc="-25">
                          <a:latin typeface="Georgia"/>
                          <a:cs typeface="Georgia"/>
                        </a:rPr>
                        <a:t>Cash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position </a:t>
                      </a:r>
                      <a:r>
                        <a:rPr dirty="0" sz="2000" spc="-65">
                          <a:latin typeface="Georgia"/>
                          <a:cs typeface="Georgia"/>
                        </a:rPr>
                        <a:t>&amp;</a:t>
                      </a:r>
                      <a:r>
                        <a:rPr dirty="0" sz="2000" spc="-3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liquidity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Wingdings"/>
                        <a:buChar char=""/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2000" spc="-40">
                          <a:latin typeface="Georgia"/>
                          <a:cs typeface="Georgia"/>
                        </a:rPr>
                        <a:t>Financial</a:t>
                      </a:r>
                      <a:r>
                        <a:rPr dirty="0" sz="2000" spc="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needs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Wingdings"/>
                        <a:buChar char=""/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2000" spc="-85">
                          <a:latin typeface="Georgia"/>
                          <a:cs typeface="Georgia"/>
                        </a:rPr>
                        <a:t>Tax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considerations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839390" y="0"/>
              <a:ext cx="7465218" cy="68579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-828" y="0"/>
              <a:ext cx="9145590" cy="10289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16052" y="2223516"/>
              <a:ext cx="8087106" cy="187528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509828" y="543612"/>
              <a:ext cx="8153400" cy="6248400"/>
            </a:xfrm>
            <a:custGeom>
              <a:avLst/>
              <a:gdLst/>
              <a:ahLst/>
              <a:cxnLst/>
              <a:rect l="l" t="t" r="r" b="b"/>
              <a:pathLst>
                <a:path w="8153400" h="6248400">
                  <a:moveTo>
                    <a:pt x="8153400" y="0"/>
                  </a:moveTo>
                  <a:lnTo>
                    <a:pt x="0" y="0"/>
                  </a:lnTo>
                  <a:lnTo>
                    <a:pt x="0" y="6248400"/>
                  </a:lnTo>
                  <a:lnTo>
                    <a:pt x="8153400" y="624840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CCD4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09828" y="537209"/>
              <a:ext cx="8153400" cy="6261735"/>
            </a:xfrm>
            <a:custGeom>
              <a:avLst/>
              <a:gdLst/>
              <a:ahLst/>
              <a:cxnLst/>
              <a:rect l="l" t="t" r="r" b="b"/>
              <a:pathLst>
                <a:path w="8153400" h="6261734">
                  <a:moveTo>
                    <a:pt x="0" y="0"/>
                  </a:moveTo>
                  <a:lnTo>
                    <a:pt x="0" y="6261152"/>
                  </a:lnTo>
                </a:path>
                <a:path w="8153400" h="6261734">
                  <a:moveTo>
                    <a:pt x="8153349" y="0"/>
                  </a:moveTo>
                  <a:lnTo>
                    <a:pt x="8153349" y="626115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03478" y="537209"/>
              <a:ext cx="8166100" cy="12700"/>
            </a:xfrm>
            <a:custGeom>
              <a:avLst/>
              <a:gdLst/>
              <a:ahLst/>
              <a:cxnLst/>
              <a:rect l="l" t="t" r="r" b="b"/>
              <a:pathLst>
                <a:path w="8166100" h="12700">
                  <a:moveTo>
                    <a:pt x="0" y="12700"/>
                  </a:moveTo>
                  <a:lnTo>
                    <a:pt x="8166049" y="12700"/>
                  </a:lnTo>
                  <a:lnTo>
                    <a:pt x="8166049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03478" y="6792011"/>
              <a:ext cx="8166100" cy="0"/>
            </a:xfrm>
            <a:custGeom>
              <a:avLst/>
              <a:gdLst/>
              <a:ahLst/>
              <a:cxnLst/>
              <a:rect l="l" t="t" r="r" b="b"/>
              <a:pathLst>
                <a:path w="8166100" h="0">
                  <a:moveTo>
                    <a:pt x="0" y="0"/>
                  </a:moveTo>
                  <a:lnTo>
                    <a:pt x="8166049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88670" y="557021"/>
            <a:ext cx="7889240" cy="4724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2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Section</a:t>
            </a:r>
            <a:r>
              <a:rPr dirty="0" u="heavy" sz="2400" spc="-15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dirty="0" u="heavy" sz="2400" spc="-125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2(35):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dirty="0" sz="2400" spc="-35">
                <a:latin typeface="Georgia"/>
                <a:cs typeface="Georgia"/>
              </a:rPr>
              <a:t>“Dividend </a:t>
            </a:r>
            <a:r>
              <a:rPr dirty="0" sz="2400" spc="-25">
                <a:latin typeface="Georgia"/>
                <a:cs typeface="Georgia"/>
              </a:rPr>
              <a:t>includes </a:t>
            </a:r>
            <a:r>
              <a:rPr dirty="0" sz="2400" spc="-50">
                <a:latin typeface="Georgia"/>
                <a:cs typeface="Georgia"/>
              </a:rPr>
              <a:t>any </a:t>
            </a:r>
            <a:r>
              <a:rPr dirty="0" sz="2400" spc="-30">
                <a:latin typeface="Georgia"/>
                <a:cs typeface="Georgia"/>
              </a:rPr>
              <a:t>interim</a:t>
            </a:r>
            <a:r>
              <a:rPr dirty="0" sz="2400" spc="-75">
                <a:latin typeface="Georgia"/>
                <a:cs typeface="Georgia"/>
              </a:rPr>
              <a:t> </a:t>
            </a:r>
            <a:r>
              <a:rPr dirty="0" sz="2400" spc="-40">
                <a:latin typeface="Georgia"/>
                <a:cs typeface="Georgia"/>
              </a:rPr>
              <a:t>dividend".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dirty="0" u="heavy" sz="2400" spc="-4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General</a:t>
            </a:r>
            <a:r>
              <a:rPr dirty="0" u="heavy" sz="2400" spc="2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dirty="0" u="heavy" sz="2400" spc="-4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meaning: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dirty="0" sz="2400" spc="-25">
                <a:latin typeface="Georgia"/>
                <a:cs typeface="Georgia"/>
              </a:rPr>
              <a:t>Dividend </a:t>
            </a:r>
            <a:r>
              <a:rPr dirty="0" sz="2400" spc="-50">
                <a:latin typeface="Georgia"/>
                <a:cs typeface="Georgia"/>
              </a:rPr>
              <a:t>is </a:t>
            </a:r>
            <a:r>
              <a:rPr dirty="0" sz="2400" spc="-25">
                <a:latin typeface="Georgia"/>
                <a:cs typeface="Georgia"/>
              </a:rPr>
              <a:t>distribution </a:t>
            </a:r>
            <a:r>
              <a:rPr dirty="0" sz="2400" spc="-20">
                <a:latin typeface="Georgia"/>
                <a:cs typeface="Georgia"/>
              </a:rPr>
              <a:t>of </a:t>
            </a:r>
            <a:r>
              <a:rPr dirty="0" sz="2400" spc="-15">
                <a:latin typeface="Georgia"/>
                <a:cs typeface="Georgia"/>
              </a:rPr>
              <a:t>portion </a:t>
            </a:r>
            <a:r>
              <a:rPr dirty="0" sz="2400" spc="-20">
                <a:latin typeface="Georgia"/>
                <a:cs typeface="Georgia"/>
              </a:rPr>
              <a:t>of </a:t>
            </a:r>
            <a:r>
              <a:rPr dirty="0" sz="2400" spc="-50">
                <a:latin typeface="Georgia"/>
                <a:cs typeface="Georgia"/>
              </a:rPr>
              <a:t>company’s</a:t>
            </a:r>
            <a:r>
              <a:rPr dirty="0" sz="2400" spc="-80">
                <a:latin typeface="Georgia"/>
                <a:cs typeface="Georgia"/>
              </a:rPr>
              <a:t> </a:t>
            </a:r>
            <a:r>
              <a:rPr dirty="0" sz="2400" spc="-40">
                <a:latin typeface="Georgia"/>
                <a:cs typeface="Georgia"/>
              </a:rPr>
              <a:t>earnings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dirty="0" sz="2400" spc="-25">
                <a:latin typeface="Georgia"/>
                <a:cs typeface="Georgia"/>
              </a:rPr>
              <a:t>among </a:t>
            </a:r>
            <a:r>
              <a:rPr dirty="0" sz="2400" spc="-35">
                <a:latin typeface="Georgia"/>
                <a:cs typeface="Georgia"/>
              </a:rPr>
              <a:t>shareholders </a:t>
            </a:r>
            <a:r>
              <a:rPr dirty="0" sz="2400" spc="-25">
                <a:latin typeface="Georgia"/>
                <a:cs typeface="Georgia"/>
              </a:rPr>
              <a:t>in </a:t>
            </a:r>
            <a:r>
              <a:rPr dirty="0" sz="2400" spc="-5">
                <a:latin typeface="Georgia"/>
                <a:cs typeface="Georgia"/>
              </a:rPr>
              <a:t>the </a:t>
            </a:r>
            <a:r>
              <a:rPr dirty="0" sz="2400" spc="-40">
                <a:latin typeface="Georgia"/>
                <a:cs typeface="Georgia"/>
              </a:rPr>
              <a:t>form </a:t>
            </a:r>
            <a:r>
              <a:rPr dirty="0" sz="2400" spc="-20">
                <a:latin typeface="Georgia"/>
                <a:cs typeface="Georgia"/>
              </a:rPr>
              <a:t>of </a:t>
            </a:r>
            <a:r>
              <a:rPr dirty="0" sz="2400" spc="-35">
                <a:latin typeface="Georgia"/>
                <a:cs typeface="Georgia"/>
              </a:rPr>
              <a:t>return </a:t>
            </a:r>
            <a:r>
              <a:rPr dirty="0" sz="2400" spc="-10">
                <a:latin typeface="Georgia"/>
                <a:cs typeface="Georgia"/>
              </a:rPr>
              <a:t>on </a:t>
            </a:r>
            <a:r>
              <a:rPr dirty="0" sz="2400" spc="-50">
                <a:latin typeface="Georgia"/>
                <a:cs typeface="Georgia"/>
              </a:rPr>
              <a:t>share</a:t>
            </a:r>
            <a:r>
              <a:rPr dirty="0" sz="2400" spc="-235">
                <a:latin typeface="Georgia"/>
                <a:cs typeface="Georgia"/>
              </a:rPr>
              <a:t> </a:t>
            </a:r>
            <a:r>
              <a:rPr dirty="0" sz="2400" spc="-25">
                <a:latin typeface="Georgia"/>
                <a:cs typeface="Georgia"/>
              </a:rPr>
              <a:t>capital.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u="heavy" sz="2400" spc="-120" i="1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Following </a:t>
            </a:r>
            <a:r>
              <a:rPr dirty="0" u="heavy" sz="2400" spc="-135" i="1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are </a:t>
            </a:r>
            <a:r>
              <a:rPr dirty="0" u="heavy" sz="2400" spc="-25" i="1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not </a:t>
            </a:r>
            <a:r>
              <a:rPr dirty="0" u="heavy" sz="2400" spc="-85" i="1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considered as</a:t>
            </a:r>
            <a:r>
              <a:rPr dirty="0" u="heavy" sz="2400" spc="280" i="1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dirty="0" u="heavy" sz="2400" spc="-135" i="1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dividend: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720" algn="l"/>
              </a:tabLst>
            </a:pPr>
            <a:r>
              <a:rPr dirty="0" sz="2400" spc="-25">
                <a:latin typeface="Georgia"/>
                <a:cs typeface="Georgia"/>
              </a:rPr>
              <a:t>Capitalisation </a:t>
            </a:r>
            <a:r>
              <a:rPr dirty="0" sz="2400" spc="-20">
                <a:latin typeface="Georgia"/>
                <a:cs typeface="Georgia"/>
              </a:rPr>
              <a:t>of profit </a:t>
            </a:r>
            <a:r>
              <a:rPr dirty="0" sz="2400" spc="-25">
                <a:latin typeface="Georgia"/>
                <a:cs typeface="Georgia"/>
              </a:rPr>
              <a:t>in </a:t>
            </a:r>
            <a:r>
              <a:rPr dirty="0" sz="2400" spc="-5">
                <a:latin typeface="Georgia"/>
                <a:cs typeface="Georgia"/>
              </a:rPr>
              <a:t>the </a:t>
            </a:r>
            <a:r>
              <a:rPr dirty="0" sz="2400" spc="-40">
                <a:latin typeface="Georgia"/>
                <a:cs typeface="Georgia"/>
              </a:rPr>
              <a:t>form </a:t>
            </a:r>
            <a:r>
              <a:rPr dirty="0" sz="2400" spc="-20">
                <a:latin typeface="Georgia"/>
                <a:cs typeface="Georgia"/>
              </a:rPr>
              <a:t>of </a:t>
            </a:r>
            <a:r>
              <a:rPr dirty="0" sz="2400" spc="-30">
                <a:latin typeface="Georgia"/>
                <a:cs typeface="Georgia"/>
              </a:rPr>
              <a:t>bonus</a:t>
            </a:r>
            <a:r>
              <a:rPr dirty="0" sz="2400" spc="-100">
                <a:latin typeface="Georgia"/>
                <a:cs typeface="Georgia"/>
              </a:rPr>
              <a:t> </a:t>
            </a:r>
            <a:r>
              <a:rPr dirty="0" sz="2400" spc="-55">
                <a:latin typeface="Georgia"/>
                <a:cs typeface="Georgia"/>
              </a:rPr>
              <a:t>shares</a:t>
            </a:r>
            <a:endParaRPr sz="2400">
              <a:latin typeface="Georgia"/>
              <a:cs typeface="Georgia"/>
            </a:endParaRPr>
          </a:p>
          <a:p>
            <a:pPr marL="469900">
              <a:lnSpc>
                <a:spcPct val="100000"/>
              </a:lnSpc>
              <a:spcBef>
                <a:spcPts val="25"/>
              </a:spcBef>
            </a:pPr>
            <a:r>
              <a:rPr dirty="0" sz="2000" spc="-45">
                <a:latin typeface="Georgia"/>
                <a:cs typeface="Georgia"/>
              </a:rPr>
              <a:t>[But </a:t>
            </a:r>
            <a:r>
              <a:rPr dirty="0" sz="2000" spc="-25">
                <a:latin typeface="Georgia"/>
                <a:cs typeface="Georgia"/>
              </a:rPr>
              <a:t>bonus </a:t>
            </a:r>
            <a:r>
              <a:rPr dirty="0" sz="2000" spc="-45">
                <a:latin typeface="Georgia"/>
                <a:cs typeface="Georgia"/>
              </a:rPr>
              <a:t>shares </a:t>
            </a:r>
            <a:r>
              <a:rPr dirty="0" sz="2000" spc="-25">
                <a:latin typeface="Georgia"/>
                <a:cs typeface="Georgia"/>
              </a:rPr>
              <a:t>shall </a:t>
            </a:r>
            <a:r>
              <a:rPr dirty="0" sz="2000" spc="-5">
                <a:latin typeface="Georgia"/>
                <a:cs typeface="Georgia"/>
              </a:rPr>
              <a:t>not </a:t>
            </a:r>
            <a:r>
              <a:rPr dirty="0" sz="2000" spc="-10">
                <a:latin typeface="Georgia"/>
                <a:cs typeface="Georgia"/>
              </a:rPr>
              <a:t>be </a:t>
            </a:r>
            <a:r>
              <a:rPr dirty="0" sz="2000" spc="-30">
                <a:latin typeface="Georgia"/>
                <a:cs typeface="Georgia"/>
              </a:rPr>
              <a:t>issued </a:t>
            </a:r>
            <a:r>
              <a:rPr dirty="0" sz="2000" spc="-20">
                <a:latin typeface="Georgia"/>
                <a:cs typeface="Georgia"/>
              </a:rPr>
              <a:t>in </a:t>
            </a:r>
            <a:r>
              <a:rPr dirty="0" sz="2000" spc="-15">
                <a:latin typeface="Georgia"/>
                <a:cs typeface="Georgia"/>
              </a:rPr>
              <a:t>lieu of </a:t>
            </a:r>
            <a:r>
              <a:rPr dirty="0" sz="2000" spc="-20">
                <a:latin typeface="Georgia"/>
                <a:cs typeface="Georgia"/>
              </a:rPr>
              <a:t>dividend </a:t>
            </a:r>
            <a:r>
              <a:rPr dirty="0" sz="2000" spc="-285">
                <a:latin typeface="Georgia"/>
                <a:cs typeface="Georgia"/>
              </a:rPr>
              <a:t>–</a:t>
            </a:r>
            <a:r>
              <a:rPr dirty="0" sz="2000" spc="-180">
                <a:latin typeface="Georgia"/>
                <a:cs typeface="Georgia"/>
              </a:rPr>
              <a:t> </a:t>
            </a:r>
            <a:r>
              <a:rPr dirty="0" sz="2000" spc="-70">
                <a:latin typeface="Georgia"/>
                <a:cs typeface="Georgia"/>
              </a:rPr>
              <a:t>Sec.63(3)]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18054" y="5252084"/>
            <a:ext cx="58642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8475" algn="l"/>
                <a:tab pos="1454150" algn="l"/>
                <a:tab pos="1945005" algn="l"/>
                <a:tab pos="2931160" algn="l"/>
                <a:tab pos="3455670" algn="l"/>
                <a:tab pos="4970780" algn="l"/>
              </a:tabLst>
            </a:pPr>
            <a:r>
              <a:rPr dirty="0" sz="2400" spc="-30">
                <a:latin typeface="Georgia"/>
                <a:cs typeface="Georgia"/>
              </a:rPr>
              <a:t>o</a:t>
            </a:r>
            <a:r>
              <a:rPr dirty="0" sz="2400" spc="-15">
                <a:latin typeface="Georgia"/>
                <a:cs typeface="Georgia"/>
              </a:rPr>
              <a:t>f</a:t>
            </a:r>
            <a:r>
              <a:rPr dirty="0" sz="2400">
                <a:latin typeface="Georgia"/>
                <a:cs typeface="Georgia"/>
              </a:rPr>
              <a:t>	</a:t>
            </a:r>
            <a:r>
              <a:rPr dirty="0" sz="2400" spc="-55">
                <a:latin typeface="Georgia"/>
                <a:cs typeface="Georgia"/>
              </a:rPr>
              <a:t>p</a:t>
            </a:r>
            <a:r>
              <a:rPr dirty="0" sz="2400" spc="-75">
                <a:latin typeface="Georgia"/>
                <a:cs typeface="Georgia"/>
              </a:rPr>
              <a:t>r</a:t>
            </a:r>
            <a:r>
              <a:rPr dirty="0" sz="2400" spc="-25">
                <a:latin typeface="Georgia"/>
                <a:cs typeface="Georgia"/>
              </a:rPr>
              <a:t>o</a:t>
            </a:r>
            <a:r>
              <a:rPr dirty="0" sz="2400" spc="40">
                <a:latin typeface="Georgia"/>
                <a:cs typeface="Georgia"/>
              </a:rPr>
              <a:t>f</a:t>
            </a:r>
            <a:r>
              <a:rPr dirty="0" sz="2400" spc="-10">
                <a:latin typeface="Georgia"/>
                <a:cs typeface="Georgia"/>
              </a:rPr>
              <a:t>i</a:t>
            </a:r>
            <a:r>
              <a:rPr dirty="0" sz="2400" spc="-5">
                <a:latin typeface="Georgia"/>
                <a:cs typeface="Georgia"/>
              </a:rPr>
              <a:t>t</a:t>
            </a:r>
            <a:r>
              <a:rPr dirty="0" sz="2400">
                <a:latin typeface="Georgia"/>
                <a:cs typeface="Georgia"/>
              </a:rPr>
              <a:t>	</a:t>
            </a:r>
            <a:r>
              <a:rPr dirty="0" sz="2400" spc="-40">
                <a:latin typeface="Georgia"/>
                <a:cs typeface="Georgia"/>
              </a:rPr>
              <a:t>o</a:t>
            </a:r>
            <a:r>
              <a:rPr dirty="0" sz="2400" spc="-30">
                <a:latin typeface="Georgia"/>
                <a:cs typeface="Georgia"/>
              </a:rPr>
              <a:t>r</a:t>
            </a:r>
            <a:r>
              <a:rPr dirty="0" sz="2400">
                <a:latin typeface="Georgia"/>
                <a:cs typeface="Georgia"/>
              </a:rPr>
              <a:t>	</a:t>
            </a:r>
            <a:r>
              <a:rPr dirty="0" sz="2400" spc="-40">
                <a:latin typeface="Georgia"/>
                <a:cs typeface="Georgia"/>
              </a:rPr>
              <a:t>asse</a:t>
            </a:r>
            <a:r>
              <a:rPr dirty="0" sz="2400" spc="-15">
                <a:latin typeface="Georgia"/>
                <a:cs typeface="Georgia"/>
              </a:rPr>
              <a:t>t</a:t>
            </a:r>
            <a:r>
              <a:rPr dirty="0" sz="2400" spc="-70">
                <a:latin typeface="Georgia"/>
                <a:cs typeface="Georgia"/>
              </a:rPr>
              <a:t>s</a:t>
            </a:r>
            <a:r>
              <a:rPr dirty="0" sz="2400">
                <a:latin typeface="Georgia"/>
                <a:cs typeface="Georgia"/>
              </a:rPr>
              <a:t>	</a:t>
            </a:r>
            <a:r>
              <a:rPr dirty="0" sz="2400" spc="-50">
                <a:latin typeface="Georgia"/>
                <a:cs typeface="Georgia"/>
              </a:rPr>
              <a:t>b</a:t>
            </a:r>
            <a:r>
              <a:rPr dirty="0" sz="2400" spc="-20">
                <a:latin typeface="Georgia"/>
                <a:cs typeface="Georgia"/>
              </a:rPr>
              <a:t>y</a:t>
            </a:r>
            <a:r>
              <a:rPr dirty="0" sz="2400">
                <a:latin typeface="Georgia"/>
                <a:cs typeface="Georgia"/>
              </a:rPr>
              <a:t>	</a:t>
            </a:r>
            <a:r>
              <a:rPr dirty="0" sz="2400" spc="-15">
                <a:latin typeface="Georgia"/>
                <a:cs typeface="Georgia"/>
              </a:rPr>
              <a:t>li</a:t>
            </a:r>
            <a:r>
              <a:rPr dirty="0" sz="2400" spc="-25">
                <a:latin typeface="Georgia"/>
                <a:cs typeface="Georgia"/>
              </a:rPr>
              <a:t>q</a:t>
            </a:r>
            <a:r>
              <a:rPr dirty="0" sz="2400" spc="-25">
                <a:latin typeface="Georgia"/>
                <a:cs typeface="Georgia"/>
              </a:rPr>
              <a:t>ui</a:t>
            </a:r>
            <a:r>
              <a:rPr dirty="0" sz="2400" spc="-40">
                <a:latin typeface="Georgia"/>
                <a:cs typeface="Georgia"/>
              </a:rPr>
              <a:t>d</a:t>
            </a:r>
            <a:r>
              <a:rPr dirty="0" sz="2400" spc="-25">
                <a:latin typeface="Georgia"/>
                <a:cs typeface="Georgia"/>
              </a:rPr>
              <a:t>a</a:t>
            </a:r>
            <a:r>
              <a:rPr dirty="0" sz="2400" spc="-55">
                <a:latin typeface="Georgia"/>
                <a:cs typeface="Georgia"/>
              </a:rPr>
              <a:t>t</a:t>
            </a:r>
            <a:r>
              <a:rPr dirty="0" sz="2400" spc="-30">
                <a:latin typeface="Georgia"/>
                <a:cs typeface="Georgia"/>
              </a:rPr>
              <a:t>or</a:t>
            </a:r>
            <a:r>
              <a:rPr dirty="0" sz="2400">
                <a:latin typeface="Georgia"/>
                <a:cs typeface="Georgia"/>
              </a:rPr>
              <a:t>	</a:t>
            </a:r>
            <a:r>
              <a:rPr dirty="0" sz="2400" spc="-35">
                <a:latin typeface="Georgia"/>
                <a:cs typeface="Georgia"/>
              </a:rPr>
              <a:t>duri</a:t>
            </a:r>
            <a:r>
              <a:rPr dirty="0" sz="2400" spc="-50">
                <a:latin typeface="Georgia"/>
                <a:cs typeface="Georgia"/>
              </a:rPr>
              <a:t>n</a:t>
            </a:r>
            <a:r>
              <a:rPr dirty="0" sz="2400" spc="-5">
                <a:latin typeface="Georgia"/>
                <a:cs typeface="Georgia"/>
              </a:rPr>
              <a:t>g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8670" y="5252084"/>
            <a:ext cx="8002905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6068060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dirty="0" sz="2400" spc="-20">
                <a:latin typeface="Georgia"/>
                <a:cs typeface="Georgia"/>
              </a:rPr>
              <a:t>Dist</a:t>
            </a:r>
            <a:r>
              <a:rPr dirty="0" sz="2400" spc="-60">
                <a:latin typeface="Georgia"/>
                <a:cs typeface="Georgia"/>
              </a:rPr>
              <a:t>r</a:t>
            </a:r>
            <a:r>
              <a:rPr dirty="0" sz="2400" spc="-35">
                <a:latin typeface="Georgia"/>
                <a:cs typeface="Georgia"/>
              </a:rPr>
              <a:t>i</a:t>
            </a:r>
            <a:r>
              <a:rPr dirty="0" sz="2400" spc="-20">
                <a:latin typeface="Georgia"/>
                <a:cs typeface="Georgia"/>
              </a:rPr>
              <a:t>b</a:t>
            </a:r>
            <a:r>
              <a:rPr dirty="0" sz="2400" spc="-30">
                <a:latin typeface="Georgia"/>
                <a:cs typeface="Georgia"/>
              </a:rPr>
              <a:t>u</a:t>
            </a:r>
            <a:r>
              <a:rPr dirty="0" sz="2400" spc="-10">
                <a:latin typeface="Georgia"/>
                <a:cs typeface="Georgia"/>
              </a:rPr>
              <a:t>t</a:t>
            </a:r>
            <a:r>
              <a:rPr dirty="0" sz="2400">
                <a:latin typeface="Georgia"/>
                <a:cs typeface="Georgia"/>
              </a:rPr>
              <a:t>i</a:t>
            </a:r>
            <a:r>
              <a:rPr dirty="0" sz="2400" spc="-15">
                <a:latin typeface="Georgia"/>
                <a:cs typeface="Georgia"/>
              </a:rPr>
              <a:t>o</a:t>
            </a:r>
            <a:r>
              <a:rPr dirty="0" sz="2400" spc="-15">
                <a:latin typeface="Georgia"/>
                <a:cs typeface="Georgia"/>
              </a:rPr>
              <a:t>n  </a:t>
            </a:r>
            <a:r>
              <a:rPr dirty="0" sz="2400" spc="-25">
                <a:latin typeface="Georgia"/>
                <a:cs typeface="Georgia"/>
              </a:rPr>
              <a:t>winding</a:t>
            </a:r>
            <a:r>
              <a:rPr dirty="0" sz="2400" spc="-35">
                <a:latin typeface="Georgia"/>
                <a:cs typeface="Georgia"/>
              </a:rPr>
              <a:t> </a:t>
            </a:r>
            <a:r>
              <a:rPr dirty="0" sz="2400" spc="-55">
                <a:latin typeface="Georgia"/>
                <a:cs typeface="Georgia"/>
              </a:rPr>
              <a:t>up.</a:t>
            </a:r>
            <a:endParaRPr sz="2400">
              <a:latin typeface="Georgia"/>
              <a:cs typeface="Georgia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  <a:tab pos="2440305" algn="l"/>
                <a:tab pos="5321300" algn="l"/>
              </a:tabLst>
            </a:pPr>
            <a:r>
              <a:rPr dirty="0" sz="2400" spc="-20">
                <a:latin typeface="Georgia"/>
                <a:cs typeface="Georgia"/>
              </a:rPr>
              <a:t>Distribution</a:t>
            </a:r>
            <a:r>
              <a:rPr dirty="0" sz="2400" spc="370">
                <a:latin typeface="Georgia"/>
                <a:cs typeface="Georgia"/>
              </a:rPr>
              <a:t> </a:t>
            </a:r>
            <a:r>
              <a:rPr dirty="0" sz="2400" spc="-20">
                <a:latin typeface="Georgia"/>
                <a:cs typeface="Georgia"/>
              </a:rPr>
              <a:t>of	</a:t>
            </a:r>
            <a:r>
              <a:rPr dirty="0" sz="2400" spc="-25">
                <a:latin typeface="Georgia"/>
                <a:cs typeface="Georgia"/>
              </a:rPr>
              <a:t>discount</a:t>
            </a:r>
            <a:r>
              <a:rPr dirty="0" sz="2400" spc="375">
                <a:latin typeface="Georgia"/>
                <a:cs typeface="Georgia"/>
              </a:rPr>
              <a:t> </a:t>
            </a:r>
            <a:r>
              <a:rPr dirty="0" sz="2400" spc="-25">
                <a:latin typeface="Georgia"/>
                <a:cs typeface="Georgia"/>
              </a:rPr>
              <a:t>coupons</a:t>
            </a:r>
            <a:r>
              <a:rPr dirty="0" sz="2400" spc="375">
                <a:latin typeface="Georgia"/>
                <a:cs typeface="Georgia"/>
              </a:rPr>
              <a:t> </a:t>
            </a:r>
            <a:r>
              <a:rPr dirty="0" sz="2400" spc="-20">
                <a:latin typeface="Georgia"/>
                <a:cs typeface="Georgia"/>
              </a:rPr>
              <a:t>of	</a:t>
            </a:r>
            <a:r>
              <a:rPr dirty="0" sz="2400" spc="-45">
                <a:latin typeface="Georgia"/>
                <a:cs typeface="Georgia"/>
              </a:rPr>
              <a:t>company’s </a:t>
            </a:r>
            <a:r>
              <a:rPr dirty="0" sz="2400" spc="-25">
                <a:latin typeface="Georgia"/>
                <a:cs typeface="Georgia"/>
              </a:rPr>
              <a:t>products  </a:t>
            </a:r>
            <a:r>
              <a:rPr dirty="0" sz="2400" spc="-35">
                <a:latin typeface="Georgia"/>
                <a:cs typeface="Georgia"/>
              </a:rPr>
              <a:t>or services </a:t>
            </a:r>
            <a:r>
              <a:rPr dirty="0" sz="2400" spc="-10">
                <a:latin typeface="Georgia"/>
                <a:cs typeface="Georgia"/>
              </a:rPr>
              <a:t>to </a:t>
            </a:r>
            <a:r>
              <a:rPr dirty="0" sz="2400" spc="-30">
                <a:latin typeface="Georgia"/>
                <a:cs typeface="Georgia"/>
              </a:rPr>
              <a:t>all </a:t>
            </a:r>
            <a:r>
              <a:rPr dirty="0" sz="2400" spc="-40">
                <a:latin typeface="Georgia"/>
                <a:cs typeface="Georgia"/>
              </a:rPr>
              <a:t>shareholders. </a:t>
            </a:r>
            <a:r>
              <a:rPr dirty="0" sz="2400" spc="-55">
                <a:latin typeface="Georgia"/>
                <a:cs typeface="Georgia"/>
              </a:rPr>
              <a:t>(para </a:t>
            </a:r>
            <a:r>
              <a:rPr dirty="0" sz="2400" spc="-114">
                <a:latin typeface="Georgia"/>
                <a:cs typeface="Georgia"/>
              </a:rPr>
              <a:t>2.5 </a:t>
            </a:r>
            <a:r>
              <a:rPr dirty="0" sz="2400" spc="-20">
                <a:latin typeface="Georgia"/>
                <a:cs typeface="Georgia"/>
              </a:rPr>
              <a:t>of</a:t>
            </a:r>
            <a:r>
              <a:rPr dirty="0" sz="2400" spc="60">
                <a:latin typeface="Georgia"/>
                <a:cs typeface="Georgia"/>
              </a:rPr>
              <a:t> </a:t>
            </a:r>
            <a:r>
              <a:rPr dirty="0" sz="2400" spc="-110">
                <a:latin typeface="Georgia"/>
                <a:cs typeface="Georgia"/>
              </a:rPr>
              <a:t>SS-3)</a:t>
            </a:r>
            <a:endParaRPr sz="2400">
              <a:latin typeface="Georgia"/>
              <a:cs typeface="Georg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22148" y="0"/>
            <a:ext cx="8255634" cy="559435"/>
            <a:chOff x="422148" y="0"/>
            <a:chExt cx="8255634" cy="559435"/>
          </a:xfrm>
        </p:grpSpPr>
        <p:sp>
          <p:nvSpPr>
            <p:cNvPr id="11" name="object 11"/>
            <p:cNvSpPr/>
            <p:nvPr/>
          </p:nvSpPr>
          <p:spPr>
            <a:xfrm>
              <a:off x="435102" y="3809"/>
              <a:ext cx="8229600" cy="533400"/>
            </a:xfrm>
            <a:custGeom>
              <a:avLst/>
              <a:gdLst/>
              <a:ahLst/>
              <a:cxnLst/>
              <a:rect l="l" t="t" r="r" b="b"/>
              <a:pathLst>
                <a:path w="8229600" h="533400">
                  <a:moveTo>
                    <a:pt x="8229600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8229600" y="53340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35102" y="3809"/>
              <a:ext cx="8229600" cy="533400"/>
            </a:xfrm>
            <a:custGeom>
              <a:avLst/>
              <a:gdLst/>
              <a:ahLst/>
              <a:cxnLst/>
              <a:rect l="l" t="t" r="r" b="b"/>
              <a:pathLst>
                <a:path w="8229600" h="533400">
                  <a:moveTo>
                    <a:pt x="0" y="533400"/>
                  </a:moveTo>
                  <a:lnTo>
                    <a:pt x="8229600" y="53340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33400"/>
                  </a:lnTo>
                  <a:close/>
                </a:path>
              </a:pathLst>
            </a:custGeom>
            <a:ln w="25908">
              <a:solidFill>
                <a:srgbClr val="7BC9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789682" y="9525"/>
            <a:ext cx="351790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40"/>
              <a:t>Meaning </a:t>
            </a:r>
            <a:r>
              <a:rPr dirty="0" spc="-70"/>
              <a:t>of</a:t>
            </a:r>
            <a:r>
              <a:rPr dirty="0" spc="55"/>
              <a:t> </a:t>
            </a:r>
            <a:r>
              <a:rPr dirty="0" spc="-145"/>
              <a:t>dividend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1309" y="908050"/>
          <a:ext cx="8507730" cy="3552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9739"/>
                <a:gridCol w="6758940"/>
              </a:tblGrid>
              <a:tr h="117005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  <a:tabLst>
                          <a:tab pos="1438275" algn="l"/>
                        </a:tabLst>
                      </a:pPr>
                      <a:r>
                        <a:rPr dirty="0" sz="1800" spc="-20">
                          <a:latin typeface="Georgia"/>
                          <a:cs typeface="Georgia"/>
                        </a:rPr>
                        <a:t>Date	of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dirty="0" sz="1800" spc="-20">
                          <a:latin typeface="Georgia"/>
                          <a:cs typeface="Georgia"/>
                        </a:rPr>
                        <a:t>establishment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000" spc="-5">
                          <a:latin typeface="Georgia"/>
                          <a:cs typeface="Georgia"/>
                        </a:rPr>
                        <a:t>7</a:t>
                      </a:r>
                      <a:r>
                        <a:rPr dirty="0" baseline="25641" sz="1950" spc="-7">
                          <a:latin typeface="Georgia"/>
                          <a:cs typeface="Georgia"/>
                        </a:rPr>
                        <a:t>th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September</a:t>
                      </a:r>
                      <a:r>
                        <a:rPr dirty="0" sz="2000" spc="-19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50">
                          <a:latin typeface="Georgia"/>
                          <a:cs typeface="Georgia"/>
                        </a:rPr>
                        <a:t>2016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2000" spc="-55">
                          <a:latin typeface="Georgia"/>
                          <a:cs typeface="Georgia"/>
                        </a:rPr>
                        <a:t>(u/s </a:t>
                      </a:r>
                      <a:r>
                        <a:rPr dirty="0" sz="2000" spc="-175">
                          <a:latin typeface="Georgia"/>
                          <a:cs typeface="Georgia"/>
                        </a:rPr>
                        <a:t>125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Companies </a:t>
                      </a:r>
                      <a:r>
                        <a:rPr dirty="0" sz="2000" spc="5">
                          <a:latin typeface="Georgia"/>
                          <a:cs typeface="Georgia"/>
                        </a:rPr>
                        <a:t>Act</a:t>
                      </a:r>
                      <a:r>
                        <a:rPr dirty="0" sz="2000" spc="-16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55">
                          <a:latin typeface="Georgia"/>
                          <a:cs typeface="Georgia"/>
                        </a:rPr>
                        <a:t>2013)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118503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800" spc="-10">
                          <a:latin typeface="Georgia"/>
                          <a:cs typeface="Georgia"/>
                        </a:rPr>
                        <a:t>Objective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76835">
                        <a:lnSpc>
                          <a:spcPct val="100000"/>
                        </a:lnSpc>
                        <a:spcBef>
                          <a:spcPts val="235"/>
                        </a:spcBef>
                        <a:tabLst>
                          <a:tab pos="1750060" algn="l"/>
                          <a:tab pos="2911475" algn="l"/>
                          <a:tab pos="4694555" algn="l"/>
                          <a:tab pos="6315075" algn="l"/>
                        </a:tabLst>
                      </a:pPr>
                      <a:r>
                        <a:rPr dirty="0" sz="2000">
                          <a:latin typeface="Georgia"/>
                          <a:cs typeface="Georgia"/>
                        </a:rPr>
                        <a:t>P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r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o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m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ti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o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n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3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o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f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i</a:t>
                      </a:r>
                      <a:r>
                        <a:rPr dirty="0" sz="2000" spc="-55">
                          <a:latin typeface="Georgia"/>
                          <a:cs typeface="Georgia"/>
                        </a:rPr>
                        <a:t>n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v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e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s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t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or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s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’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000" spc="-55">
                          <a:latin typeface="Georgia"/>
                          <a:cs typeface="Georgia"/>
                        </a:rPr>
                        <a:t>a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w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a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r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eness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2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an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d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p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r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o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t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e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c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ti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o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n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2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o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f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the 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interests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investors.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1185037">
                <a:tc>
                  <a:txBody>
                    <a:bodyPr/>
                    <a:lstStyle/>
                    <a:p>
                      <a:pPr marL="90805" marR="901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5">
                          <a:latin typeface="Georgia"/>
                          <a:cs typeface="Georgia"/>
                        </a:rPr>
                        <a:t>Composition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of  </a:t>
                      </a:r>
                      <a:r>
                        <a:rPr dirty="0" sz="1800" spc="-15">
                          <a:latin typeface="Georgia"/>
                          <a:cs typeface="Georgia"/>
                        </a:rPr>
                        <a:t>Authority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548640" indent="-457834">
                        <a:lnSpc>
                          <a:spcPct val="100000"/>
                        </a:lnSpc>
                        <a:spcBef>
                          <a:spcPts val="235"/>
                        </a:spcBef>
                        <a:buAutoNum type="alphaLcParenR"/>
                        <a:tabLst>
                          <a:tab pos="548640" algn="l"/>
                          <a:tab pos="549275" algn="l"/>
                        </a:tabLst>
                      </a:pPr>
                      <a:r>
                        <a:rPr dirty="0" sz="2000" spc="-25">
                          <a:latin typeface="Georgia"/>
                          <a:cs typeface="Georgia"/>
                        </a:rPr>
                        <a:t>Chairperson </a:t>
                      </a:r>
                      <a:r>
                        <a:rPr dirty="0" sz="2000" spc="-85" i="1">
                          <a:latin typeface="Georgia"/>
                          <a:cs typeface="Georgia"/>
                        </a:rPr>
                        <a:t>(Secretary, </a:t>
                      </a:r>
                      <a:r>
                        <a:rPr dirty="0" sz="2000" spc="-30" i="1">
                          <a:latin typeface="Georgia"/>
                          <a:cs typeface="Georgia"/>
                        </a:rPr>
                        <a:t>MCA,</a:t>
                      </a:r>
                      <a:r>
                        <a:rPr dirty="0" sz="2000" spc="9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35" i="1">
                          <a:latin typeface="Georgia"/>
                          <a:cs typeface="Georgia"/>
                        </a:rPr>
                        <a:t>ex-officio)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marL="548640" indent="-457834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lphaLcParenR"/>
                        <a:tabLst>
                          <a:tab pos="548640" algn="l"/>
                          <a:tab pos="549275" algn="l"/>
                        </a:tabLst>
                      </a:pPr>
                      <a:r>
                        <a:rPr dirty="0" sz="2000" spc="-60">
                          <a:latin typeface="Georgia"/>
                          <a:cs typeface="Georgia"/>
                        </a:rPr>
                        <a:t>Six </a:t>
                      </a:r>
                      <a:r>
                        <a:rPr dirty="0" sz="2000" spc="-35">
                          <a:latin typeface="Georgia"/>
                          <a:cs typeface="Georgia"/>
                        </a:rPr>
                        <a:t>members,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and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marL="548640" indent="-457834">
                        <a:lnSpc>
                          <a:spcPct val="100000"/>
                        </a:lnSpc>
                        <a:buAutoNum type="alphaLcParenR"/>
                        <a:tabLst>
                          <a:tab pos="548640" algn="l"/>
                          <a:tab pos="549275" algn="l"/>
                        </a:tabLst>
                      </a:pPr>
                      <a:r>
                        <a:rPr dirty="0" sz="2000" spc="-15">
                          <a:latin typeface="Georgia"/>
                          <a:cs typeface="Georgia"/>
                        </a:rPr>
                        <a:t>CEO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(to 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be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appointed by Central</a:t>
                      </a:r>
                      <a:r>
                        <a:rPr dirty="0" sz="2000" spc="-8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Govt)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445008" y="0"/>
            <a:ext cx="8255634" cy="516255"/>
            <a:chOff x="445008" y="0"/>
            <a:chExt cx="8255634" cy="516255"/>
          </a:xfrm>
        </p:grpSpPr>
        <p:sp>
          <p:nvSpPr>
            <p:cNvPr id="4" name="object 4"/>
            <p:cNvSpPr/>
            <p:nvPr/>
          </p:nvSpPr>
          <p:spPr>
            <a:xfrm>
              <a:off x="457962" y="0"/>
              <a:ext cx="8229600" cy="490220"/>
            </a:xfrm>
            <a:custGeom>
              <a:avLst/>
              <a:gdLst/>
              <a:ahLst/>
              <a:cxnLst/>
              <a:rect l="l" t="t" r="r" b="b"/>
              <a:pathLst>
                <a:path w="8229600" h="490220">
                  <a:moveTo>
                    <a:pt x="0" y="489965"/>
                  </a:moveTo>
                  <a:lnTo>
                    <a:pt x="8229600" y="489965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89965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57962" y="0"/>
              <a:ext cx="8229600" cy="490220"/>
            </a:xfrm>
            <a:custGeom>
              <a:avLst/>
              <a:gdLst/>
              <a:ahLst/>
              <a:cxnLst/>
              <a:rect l="l" t="t" r="r" b="b"/>
              <a:pathLst>
                <a:path w="8229600" h="490220">
                  <a:moveTo>
                    <a:pt x="0" y="489965"/>
                  </a:moveTo>
                  <a:lnTo>
                    <a:pt x="8229600" y="489965"/>
                  </a:lnTo>
                  <a:lnTo>
                    <a:pt x="8229600" y="0"/>
                  </a:lnTo>
                </a:path>
                <a:path w="8229600" h="490220">
                  <a:moveTo>
                    <a:pt x="0" y="0"/>
                  </a:moveTo>
                  <a:lnTo>
                    <a:pt x="0" y="489965"/>
                  </a:lnTo>
                </a:path>
              </a:pathLst>
            </a:custGeom>
            <a:ln w="25908">
              <a:solidFill>
                <a:srgbClr val="7BC9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43840">
              <a:lnSpc>
                <a:spcPct val="100000"/>
              </a:lnSpc>
              <a:spcBef>
                <a:spcPts val="100"/>
              </a:spcBef>
            </a:pPr>
            <a:r>
              <a:rPr dirty="0" spc="-135"/>
              <a:t>Investor </a:t>
            </a:r>
            <a:r>
              <a:rPr dirty="0" spc="-100"/>
              <a:t>Education </a:t>
            </a:r>
            <a:r>
              <a:rPr dirty="0" spc="70"/>
              <a:t>&amp; </a:t>
            </a:r>
            <a:r>
              <a:rPr dirty="0" spc="-75"/>
              <a:t>Protection </a:t>
            </a:r>
            <a:r>
              <a:rPr dirty="0" spc="-160"/>
              <a:t>Fund</a:t>
            </a:r>
            <a:r>
              <a:rPr dirty="0" spc="114"/>
              <a:t> </a:t>
            </a:r>
            <a:r>
              <a:rPr dirty="0" spc="-150"/>
              <a:t>(IEPF)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327660" y="540512"/>
              <a:ext cx="8435340" cy="6089015"/>
            </a:xfrm>
            <a:custGeom>
              <a:avLst/>
              <a:gdLst/>
              <a:ahLst/>
              <a:cxnLst/>
              <a:rect l="l" t="t" r="r" b="b"/>
              <a:pathLst>
                <a:path w="8435340" h="6089015">
                  <a:moveTo>
                    <a:pt x="8435340" y="0"/>
                  </a:moveTo>
                  <a:lnTo>
                    <a:pt x="0" y="0"/>
                  </a:lnTo>
                  <a:lnTo>
                    <a:pt x="0" y="6088888"/>
                  </a:lnTo>
                  <a:lnTo>
                    <a:pt x="8435340" y="6088888"/>
                  </a:lnTo>
                  <a:lnTo>
                    <a:pt x="8435340" y="0"/>
                  </a:lnTo>
                  <a:close/>
                </a:path>
              </a:pathLst>
            </a:custGeom>
            <a:solidFill>
              <a:srgbClr val="CCD4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27660" y="534162"/>
              <a:ext cx="8435340" cy="6101715"/>
            </a:xfrm>
            <a:custGeom>
              <a:avLst/>
              <a:gdLst/>
              <a:ahLst/>
              <a:cxnLst/>
              <a:rect l="l" t="t" r="r" b="b"/>
              <a:pathLst>
                <a:path w="8435340" h="6101715">
                  <a:moveTo>
                    <a:pt x="0" y="0"/>
                  </a:moveTo>
                  <a:lnTo>
                    <a:pt x="0" y="6101588"/>
                  </a:lnTo>
                </a:path>
                <a:path w="8435340" h="6101715">
                  <a:moveTo>
                    <a:pt x="8435340" y="0"/>
                  </a:moveTo>
                  <a:lnTo>
                    <a:pt x="8435340" y="610158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21310" y="534162"/>
              <a:ext cx="8448040" cy="12700"/>
            </a:xfrm>
            <a:custGeom>
              <a:avLst/>
              <a:gdLst/>
              <a:ahLst/>
              <a:cxnLst/>
              <a:rect l="l" t="t" r="r" b="b"/>
              <a:pathLst>
                <a:path w="8448040" h="12700">
                  <a:moveTo>
                    <a:pt x="0" y="12700"/>
                  </a:moveTo>
                  <a:lnTo>
                    <a:pt x="8448040" y="12700"/>
                  </a:lnTo>
                  <a:lnTo>
                    <a:pt x="844804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21310" y="6629400"/>
              <a:ext cx="8448040" cy="0"/>
            </a:xfrm>
            <a:custGeom>
              <a:avLst/>
              <a:gdLst/>
              <a:ahLst/>
              <a:cxnLst/>
              <a:rect l="l" t="t" r="r" b="b"/>
              <a:pathLst>
                <a:path w="8448040" h="0">
                  <a:moveTo>
                    <a:pt x="0" y="0"/>
                  </a:moveTo>
                  <a:lnTo>
                    <a:pt x="844804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06400" y="564641"/>
            <a:ext cx="8286115" cy="52089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10160">
              <a:lnSpc>
                <a:spcPct val="100000"/>
              </a:lnSpc>
              <a:spcBef>
                <a:spcPts val="105"/>
              </a:spcBef>
              <a:buAutoNum type="alphaLcParenBoth"/>
              <a:tabLst>
                <a:tab pos="418465" algn="l"/>
              </a:tabLst>
            </a:pPr>
            <a:r>
              <a:rPr dirty="0" sz="2000" spc="-5">
                <a:latin typeface="Times New Roman"/>
                <a:cs typeface="Times New Roman"/>
              </a:rPr>
              <a:t>the amount given </a:t>
            </a:r>
            <a:r>
              <a:rPr dirty="0" sz="2000">
                <a:latin typeface="Times New Roman"/>
                <a:cs typeface="Times New Roman"/>
              </a:rPr>
              <a:t>by </a:t>
            </a:r>
            <a:r>
              <a:rPr dirty="0" sz="2000" spc="-5">
                <a:latin typeface="Times New Roman"/>
                <a:cs typeface="Times New Roman"/>
              </a:rPr>
              <a:t>the </a:t>
            </a:r>
            <a:r>
              <a:rPr dirty="0" sz="2000">
                <a:latin typeface="Times New Roman"/>
                <a:cs typeface="Times New Roman"/>
              </a:rPr>
              <a:t>Central </a:t>
            </a:r>
            <a:r>
              <a:rPr dirty="0" sz="2000" spc="-5">
                <a:latin typeface="Times New Roman"/>
                <a:cs typeface="Times New Roman"/>
              </a:rPr>
              <a:t>Government </a:t>
            </a:r>
            <a:r>
              <a:rPr dirty="0" sz="2000">
                <a:latin typeface="Times New Roman"/>
                <a:cs typeface="Times New Roman"/>
              </a:rPr>
              <a:t>by </a:t>
            </a:r>
            <a:r>
              <a:rPr dirty="0" sz="2000" spc="-5">
                <a:latin typeface="Times New Roman"/>
                <a:cs typeface="Times New Roman"/>
              </a:rPr>
              <a:t>way </a:t>
            </a:r>
            <a:r>
              <a:rPr dirty="0" sz="2000">
                <a:latin typeface="Times New Roman"/>
                <a:cs typeface="Times New Roman"/>
              </a:rPr>
              <a:t>of </a:t>
            </a:r>
            <a:r>
              <a:rPr dirty="0" sz="2000" spc="-5">
                <a:latin typeface="Times New Roman"/>
                <a:cs typeface="Times New Roman"/>
              </a:rPr>
              <a:t>grants after </a:t>
            </a:r>
            <a:r>
              <a:rPr dirty="0" sz="2000" spc="5">
                <a:latin typeface="Times New Roman"/>
                <a:cs typeface="Times New Roman"/>
              </a:rPr>
              <a:t>due  </a:t>
            </a:r>
            <a:r>
              <a:rPr dirty="0" sz="2000" spc="-5">
                <a:latin typeface="Times New Roman"/>
                <a:cs typeface="Times New Roman"/>
              </a:rPr>
              <a:t>appropriation made </a:t>
            </a:r>
            <a:r>
              <a:rPr dirty="0" sz="2000">
                <a:latin typeface="Times New Roman"/>
                <a:cs typeface="Times New Roman"/>
              </a:rPr>
              <a:t>by </a:t>
            </a:r>
            <a:r>
              <a:rPr dirty="0" sz="2000" spc="-5">
                <a:latin typeface="Times New Roman"/>
                <a:cs typeface="Times New Roman"/>
              </a:rPr>
              <a:t>Parliament </a:t>
            </a:r>
            <a:r>
              <a:rPr dirty="0" sz="2000">
                <a:latin typeface="Times New Roman"/>
                <a:cs typeface="Times New Roman"/>
              </a:rPr>
              <a:t>by </a:t>
            </a:r>
            <a:r>
              <a:rPr dirty="0" sz="2000" spc="-5">
                <a:latin typeface="Times New Roman"/>
                <a:cs typeface="Times New Roman"/>
              </a:rPr>
              <a:t>law </a:t>
            </a:r>
            <a:r>
              <a:rPr dirty="0" sz="2000" spc="-10">
                <a:latin typeface="Times New Roman"/>
                <a:cs typeface="Times New Roman"/>
              </a:rPr>
              <a:t>in </a:t>
            </a:r>
            <a:r>
              <a:rPr dirty="0" sz="2000" spc="-5">
                <a:latin typeface="Times New Roman"/>
                <a:cs typeface="Times New Roman"/>
              </a:rPr>
              <a:t>this behalf for being utilised </a:t>
            </a:r>
            <a:r>
              <a:rPr dirty="0" sz="2000">
                <a:latin typeface="Times New Roman"/>
                <a:cs typeface="Times New Roman"/>
              </a:rPr>
              <a:t>for </a:t>
            </a:r>
            <a:r>
              <a:rPr dirty="0" sz="2000" spc="-5">
                <a:latin typeface="Times New Roman"/>
                <a:cs typeface="Times New Roman"/>
              </a:rPr>
              <a:t>the  </a:t>
            </a:r>
            <a:r>
              <a:rPr dirty="0" sz="2000">
                <a:latin typeface="Times New Roman"/>
                <a:cs typeface="Times New Roman"/>
              </a:rPr>
              <a:t>purposes of the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Fund;</a:t>
            </a:r>
            <a:endParaRPr sz="2000">
              <a:latin typeface="Times New Roman"/>
              <a:cs typeface="Times New Roman"/>
            </a:endParaRPr>
          </a:p>
          <a:p>
            <a:pPr algn="just" marL="381000" indent="-368935">
              <a:lnSpc>
                <a:spcPct val="100000"/>
              </a:lnSpc>
              <a:buAutoNum type="alphaLcParenBoth"/>
              <a:tabLst>
                <a:tab pos="381635" algn="l"/>
              </a:tabLst>
            </a:pPr>
            <a:r>
              <a:rPr dirty="0" sz="2000" spc="-5">
                <a:latin typeface="Times New Roman"/>
                <a:cs typeface="Times New Roman"/>
              </a:rPr>
              <a:t>donations</a:t>
            </a:r>
            <a:r>
              <a:rPr dirty="0" sz="2000" spc="5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given</a:t>
            </a:r>
            <a:r>
              <a:rPr dirty="0" sz="2000" spc="9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to</a:t>
            </a:r>
            <a:r>
              <a:rPr dirty="0" sz="2000" spc="9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the</a:t>
            </a:r>
            <a:r>
              <a:rPr dirty="0" sz="2000" spc="8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Fund</a:t>
            </a:r>
            <a:r>
              <a:rPr dirty="0" sz="2000" spc="8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by</a:t>
            </a:r>
            <a:r>
              <a:rPr dirty="0" sz="2000" spc="7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</a:t>
            </a:r>
            <a:r>
              <a:rPr dirty="0" sz="2000" spc="7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Central</a:t>
            </a:r>
            <a:r>
              <a:rPr dirty="0" sz="2000" spc="7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Government,</a:t>
            </a:r>
            <a:r>
              <a:rPr dirty="0" sz="2000" spc="8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State</a:t>
            </a:r>
            <a:r>
              <a:rPr dirty="0" sz="2000" spc="70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Governments,</a:t>
            </a:r>
            <a:endParaRPr sz="20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2000" spc="-5">
                <a:latin typeface="Times New Roman"/>
                <a:cs typeface="Times New Roman"/>
              </a:rPr>
              <a:t>companies </a:t>
            </a:r>
            <a:r>
              <a:rPr dirty="0" sz="2000">
                <a:latin typeface="Times New Roman"/>
                <a:cs typeface="Times New Roman"/>
              </a:rPr>
              <a:t>or any other </a:t>
            </a:r>
            <a:r>
              <a:rPr dirty="0" sz="2000" spc="-5">
                <a:latin typeface="Times New Roman"/>
                <a:cs typeface="Times New Roman"/>
              </a:rPr>
              <a:t>institution </a:t>
            </a:r>
            <a:r>
              <a:rPr dirty="0" sz="2000">
                <a:latin typeface="Times New Roman"/>
                <a:cs typeface="Times New Roman"/>
              </a:rPr>
              <a:t>for the purposes of the</a:t>
            </a:r>
            <a:r>
              <a:rPr dirty="0" sz="2000" spc="-190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Fund;</a:t>
            </a:r>
            <a:endParaRPr sz="2000">
              <a:latin typeface="Times New Roman"/>
              <a:cs typeface="Times New Roman"/>
            </a:endParaRPr>
          </a:p>
          <a:p>
            <a:pPr algn="just" marL="12700" marR="11430">
              <a:lnSpc>
                <a:spcPct val="100000"/>
              </a:lnSpc>
              <a:buAutoNum type="alphaLcParenBoth" startAt="3"/>
              <a:tabLst>
                <a:tab pos="363220" algn="l"/>
              </a:tabLst>
            </a:pPr>
            <a:r>
              <a:rPr dirty="0" sz="2000" spc="-5" b="1">
                <a:latin typeface="Times New Roman"/>
                <a:cs typeface="Times New Roman"/>
              </a:rPr>
              <a:t>the amount in </a:t>
            </a:r>
            <a:r>
              <a:rPr dirty="0" sz="2000" b="1">
                <a:latin typeface="Times New Roman"/>
                <a:cs typeface="Times New Roman"/>
              </a:rPr>
              <a:t>the </a:t>
            </a:r>
            <a:r>
              <a:rPr dirty="0" sz="2000" spc="-5" b="1">
                <a:latin typeface="Times New Roman"/>
                <a:cs typeface="Times New Roman"/>
              </a:rPr>
              <a:t>Unpaid Dividend </a:t>
            </a:r>
            <a:r>
              <a:rPr dirty="0" sz="2000" b="1">
                <a:latin typeface="Times New Roman"/>
                <a:cs typeface="Times New Roman"/>
              </a:rPr>
              <a:t>Account of </a:t>
            </a:r>
            <a:r>
              <a:rPr dirty="0" sz="2000" spc="-5" b="1">
                <a:latin typeface="Times New Roman"/>
                <a:cs typeface="Times New Roman"/>
              </a:rPr>
              <a:t>companies transferred </a:t>
            </a:r>
            <a:r>
              <a:rPr dirty="0" sz="2000" spc="-10" b="1">
                <a:latin typeface="Times New Roman"/>
                <a:cs typeface="Times New Roman"/>
              </a:rPr>
              <a:t>to  </a:t>
            </a:r>
            <a:r>
              <a:rPr dirty="0" sz="2000" b="1">
                <a:latin typeface="Times New Roman"/>
                <a:cs typeface="Times New Roman"/>
              </a:rPr>
              <a:t>the Fund under subsection (</a:t>
            </a:r>
            <a:r>
              <a:rPr dirty="0" sz="2000" b="1" i="1">
                <a:latin typeface="Times New Roman"/>
                <a:cs typeface="Times New Roman"/>
              </a:rPr>
              <a:t>5</a:t>
            </a:r>
            <a:r>
              <a:rPr dirty="0" sz="2000" b="1">
                <a:latin typeface="Times New Roman"/>
                <a:cs typeface="Times New Roman"/>
              </a:rPr>
              <a:t>) of section</a:t>
            </a:r>
            <a:r>
              <a:rPr dirty="0" sz="2000" spc="-185" b="1">
                <a:latin typeface="Times New Roman"/>
                <a:cs typeface="Times New Roman"/>
              </a:rPr>
              <a:t> </a:t>
            </a:r>
            <a:r>
              <a:rPr dirty="0" sz="2000" spc="5" b="1">
                <a:latin typeface="Times New Roman"/>
                <a:cs typeface="Times New Roman"/>
              </a:rPr>
              <a:t>124;</a:t>
            </a:r>
            <a:endParaRPr sz="2000">
              <a:latin typeface="Times New Roman"/>
              <a:cs typeface="Times New Roman"/>
            </a:endParaRPr>
          </a:p>
          <a:p>
            <a:pPr algn="just" marL="12700" marR="10795">
              <a:lnSpc>
                <a:spcPct val="100000"/>
              </a:lnSpc>
              <a:buAutoNum type="alphaLcParenBoth" startAt="3"/>
              <a:tabLst>
                <a:tab pos="398780" algn="l"/>
              </a:tabLst>
            </a:pPr>
            <a:r>
              <a:rPr dirty="0" sz="2000" spc="-5" b="1">
                <a:latin typeface="Times New Roman"/>
                <a:cs typeface="Times New Roman"/>
              </a:rPr>
              <a:t>the </a:t>
            </a:r>
            <a:r>
              <a:rPr dirty="0" sz="2000" b="1">
                <a:latin typeface="Times New Roman"/>
                <a:cs typeface="Times New Roman"/>
              </a:rPr>
              <a:t>amount </a:t>
            </a:r>
            <a:r>
              <a:rPr dirty="0" sz="2000" spc="-5" b="1">
                <a:latin typeface="Times New Roman"/>
                <a:cs typeface="Times New Roman"/>
              </a:rPr>
              <a:t>in </a:t>
            </a:r>
            <a:r>
              <a:rPr dirty="0" sz="2000" b="1">
                <a:latin typeface="Times New Roman"/>
                <a:cs typeface="Times New Roman"/>
              </a:rPr>
              <a:t>the </a:t>
            </a:r>
            <a:r>
              <a:rPr dirty="0" sz="2000" spc="-5" b="1">
                <a:latin typeface="Times New Roman"/>
                <a:cs typeface="Times New Roman"/>
              </a:rPr>
              <a:t>general </a:t>
            </a:r>
            <a:r>
              <a:rPr dirty="0" sz="2000" spc="-10" b="1">
                <a:latin typeface="Times New Roman"/>
                <a:cs typeface="Times New Roman"/>
              </a:rPr>
              <a:t>revenue </a:t>
            </a:r>
            <a:r>
              <a:rPr dirty="0" sz="2000" b="1">
                <a:latin typeface="Times New Roman"/>
                <a:cs typeface="Times New Roman"/>
              </a:rPr>
              <a:t>account </a:t>
            </a:r>
            <a:r>
              <a:rPr dirty="0" sz="2000" spc="-5" b="1">
                <a:latin typeface="Times New Roman"/>
                <a:cs typeface="Times New Roman"/>
              </a:rPr>
              <a:t>of </a:t>
            </a:r>
            <a:r>
              <a:rPr dirty="0" sz="2000" b="1">
                <a:latin typeface="Times New Roman"/>
                <a:cs typeface="Times New Roman"/>
              </a:rPr>
              <a:t>the Central </a:t>
            </a:r>
            <a:r>
              <a:rPr dirty="0" sz="2000" spc="-5" b="1">
                <a:latin typeface="Times New Roman"/>
                <a:cs typeface="Times New Roman"/>
              </a:rPr>
              <a:t>Government  which </a:t>
            </a:r>
            <a:r>
              <a:rPr dirty="0" sz="2000" b="1">
                <a:latin typeface="Times New Roman"/>
                <a:cs typeface="Times New Roman"/>
              </a:rPr>
              <a:t>had </a:t>
            </a:r>
            <a:r>
              <a:rPr dirty="0" sz="2000" spc="-5" b="1">
                <a:latin typeface="Times New Roman"/>
                <a:cs typeface="Times New Roman"/>
              </a:rPr>
              <a:t>been transferred </a:t>
            </a:r>
            <a:r>
              <a:rPr dirty="0" sz="2000" b="1">
                <a:latin typeface="Times New Roman"/>
                <a:cs typeface="Times New Roman"/>
              </a:rPr>
              <a:t>to </a:t>
            </a:r>
            <a:r>
              <a:rPr dirty="0" sz="2000" spc="-5" b="1">
                <a:latin typeface="Times New Roman"/>
                <a:cs typeface="Times New Roman"/>
              </a:rPr>
              <a:t>that </a:t>
            </a:r>
            <a:r>
              <a:rPr dirty="0" sz="2000" b="1">
                <a:latin typeface="Times New Roman"/>
                <a:cs typeface="Times New Roman"/>
              </a:rPr>
              <a:t>account </a:t>
            </a:r>
            <a:r>
              <a:rPr dirty="0" sz="2000" spc="-5" b="1">
                <a:latin typeface="Times New Roman"/>
                <a:cs typeface="Times New Roman"/>
              </a:rPr>
              <a:t>under sub-section </a:t>
            </a:r>
            <a:r>
              <a:rPr dirty="0" sz="2000" spc="-10" b="1">
                <a:latin typeface="Times New Roman"/>
                <a:cs typeface="Times New Roman"/>
              </a:rPr>
              <a:t>(</a:t>
            </a:r>
            <a:r>
              <a:rPr dirty="0" sz="2000" spc="-10" b="1" i="1">
                <a:latin typeface="Times New Roman"/>
                <a:cs typeface="Times New Roman"/>
              </a:rPr>
              <a:t>5</a:t>
            </a:r>
            <a:r>
              <a:rPr dirty="0" sz="2000" spc="-10" b="1">
                <a:latin typeface="Times New Roman"/>
                <a:cs typeface="Times New Roman"/>
              </a:rPr>
              <a:t>) </a:t>
            </a:r>
            <a:r>
              <a:rPr dirty="0" sz="2000" spc="-5" b="1">
                <a:latin typeface="Times New Roman"/>
                <a:cs typeface="Times New Roman"/>
              </a:rPr>
              <a:t>of section  </a:t>
            </a:r>
            <a:r>
              <a:rPr dirty="0" sz="2000" b="1">
                <a:latin typeface="Times New Roman"/>
                <a:cs typeface="Times New Roman"/>
              </a:rPr>
              <a:t>205A of the Companies </a:t>
            </a:r>
            <a:r>
              <a:rPr dirty="0" sz="2000" spc="-5" b="1">
                <a:latin typeface="Times New Roman"/>
                <a:cs typeface="Times New Roman"/>
              </a:rPr>
              <a:t>Act, 1956 </a:t>
            </a:r>
            <a:r>
              <a:rPr dirty="0" sz="2000" b="1">
                <a:latin typeface="Times New Roman"/>
                <a:cs typeface="Times New Roman"/>
              </a:rPr>
              <a:t>as </a:t>
            </a:r>
            <a:r>
              <a:rPr dirty="0" sz="2000" spc="-10" b="1">
                <a:latin typeface="Times New Roman"/>
                <a:cs typeface="Times New Roman"/>
              </a:rPr>
              <a:t>it </a:t>
            </a:r>
            <a:r>
              <a:rPr dirty="0" sz="2000" spc="-5" b="1">
                <a:latin typeface="Times New Roman"/>
                <a:cs typeface="Times New Roman"/>
              </a:rPr>
              <a:t>stood immediately </a:t>
            </a:r>
            <a:r>
              <a:rPr dirty="0" sz="2000" spc="-10" b="1">
                <a:latin typeface="Times New Roman"/>
                <a:cs typeface="Times New Roman"/>
              </a:rPr>
              <a:t>before </a:t>
            </a:r>
            <a:r>
              <a:rPr dirty="0" sz="2000" spc="-5" b="1">
                <a:latin typeface="Times New Roman"/>
                <a:cs typeface="Times New Roman"/>
              </a:rPr>
              <a:t>the  commencement of </a:t>
            </a:r>
            <a:r>
              <a:rPr dirty="0" sz="2000" b="1">
                <a:latin typeface="Times New Roman"/>
                <a:cs typeface="Times New Roman"/>
              </a:rPr>
              <a:t>the </a:t>
            </a:r>
            <a:r>
              <a:rPr dirty="0" sz="2000" spc="-5" b="1">
                <a:latin typeface="Times New Roman"/>
                <a:cs typeface="Times New Roman"/>
              </a:rPr>
              <a:t>Companies (Amendment) Act, </a:t>
            </a:r>
            <a:r>
              <a:rPr dirty="0" sz="2000" b="1">
                <a:latin typeface="Times New Roman"/>
                <a:cs typeface="Times New Roman"/>
              </a:rPr>
              <a:t>1999 and </a:t>
            </a:r>
            <a:r>
              <a:rPr dirty="0" sz="2000" spc="-10" b="1">
                <a:latin typeface="Times New Roman"/>
                <a:cs typeface="Times New Roman"/>
              </a:rPr>
              <a:t>remaining  </a:t>
            </a:r>
            <a:r>
              <a:rPr dirty="0" sz="2000" b="1">
                <a:latin typeface="Times New Roman"/>
                <a:cs typeface="Times New Roman"/>
              </a:rPr>
              <a:t>unpaid or unclaimed on the commencement of this</a:t>
            </a:r>
            <a:r>
              <a:rPr dirty="0" sz="2000" spc="-33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Act;</a:t>
            </a:r>
            <a:endParaRPr sz="2000">
              <a:latin typeface="Times New Roman"/>
              <a:cs typeface="Times New Roman"/>
            </a:endParaRPr>
          </a:p>
          <a:p>
            <a:pPr algn="just" marL="379730" indent="-367665">
              <a:lnSpc>
                <a:spcPct val="100000"/>
              </a:lnSpc>
              <a:buAutoNum type="alphaLcParenBoth" startAt="3"/>
              <a:tabLst>
                <a:tab pos="380365" algn="l"/>
              </a:tabLst>
            </a:pPr>
            <a:r>
              <a:rPr dirty="0" sz="2000" b="1">
                <a:latin typeface="Times New Roman"/>
                <a:cs typeface="Times New Roman"/>
              </a:rPr>
              <a:t>the</a:t>
            </a:r>
            <a:r>
              <a:rPr dirty="0" sz="2000" spc="175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amount</a:t>
            </a:r>
            <a:r>
              <a:rPr dirty="0" sz="2000" spc="190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lying</a:t>
            </a:r>
            <a:r>
              <a:rPr dirty="0" sz="2000" spc="180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in</a:t>
            </a:r>
            <a:r>
              <a:rPr dirty="0" sz="2000" spc="185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the</a:t>
            </a:r>
            <a:r>
              <a:rPr dirty="0" sz="2000" spc="17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Investor</a:t>
            </a:r>
            <a:r>
              <a:rPr dirty="0" sz="2000" spc="140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Education</a:t>
            </a:r>
            <a:r>
              <a:rPr dirty="0" sz="2000" spc="18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and</a:t>
            </a:r>
            <a:r>
              <a:rPr dirty="0" sz="2000" spc="185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Times New Roman"/>
                <a:cs typeface="Times New Roman"/>
              </a:rPr>
              <a:t>Protection</a:t>
            </a:r>
            <a:r>
              <a:rPr dirty="0" sz="2000" spc="195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Fund</a:t>
            </a:r>
            <a:r>
              <a:rPr dirty="0" sz="2000" spc="17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under</a:t>
            </a:r>
            <a:endParaRPr sz="20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2000" b="1">
                <a:latin typeface="Times New Roman"/>
                <a:cs typeface="Times New Roman"/>
              </a:rPr>
              <a:t>section </a:t>
            </a:r>
            <a:r>
              <a:rPr dirty="0" sz="2000" spc="5" b="1">
                <a:latin typeface="Times New Roman"/>
                <a:cs typeface="Times New Roman"/>
              </a:rPr>
              <a:t>205C </a:t>
            </a:r>
            <a:r>
              <a:rPr dirty="0" sz="2000" b="1">
                <a:latin typeface="Times New Roman"/>
                <a:cs typeface="Times New Roman"/>
              </a:rPr>
              <a:t>of the Companies Act, </a:t>
            </a:r>
            <a:r>
              <a:rPr dirty="0" sz="2000" spc="5" b="1">
                <a:latin typeface="Times New Roman"/>
                <a:cs typeface="Times New Roman"/>
              </a:rPr>
              <a:t>1956 </a:t>
            </a:r>
            <a:r>
              <a:rPr dirty="0" sz="2000" b="1">
                <a:latin typeface="Times New Roman"/>
                <a:cs typeface="Times New Roman"/>
              </a:rPr>
              <a:t>(1 of</a:t>
            </a:r>
            <a:r>
              <a:rPr dirty="0" sz="2000" spc="-29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Times New Roman"/>
                <a:cs typeface="Times New Roman"/>
              </a:rPr>
              <a:t>1956);</a:t>
            </a:r>
            <a:endParaRPr sz="2000">
              <a:latin typeface="Times New Roman"/>
              <a:cs typeface="Times New Roman"/>
            </a:endParaRPr>
          </a:p>
          <a:p>
            <a:pPr algn="just" marL="12700" marR="10160">
              <a:lnSpc>
                <a:spcPct val="100000"/>
              </a:lnSpc>
              <a:buAutoNum type="alphaLcParenBoth" startAt="6"/>
              <a:tabLst>
                <a:tab pos="354330" algn="l"/>
              </a:tabLst>
            </a:pPr>
            <a:r>
              <a:rPr dirty="0" sz="2000" b="1">
                <a:latin typeface="Times New Roman"/>
                <a:cs typeface="Times New Roman"/>
              </a:rPr>
              <a:t>the </a:t>
            </a:r>
            <a:r>
              <a:rPr dirty="0" sz="2000" spc="-10" b="1">
                <a:latin typeface="Times New Roman"/>
                <a:cs typeface="Times New Roman"/>
              </a:rPr>
              <a:t>interest </a:t>
            </a:r>
            <a:r>
              <a:rPr dirty="0" sz="2000" b="1">
                <a:latin typeface="Times New Roman"/>
                <a:cs typeface="Times New Roman"/>
              </a:rPr>
              <a:t>or other </a:t>
            </a:r>
            <a:r>
              <a:rPr dirty="0" sz="2000" spc="-5" b="1">
                <a:latin typeface="Times New Roman"/>
                <a:cs typeface="Times New Roman"/>
              </a:rPr>
              <a:t>income </a:t>
            </a:r>
            <a:r>
              <a:rPr dirty="0" sz="2000" spc="-10" b="1">
                <a:latin typeface="Times New Roman"/>
                <a:cs typeface="Times New Roman"/>
              </a:rPr>
              <a:t>received </a:t>
            </a:r>
            <a:r>
              <a:rPr dirty="0" sz="2000" b="1">
                <a:latin typeface="Times New Roman"/>
                <a:cs typeface="Times New Roman"/>
              </a:rPr>
              <a:t>out </a:t>
            </a:r>
            <a:r>
              <a:rPr dirty="0" sz="2000" spc="-5" b="1">
                <a:latin typeface="Times New Roman"/>
                <a:cs typeface="Times New Roman"/>
              </a:rPr>
              <a:t>of investments made </a:t>
            </a:r>
            <a:r>
              <a:rPr dirty="0" sz="2000" spc="-15" b="1">
                <a:latin typeface="Times New Roman"/>
                <a:cs typeface="Times New Roman"/>
              </a:rPr>
              <a:t>from </a:t>
            </a:r>
            <a:r>
              <a:rPr dirty="0" sz="2000" b="1">
                <a:latin typeface="Times New Roman"/>
                <a:cs typeface="Times New Roman"/>
              </a:rPr>
              <a:t>the  Fund;</a:t>
            </a:r>
            <a:endParaRPr sz="2000">
              <a:latin typeface="Times New Roman"/>
              <a:cs typeface="Times New Roman"/>
            </a:endParaRPr>
          </a:p>
          <a:p>
            <a:pPr algn="just" marL="370840" indent="-358140">
              <a:lnSpc>
                <a:spcPct val="100000"/>
              </a:lnSpc>
              <a:buAutoNum type="alphaLcParenBoth" startAt="6"/>
              <a:tabLst>
                <a:tab pos="370840" algn="l"/>
              </a:tabLst>
            </a:pPr>
            <a:r>
              <a:rPr dirty="0" sz="2000">
                <a:latin typeface="Times New Roman"/>
                <a:cs typeface="Times New Roman"/>
              </a:rPr>
              <a:t>the </a:t>
            </a:r>
            <a:r>
              <a:rPr dirty="0" sz="2000" spc="-5">
                <a:latin typeface="Times New Roman"/>
                <a:cs typeface="Times New Roman"/>
              </a:rPr>
              <a:t>amount </a:t>
            </a:r>
            <a:r>
              <a:rPr dirty="0" sz="2000">
                <a:latin typeface="Times New Roman"/>
                <a:cs typeface="Times New Roman"/>
              </a:rPr>
              <a:t>received under </a:t>
            </a:r>
            <a:r>
              <a:rPr dirty="0" sz="2000" spc="-5">
                <a:latin typeface="Times New Roman"/>
                <a:cs typeface="Times New Roman"/>
              </a:rPr>
              <a:t>sub-section </a:t>
            </a:r>
            <a:r>
              <a:rPr dirty="0" sz="2000">
                <a:latin typeface="Times New Roman"/>
                <a:cs typeface="Times New Roman"/>
              </a:rPr>
              <a:t>(</a:t>
            </a:r>
            <a:r>
              <a:rPr dirty="0" sz="2000" i="1">
                <a:latin typeface="Times New Roman"/>
                <a:cs typeface="Times New Roman"/>
              </a:rPr>
              <a:t>4</a:t>
            </a:r>
            <a:r>
              <a:rPr dirty="0" sz="2000">
                <a:latin typeface="Times New Roman"/>
                <a:cs typeface="Times New Roman"/>
              </a:rPr>
              <a:t>) of section</a:t>
            </a:r>
            <a:r>
              <a:rPr dirty="0" sz="2000" spc="-160">
                <a:latin typeface="Times New Roman"/>
                <a:cs typeface="Times New Roman"/>
              </a:rPr>
              <a:t> </a:t>
            </a:r>
            <a:r>
              <a:rPr dirty="0" sz="2000" spc="5">
                <a:latin typeface="Times New Roman"/>
                <a:cs typeface="Times New Roman"/>
              </a:rPr>
              <a:t>38;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45008" y="0"/>
            <a:ext cx="8255634" cy="516255"/>
            <a:chOff x="445008" y="0"/>
            <a:chExt cx="8255634" cy="516255"/>
          </a:xfrm>
        </p:grpSpPr>
        <p:sp>
          <p:nvSpPr>
            <p:cNvPr id="9" name="object 9"/>
            <p:cNvSpPr/>
            <p:nvPr/>
          </p:nvSpPr>
          <p:spPr>
            <a:xfrm>
              <a:off x="457962" y="0"/>
              <a:ext cx="8229600" cy="490220"/>
            </a:xfrm>
            <a:custGeom>
              <a:avLst/>
              <a:gdLst/>
              <a:ahLst/>
              <a:cxnLst/>
              <a:rect l="l" t="t" r="r" b="b"/>
              <a:pathLst>
                <a:path w="8229600" h="490220">
                  <a:moveTo>
                    <a:pt x="0" y="489965"/>
                  </a:moveTo>
                  <a:lnTo>
                    <a:pt x="8229600" y="489965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89965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57962" y="0"/>
              <a:ext cx="8229600" cy="490220"/>
            </a:xfrm>
            <a:custGeom>
              <a:avLst/>
              <a:gdLst/>
              <a:ahLst/>
              <a:cxnLst/>
              <a:rect l="l" t="t" r="r" b="b"/>
              <a:pathLst>
                <a:path w="8229600" h="490220">
                  <a:moveTo>
                    <a:pt x="0" y="489965"/>
                  </a:moveTo>
                  <a:lnTo>
                    <a:pt x="8229600" y="489965"/>
                  </a:lnTo>
                  <a:lnTo>
                    <a:pt x="8229600" y="0"/>
                  </a:lnTo>
                </a:path>
                <a:path w="8229600" h="490220">
                  <a:moveTo>
                    <a:pt x="0" y="0"/>
                  </a:moveTo>
                  <a:lnTo>
                    <a:pt x="0" y="489965"/>
                  </a:lnTo>
                </a:path>
              </a:pathLst>
            </a:custGeom>
            <a:ln w="25908">
              <a:solidFill>
                <a:srgbClr val="7BC9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68020">
              <a:lnSpc>
                <a:spcPct val="100000"/>
              </a:lnSpc>
              <a:spcBef>
                <a:spcPts val="100"/>
              </a:spcBef>
              <a:tabLst>
                <a:tab pos="6765925" algn="l"/>
              </a:tabLst>
            </a:pPr>
            <a:r>
              <a:rPr dirty="0" spc="-55"/>
              <a:t>Amount </a:t>
            </a:r>
            <a:r>
              <a:rPr dirty="0" spc="-20"/>
              <a:t>to </a:t>
            </a:r>
            <a:r>
              <a:rPr dirty="0" spc="-105"/>
              <a:t>be </a:t>
            </a:r>
            <a:r>
              <a:rPr dirty="0" spc="-140"/>
              <a:t>transferred</a:t>
            </a:r>
            <a:r>
              <a:rPr dirty="0" spc="85"/>
              <a:t> </a:t>
            </a:r>
            <a:r>
              <a:rPr dirty="0" spc="-20"/>
              <a:t>to</a:t>
            </a:r>
            <a:r>
              <a:rPr dirty="0" spc="-15"/>
              <a:t> </a:t>
            </a:r>
            <a:r>
              <a:rPr dirty="0" spc="-215"/>
              <a:t>IEPF	</a:t>
            </a:r>
            <a:r>
              <a:rPr dirty="0" spc="-200"/>
              <a:t>(1/2)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457199" y="772617"/>
              <a:ext cx="8435340" cy="5935345"/>
            </a:xfrm>
            <a:custGeom>
              <a:avLst/>
              <a:gdLst/>
              <a:ahLst/>
              <a:cxnLst/>
              <a:rect l="l" t="t" r="r" b="b"/>
              <a:pathLst>
                <a:path w="8435340" h="5935345">
                  <a:moveTo>
                    <a:pt x="8435340" y="0"/>
                  </a:moveTo>
                  <a:lnTo>
                    <a:pt x="0" y="0"/>
                  </a:lnTo>
                  <a:lnTo>
                    <a:pt x="0" y="5935345"/>
                  </a:lnTo>
                  <a:lnTo>
                    <a:pt x="8435340" y="5935345"/>
                  </a:lnTo>
                  <a:lnTo>
                    <a:pt x="8435340" y="0"/>
                  </a:lnTo>
                  <a:close/>
                </a:path>
              </a:pathLst>
            </a:custGeom>
            <a:solidFill>
              <a:srgbClr val="CCD4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57199" y="766318"/>
              <a:ext cx="8435340" cy="5948045"/>
            </a:xfrm>
            <a:custGeom>
              <a:avLst/>
              <a:gdLst/>
              <a:ahLst/>
              <a:cxnLst/>
              <a:rect l="l" t="t" r="r" b="b"/>
              <a:pathLst>
                <a:path w="8435340" h="5948045">
                  <a:moveTo>
                    <a:pt x="0" y="0"/>
                  </a:moveTo>
                  <a:lnTo>
                    <a:pt x="0" y="5947994"/>
                  </a:lnTo>
                </a:path>
                <a:path w="8435340" h="5948045">
                  <a:moveTo>
                    <a:pt x="8435340" y="0"/>
                  </a:moveTo>
                  <a:lnTo>
                    <a:pt x="8435340" y="5947994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50849" y="766318"/>
              <a:ext cx="8448040" cy="12700"/>
            </a:xfrm>
            <a:custGeom>
              <a:avLst/>
              <a:gdLst/>
              <a:ahLst/>
              <a:cxnLst/>
              <a:rect l="l" t="t" r="r" b="b"/>
              <a:pathLst>
                <a:path w="8448040" h="12700">
                  <a:moveTo>
                    <a:pt x="0" y="12700"/>
                  </a:moveTo>
                  <a:lnTo>
                    <a:pt x="8448040" y="12700"/>
                  </a:lnTo>
                  <a:lnTo>
                    <a:pt x="844804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50849" y="6707961"/>
              <a:ext cx="8448040" cy="0"/>
            </a:xfrm>
            <a:custGeom>
              <a:avLst/>
              <a:gdLst/>
              <a:ahLst/>
              <a:cxnLst/>
              <a:rect l="l" t="t" r="r" b="b"/>
              <a:pathLst>
                <a:path w="8448040" h="0">
                  <a:moveTo>
                    <a:pt x="0" y="0"/>
                  </a:moveTo>
                  <a:lnTo>
                    <a:pt x="844804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35940" y="791083"/>
            <a:ext cx="8281034" cy="58712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Times New Roman"/>
                <a:cs typeface="Times New Roman"/>
              </a:rPr>
              <a:t>(</a:t>
            </a:r>
            <a:r>
              <a:rPr dirty="0" sz="2400" i="1">
                <a:latin typeface="Times New Roman"/>
                <a:cs typeface="Times New Roman"/>
              </a:rPr>
              <a:t>h</a:t>
            </a:r>
            <a:r>
              <a:rPr dirty="0" sz="2400">
                <a:latin typeface="Times New Roman"/>
                <a:cs typeface="Times New Roman"/>
              </a:rPr>
              <a:t>) </a:t>
            </a:r>
            <a:r>
              <a:rPr dirty="0" sz="2400" spc="-5">
                <a:latin typeface="Times New Roman"/>
                <a:cs typeface="Times New Roman"/>
              </a:rPr>
              <a:t>the application money received </a:t>
            </a:r>
            <a:r>
              <a:rPr dirty="0" sz="2400">
                <a:latin typeface="Times New Roman"/>
                <a:cs typeface="Times New Roman"/>
              </a:rPr>
              <a:t>by </a:t>
            </a:r>
            <a:r>
              <a:rPr dirty="0" sz="2400" spc="-5">
                <a:latin typeface="Times New Roman"/>
                <a:cs typeface="Times New Roman"/>
              </a:rPr>
              <a:t>companies </a:t>
            </a:r>
            <a:r>
              <a:rPr dirty="0" sz="2400">
                <a:latin typeface="Times New Roman"/>
                <a:cs typeface="Times New Roman"/>
              </a:rPr>
              <a:t>for </a:t>
            </a:r>
            <a:r>
              <a:rPr dirty="0" sz="2400" spc="-5">
                <a:latin typeface="Times New Roman"/>
                <a:cs typeface="Times New Roman"/>
              </a:rPr>
              <a:t>allotment </a:t>
            </a:r>
            <a:r>
              <a:rPr dirty="0" sz="2400">
                <a:latin typeface="Times New Roman"/>
                <a:cs typeface="Times New Roman"/>
              </a:rPr>
              <a:t>of  any securities and due </a:t>
            </a:r>
            <a:r>
              <a:rPr dirty="0" sz="2400" spc="-5">
                <a:latin typeface="Times New Roman"/>
                <a:cs typeface="Times New Roman"/>
              </a:rPr>
              <a:t>for</a:t>
            </a:r>
            <a:r>
              <a:rPr dirty="0" sz="2400" spc="-6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refund;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77190" indent="-365125">
              <a:lnSpc>
                <a:spcPct val="100000"/>
              </a:lnSpc>
              <a:buAutoNum type="alphaLcParenBoth" startAt="9"/>
              <a:tabLst>
                <a:tab pos="377825" algn="l"/>
              </a:tabLst>
            </a:pPr>
            <a:r>
              <a:rPr dirty="0" sz="2400" spc="-5">
                <a:latin typeface="Times New Roman"/>
                <a:cs typeface="Times New Roman"/>
              </a:rPr>
              <a:t>matured </a:t>
            </a:r>
            <a:r>
              <a:rPr dirty="0" sz="2400">
                <a:latin typeface="Times New Roman"/>
                <a:cs typeface="Times New Roman"/>
              </a:rPr>
              <a:t>deposits with </a:t>
            </a:r>
            <a:r>
              <a:rPr dirty="0" sz="2400" spc="-5">
                <a:latin typeface="Times New Roman"/>
                <a:cs typeface="Times New Roman"/>
              </a:rPr>
              <a:t>companies </a:t>
            </a:r>
            <a:r>
              <a:rPr dirty="0" sz="2400">
                <a:latin typeface="Times New Roman"/>
                <a:cs typeface="Times New Roman"/>
              </a:rPr>
              <a:t>other than banking</a:t>
            </a:r>
            <a:r>
              <a:rPr dirty="0" sz="2400" spc="-6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companies;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imes New Roman"/>
              <a:buAutoNum type="alphaLcParenBoth" startAt="9"/>
            </a:pPr>
            <a:endParaRPr sz="2500">
              <a:latin typeface="Times New Roman"/>
              <a:cs typeface="Times New Roman"/>
            </a:endParaRPr>
          </a:p>
          <a:p>
            <a:pPr marL="377190" indent="-365125">
              <a:lnSpc>
                <a:spcPct val="100000"/>
              </a:lnSpc>
              <a:buAutoNum type="alphaLcParenBoth" startAt="9"/>
              <a:tabLst>
                <a:tab pos="377825" algn="l"/>
              </a:tabLst>
            </a:pPr>
            <a:r>
              <a:rPr dirty="0" sz="2400" spc="-5">
                <a:latin typeface="Times New Roman"/>
                <a:cs typeface="Times New Roman"/>
              </a:rPr>
              <a:t>matured </a:t>
            </a:r>
            <a:r>
              <a:rPr dirty="0" sz="2400">
                <a:latin typeface="Times New Roman"/>
                <a:cs typeface="Times New Roman"/>
              </a:rPr>
              <a:t>debentures with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companies;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imes New Roman"/>
              <a:buAutoNum type="alphaLcParenBoth" startAt="9"/>
            </a:pPr>
            <a:endParaRPr sz="2500">
              <a:latin typeface="Times New Roman"/>
              <a:cs typeface="Times New Roman"/>
            </a:endParaRPr>
          </a:p>
          <a:p>
            <a:pPr marL="427355" indent="-415290">
              <a:lnSpc>
                <a:spcPct val="100000"/>
              </a:lnSpc>
              <a:buAutoNum type="alphaLcParenBoth" startAt="9"/>
              <a:tabLst>
                <a:tab pos="427990" algn="l"/>
              </a:tabLst>
            </a:pPr>
            <a:r>
              <a:rPr dirty="0" sz="2400">
                <a:latin typeface="Times New Roman"/>
                <a:cs typeface="Times New Roman"/>
              </a:rPr>
              <a:t>interest accrued on the </a:t>
            </a:r>
            <a:r>
              <a:rPr dirty="0" sz="2400" spc="-5">
                <a:latin typeface="Times New Roman"/>
                <a:cs typeface="Times New Roman"/>
              </a:rPr>
              <a:t>amounts </a:t>
            </a:r>
            <a:r>
              <a:rPr dirty="0" sz="2400">
                <a:latin typeface="Times New Roman"/>
                <a:cs typeface="Times New Roman"/>
              </a:rPr>
              <a:t>referred to in clauses (</a:t>
            </a:r>
            <a:r>
              <a:rPr dirty="0" sz="2400" i="1">
                <a:latin typeface="Times New Roman"/>
                <a:cs typeface="Times New Roman"/>
              </a:rPr>
              <a:t>h</a:t>
            </a:r>
            <a:r>
              <a:rPr dirty="0" sz="2400">
                <a:latin typeface="Times New Roman"/>
                <a:cs typeface="Times New Roman"/>
              </a:rPr>
              <a:t>) to</a:t>
            </a:r>
            <a:r>
              <a:rPr dirty="0" sz="2400" spc="-16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(</a:t>
            </a:r>
            <a:r>
              <a:rPr dirty="0" sz="2400" i="1">
                <a:latin typeface="Times New Roman"/>
                <a:cs typeface="Times New Roman"/>
              </a:rPr>
              <a:t>j</a:t>
            </a:r>
            <a:r>
              <a:rPr dirty="0" sz="2400">
                <a:latin typeface="Times New Roman"/>
                <a:cs typeface="Times New Roman"/>
              </a:rPr>
              <a:t>);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imes New Roman"/>
              <a:buAutoNum type="alphaLcParenBoth" startAt="9"/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AutoNum type="alphaLcParenBoth" startAt="9"/>
              <a:tabLst>
                <a:tab pos="448309" algn="l"/>
                <a:tab pos="448945" algn="l"/>
                <a:tab pos="1067435" algn="l"/>
                <a:tab pos="2298700" algn="l"/>
                <a:tab pos="2698115" algn="l"/>
                <a:tab pos="4011929" algn="l"/>
                <a:tab pos="4920615" algn="l"/>
                <a:tab pos="5895975" algn="l"/>
                <a:tab pos="6432550" algn="l"/>
                <a:tab pos="6831965" algn="l"/>
                <a:tab pos="8013065" algn="l"/>
              </a:tabLst>
            </a:pPr>
            <a:r>
              <a:rPr dirty="0" sz="2400" spc="-5">
                <a:latin typeface="Times New Roman"/>
                <a:cs typeface="Times New Roman"/>
              </a:rPr>
              <a:t>s</a:t>
            </a:r>
            <a:r>
              <a:rPr dirty="0" sz="2400" spc="-15">
                <a:latin typeface="Times New Roman"/>
                <a:cs typeface="Times New Roman"/>
              </a:rPr>
              <a:t>a</a:t>
            </a:r>
            <a:r>
              <a:rPr dirty="0" sz="2400">
                <a:latin typeface="Times New Roman"/>
                <a:cs typeface="Times New Roman"/>
              </a:rPr>
              <a:t>le	proceeds	of	f</a:t>
            </a:r>
            <a:r>
              <a:rPr dirty="0" sz="2400" spc="5">
                <a:latin typeface="Times New Roman"/>
                <a:cs typeface="Times New Roman"/>
              </a:rPr>
              <a:t>r</a:t>
            </a:r>
            <a:r>
              <a:rPr dirty="0" sz="2400">
                <a:latin typeface="Times New Roman"/>
                <a:cs typeface="Times New Roman"/>
              </a:rPr>
              <a:t>a</a:t>
            </a:r>
            <a:r>
              <a:rPr dirty="0" sz="2400" spc="-10">
                <a:latin typeface="Times New Roman"/>
                <a:cs typeface="Times New Roman"/>
              </a:rPr>
              <a:t>c</a:t>
            </a:r>
            <a:r>
              <a:rPr dirty="0" sz="2400">
                <a:latin typeface="Times New Roman"/>
                <a:cs typeface="Times New Roman"/>
              </a:rPr>
              <a:t>tion</a:t>
            </a:r>
            <a:r>
              <a:rPr dirty="0" sz="2400" spc="-15">
                <a:latin typeface="Times New Roman"/>
                <a:cs typeface="Times New Roman"/>
              </a:rPr>
              <a:t>a</a:t>
            </a:r>
            <a:r>
              <a:rPr dirty="0" sz="2400">
                <a:latin typeface="Times New Roman"/>
                <a:cs typeface="Times New Roman"/>
              </a:rPr>
              <a:t>l	</a:t>
            </a:r>
            <a:r>
              <a:rPr dirty="0" sz="2400" spc="-5">
                <a:latin typeface="Times New Roman"/>
                <a:cs typeface="Times New Roman"/>
              </a:rPr>
              <a:t>sh</a:t>
            </a:r>
            <a:r>
              <a:rPr dirty="0" sz="2400" spc="-15">
                <a:latin typeface="Times New Roman"/>
                <a:cs typeface="Times New Roman"/>
              </a:rPr>
              <a:t>a</a:t>
            </a:r>
            <a:r>
              <a:rPr dirty="0" sz="2400" spc="-5">
                <a:latin typeface="Times New Roman"/>
                <a:cs typeface="Times New Roman"/>
              </a:rPr>
              <a:t>res</a:t>
            </a:r>
            <a:r>
              <a:rPr dirty="0" sz="2400">
                <a:latin typeface="Times New Roman"/>
                <a:cs typeface="Times New Roman"/>
              </a:rPr>
              <a:t>	arising	out	of	</a:t>
            </a:r>
            <a:r>
              <a:rPr dirty="0" sz="2400" spc="-5">
                <a:latin typeface="Times New Roman"/>
                <a:cs typeface="Times New Roman"/>
              </a:rPr>
              <a:t>is</a:t>
            </a:r>
            <a:r>
              <a:rPr dirty="0" sz="2400">
                <a:latin typeface="Times New Roman"/>
                <a:cs typeface="Times New Roman"/>
              </a:rPr>
              <a:t>s</a:t>
            </a:r>
            <a:r>
              <a:rPr dirty="0" sz="2400">
                <a:latin typeface="Times New Roman"/>
                <a:cs typeface="Times New Roman"/>
              </a:rPr>
              <a:t>uance	of  bonus shares, </a:t>
            </a:r>
            <a:r>
              <a:rPr dirty="0" sz="2400" spc="-15">
                <a:latin typeface="Times New Roman"/>
                <a:cs typeface="Times New Roman"/>
              </a:rPr>
              <a:t>merger </a:t>
            </a:r>
            <a:r>
              <a:rPr dirty="0" sz="2400">
                <a:latin typeface="Times New Roman"/>
                <a:cs typeface="Times New Roman"/>
              </a:rPr>
              <a:t>and </a:t>
            </a:r>
            <a:r>
              <a:rPr dirty="0" sz="2400" spc="-5">
                <a:latin typeface="Times New Roman"/>
                <a:cs typeface="Times New Roman"/>
              </a:rPr>
              <a:t>amalgamation </a:t>
            </a:r>
            <a:r>
              <a:rPr dirty="0" sz="2400">
                <a:latin typeface="Times New Roman"/>
                <a:cs typeface="Times New Roman"/>
              </a:rPr>
              <a:t>for seven or </a:t>
            </a:r>
            <a:r>
              <a:rPr dirty="0" sz="2400" spc="-5">
                <a:latin typeface="Times New Roman"/>
                <a:cs typeface="Times New Roman"/>
              </a:rPr>
              <a:t>more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years;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imes New Roman"/>
              <a:buAutoNum type="alphaLcParenBoth" startAt="9"/>
            </a:pPr>
            <a:endParaRPr sz="2500">
              <a:latin typeface="Times New Roman"/>
              <a:cs typeface="Times New Roman"/>
            </a:endParaRPr>
          </a:p>
          <a:p>
            <a:pPr marL="550545" indent="-538480">
              <a:lnSpc>
                <a:spcPct val="100000"/>
              </a:lnSpc>
              <a:buAutoNum type="alphaLcParenBoth" startAt="9"/>
              <a:tabLst>
                <a:tab pos="551180" algn="l"/>
              </a:tabLst>
            </a:pPr>
            <a:r>
              <a:rPr dirty="0" sz="2400" spc="-5">
                <a:latin typeface="Times New Roman"/>
                <a:cs typeface="Times New Roman"/>
              </a:rPr>
              <a:t>redemption</a:t>
            </a:r>
            <a:r>
              <a:rPr dirty="0" sz="2400" spc="30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amount</a:t>
            </a:r>
            <a:r>
              <a:rPr dirty="0" sz="2400" spc="29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of</a:t>
            </a:r>
            <a:r>
              <a:rPr dirty="0" sz="2400" spc="29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preference</a:t>
            </a:r>
            <a:r>
              <a:rPr dirty="0" sz="2400" spc="30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shares</a:t>
            </a:r>
            <a:r>
              <a:rPr dirty="0" sz="2400" spc="29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remaining</a:t>
            </a:r>
            <a:r>
              <a:rPr dirty="0" sz="2400" spc="30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unpaid</a:t>
            </a:r>
            <a:r>
              <a:rPr dirty="0" sz="2400" spc="300">
                <a:latin typeface="Times New Roman"/>
                <a:cs typeface="Times New Roman"/>
              </a:rPr>
              <a:t> </a:t>
            </a:r>
            <a:r>
              <a:rPr dirty="0" sz="2400" spc="-15">
                <a:latin typeface="Times New Roman"/>
                <a:cs typeface="Times New Roman"/>
              </a:rPr>
              <a:t>or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-5">
                <a:latin typeface="Times New Roman"/>
                <a:cs typeface="Times New Roman"/>
              </a:rPr>
              <a:t>unclaimed </a:t>
            </a:r>
            <a:r>
              <a:rPr dirty="0" sz="2400">
                <a:latin typeface="Times New Roman"/>
                <a:cs typeface="Times New Roman"/>
              </a:rPr>
              <a:t>for seven or </a:t>
            </a:r>
            <a:r>
              <a:rPr dirty="0" sz="2400" spc="-5">
                <a:latin typeface="Times New Roman"/>
                <a:cs typeface="Times New Roman"/>
              </a:rPr>
              <a:t>more </a:t>
            </a:r>
            <a:r>
              <a:rPr dirty="0" sz="2400">
                <a:latin typeface="Times New Roman"/>
                <a:cs typeface="Times New Roman"/>
              </a:rPr>
              <a:t>years;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50">
              <a:latin typeface="Times New Roman"/>
              <a:cs typeface="Times New Roman"/>
            </a:endParaRPr>
          </a:p>
          <a:p>
            <a:pPr marL="443865" indent="-431800">
              <a:lnSpc>
                <a:spcPct val="100000"/>
              </a:lnSpc>
              <a:buAutoNum type="alphaLcParenBoth" startAt="14"/>
              <a:tabLst>
                <a:tab pos="444500" algn="l"/>
              </a:tabLst>
            </a:pPr>
            <a:r>
              <a:rPr dirty="0" sz="2400">
                <a:latin typeface="Times New Roman"/>
                <a:cs typeface="Times New Roman"/>
              </a:rPr>
              <a:t>such other </a:t>
            </a:r>
            <a:r>
              <a:rPr dirty="0" sz="2400" spc="-5">
                <a:latin typeface="Times New Roman"/>
                <a:cs typeface="Times New Roman"/>
              </a:rPr>
              <a:t>amount as </a:t>
            </a:r>
            <a:r>
              <a:rPr dirty="0" sz="2400" spc="-10">
                <a:latin typeface="Times New Roman"/>
                <a:cs typeface="Times New Roman"/>
              </a:rPr>
              <a:t>may </a:t>
            </a:r>
            <a:r>
              <a:rPr dirty="0" sz="2400">
                <a:latin typeface="Times New Roman"/>
                <a:cs typeface="Times New Roman"/>
              </a:rPr>
              <a:t>be prescribed: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45008" y="0"/>
            <a:ext cx="8255634" cy="516255"/>
            <a:chOff x="445008" y="0"/>
            <a:chExt cx="8255634" cy="516255"/>
          </a:xfrm>
        </p:grpSpPr>
        <p:sp>
          <p:nvSpPr>
            <p:cNvPr id="9" name="object 9"/>
            <p:cNvSpPr/>
            <p:nvPr/>
          </p:nvSpPr>
          <p:spPr>
            <a:xfrm>
              <a:off x="457962" y="0"/>
              <a:ext cx="8229600" cy="490220"/>
            </a:xfrm>
            <a:custGeom>
              <a:avLst/>
              <a:gdLst/>
              <a:ahLst/>
              <a:cxnLst/>
              <a:rect l="l" t="t" r="r" b="b"/>
              <a:pathLst>
                <a:path w="8229600" h="490220">
                  <a:moveTo>
                    <a:pt x="0" y="489965"/>
                  </a:moveTo>
                  <a:lnTo>
                    <a:pt x="8229600" y="489965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89965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57962" y="0"/>
              <a:ext cx="8229600" cy="490220"/>
            </a:xfrm>
            <a:custGeom>
              <a:avLst/>
              <a:gdLst/>
              <a:ahLst/>
              <a:cxnLst/>
              <a:rect l="l" t="t" r="r" b="b"/>
              <a:pathLst>
                <a:path w="8229600" h="490220">
                  <a:moveTo>
                    <a:pt x="0" y="489965"/>
                  </a:moveTo>
                  <a:lnTo>
                    <a:pt x="8229600" y="489965"/>
                  </a:lnTo>
                  <a:lnTo>
                    <a:pt x="8229600" y="0"/>
                  </a:lnTo>
                </a:path>
                <a:path w="8229600" h="490220">
                  <a:moveTo>
                    <a:pt x="0" y="0"/>
                  </a:moveTo>
                  <a:lnTo>
                    <a:pt x="0" y="489965"/>
                  </a:lnTo>
                </a:path>
              </a:pathLst>
            </a:custGeom>
            <a:ln w="25908">
              <a:solidFill>
                <a:srgbClr val="7BC9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84530">
              <a:lnSpc>
                <a:spcPct val="100000"/>
              </a:lnSpc>
              <a:spcBef>
                <a:spcPts val="100"/>
              </a:spcBef>
              <a:tabLst>
                <a:tab pos="6688455" algn="l"/>
              </a:tabLst>
            </a:pPr>
            <a:r>
              <a:rPr dirty="0" spc="-55"/>
              <a:t>Amount </a:t>
            </a:r>
            <a:r>
              <a:rPr dirty="0" spc="-20"/>
              <a:t>to </a:t>
            </a:r>
            <a:r>
              <a:rPr dirty="0" spc="-105"/>
              <a:t>be </a:t>
            </a:r>
            <a:r>
              <a:rPr dirty="0" spc="-140"/>
              <a:t>transferred</a:t>
            </a:r>
            <a:r>
              <a:rPr dirty="0" spc="85"/>
              <a:t> </a:t>
            </a:r>
            <a:r>
              <a:rPr dirty="0" spc="-20"/>
              <a:t>to</a:t>
            </a:r>
            <a:r>
              <a:rPr dirty="0" spc="-15"/>
              <a:t> </a:t>
            </a:r>
            <a:r>
              <a:rPr dirty="0" spc="-215"/>
              <a:t>IEPF	</a:t>
            </a:r>
            <a:r>
              <a:rPr dirty="0" spc="-185"/>
              <a:t>(2/2)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327660" y="540512"/>
              <a:ext cx="8359140" cy="6089015"/>
            </a:xfrm>
            <a:custGeom>
              <a:avLst/>
              <a:gdLst/>
              <a:ahLst/>
              <a:cxnLst/>
              <a:rect l="l" t="t" r="r" b="b"/>
              <a:pathLst>
                <a:path w="8359140" h="6089015">
                  <a:moveTo>
                    <a:pt x="8359140" y="0"/>
                  </a:moveTo>
                  <a:lnTo>
                    <a:pt x="0" y="0"/>
                  </a:lnTo>
                  <a:lnTo>
                    <a:pt x="0" y="6088888"/>
                  </a:lnTo>
                  <a:lnTo>
                    <a:pt x="8359140" y="6088888"/>
                  </a:lnTo>
                  <a:lnTo>
                    <a:pt x="8359140" y="0"/>
                  </a:lnTo>
                  <a:close/>
                </a:path>
              </a:pathLst>
            </a:custGeom>
            <a:solidFill>
              <a:srgbClr val="CCD4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27660" y="534162"/>
              <a:ext cx="8359140" cy="6101715"/>
            </a:xfrm>
            <a:custGeom>
              <a:avLst/>
              <a:gdLst/>
              <a:ahLst/>
              <a:cxnLst/>
              <a:rect l="l" t="t" r="r" b="b"/>
              <a:pathLst>
                <a:path w="8359140" h="6101715">
                  <a:moveTo>
                    <a:pt x="0" y="0"/>
                  </a:moveTo>
                  <a:lnTo>
                    <a:pt x="0" y="6101588"/>
                  </a:lnTo>
                </a:path>
                <a:path w="8359140" h="6101715">
                  <a:moveTo>
                    <a:pt x="8359140" y="0"/>
                  </a:moveTo>
                  <a:lnTo>
                    <a:pt x="8359140" y="610158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21310" y="534162"/>
              <a:ext cx="8371840" cy="12700"/>
            </a:xfrm>
            <a:custGeom>
              <a:avLst/>
              <a:gdLst/>
              <a:ahLst/>
              <a:cxnLst/>
              <a:rect l="l" t="t" r="r" b="b"/>
              <a:pathLst>
                <a:path w="8371840" h="12700">
                  <a:moveTo>
                    <a:pt x="0" y="12700"/>
                  </a:moveTo>
                  <a:lnTo>
                    <a:pt x="8371840" y="12700"/>
                  </a:lnTo>
                  <a:lnTo>
                    <a:pt x="837184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21310" y="6629400"/>
              <a:ext cx="8371840" cy="0"/>
            </a:xfrm>
            <a:custGeom>
              <a:avLst/>
              <a:gdLst/>
              <a:ahLst/>
              <a:cxnLst/>
              <a:rect l="l" t="t" r="r" b="b"/>
              <a:pathLst>
                <a:path w="8371840" h="0">
                  <a:moveTo>
                    <a:pt x="0" y="0"/>
                  </a:moveTo>
                  <a:lnTo>
                    <a:pt x="837184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06400" y="557021"/>
            <a:ext cx="8211820" cy="52089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7620">
              <a:lnSpc>
                <a:spcPct val="100000"/>
              </a:lnSpc>
              <a:spcBef>
                <a:spcPts val="105"/>
              </a:spcBef>
              <a:buAutoNum type="alphaLcParenBoth"/>
              <a:tabLst>
                <a:tab pos="480695" algn="l"/>
              </a:tabLst>
            </a:pPr>
            <a:r>
              <a:rPr dirty="0" sz="2000" spc="-5">
                <a:latin typeface="Georgia"/>
                <a:cs typeface="Georgia"/>
              </a:rPr>
              <a:t>the </a:t>
            </a:r>
            <a:r>
              <a:rPr dirty="0" sz="2000" spc="-30">
                <a:latin typeface="Georgia"/>
                <a:cs typeface="Georgia"/>
              </a:rPr>
              <a:t>refund in </a:t>
            </a:r>
            <a:r>
              <a:rPr dirty="0" sz="2000" spc="-20">
                <a:latin typeface="Georgia"/>
                <a:cs typeface="Georgia"/>
              </a:rPr>
              <a:t>respect </a:t>
            </a:r>
            <a:r>
              <a:rPr dirty="0" sz="2000" spc="-15">
                <a:latin typeface="Georgia"/>
                <a:cs typeface="Georgia"/>
              </a:rPr>
              <a:t>of </a:t>
            </a:r>
            <a:r>
              <a:rPr dirty="0" sz="2000" spc="-20">
                <a:latin typeface="Georgia"/>
                <a:cs typeface="Georgia"/>
              </a:rPr>
              <a:t>unclaimed </a:t>
            </a:r>
            <a:r>
              <a:rPr dirty="0" sz="2000" spc="-30">
                <a:latin typeface="Georgia"/>
                <a:cs typeface="Georgia"/>
              </a:rPr>
              <a:t>dividends, matured </a:t>
            </a:r>
            <a:r>
              <a:rPr dirty="0" sz="2000" spc="-25">
                <a:latin typeface="Georgia"/>
                <a:cs typeface="Georgia"/>
              </a:rPr>
              <a:t>deposits,  </a:t>
            </a:r>
            <a:r>
              <a:rPr dirty="0" sz="2000" spc="-30">
                <a:latin typeface="Georgia"/>
                <a:cs typeface="Georgia"/>
              </a:rPr>
              <a:t>matured </a:t>
            </a:r>
            <a:r>
              <a:rPr dirty="0" sz="2000" spc="-25">
                <a:latin typeface="Georgia"/>
                <a:cs typeface="Georgia"/>
              </a:rPr>
              <a:t>debentures, </a:t>
            </a:r>
            <a:r>
              <a:rPr dirty="0" sz="2000" spc="-5">
                <a:latin typeface="Georgia"/>
                <a:cs typeface="Georgia"/>
              </a:rPr>
              <a:t>the </a:t>
            </a:r>
            <a:r>
              <a:rPr dirty="0" sz="2000" spc="-20">
                <a:latin typeface="Georgia"/>
                <a:cs typeface="Georgia"/>
              </a:rPr>
              <a:t>application money </a:t>
            </a:r>
            <a:r>
              <a:rPr dirty="0" sz="2000" spc="-15">
                <a:latin typeface="Georgia"/>
                <a:cs typeface="Georgia"/>
              </a:rPr>
              <a:t>due </a:t>
            </a:r>
            <a:r>
              <a:rPr dirty="0" sz="2000" spc="-30">
                <a:latin typeface="Georgia"/>
                <a:cs typeface="Georgia"/>
              </a:rPr>
              <a:t>for </a:t>
            </a:r>
            <a:r>
              <a:rPr dirty="0" sz="2000" spc="-25">
                <a:latin typeface="Georgia"/>
                <a:cs typeface="Georgia"/>
              </a:rPr>
              <a:t>refund </a:t>
            </a:r>
            <a:r>
              <a:rPr dirty="0" sz="2000" spc="-30">
                <a:latin typeface="Georgia"/>
                <a:cs typeface="Georgia"/>
              </a:rPr>
              <a:t>and interest  thereon;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Georgia"/>
              <a:buAutoNum type="alphaLcParenBoth"/>
            </a:pPr>
            <a:endParaRPr sz="2100">
              <a:latin typeface="Georgia"/>
              <a:cs typeface="Georgia"/>
            </a:endParaRPr>
          </a:p>
          <a:p>
            <a:pPr algn="just" marL="390525" indent="-378460">
              <a:lnSpc>
                <a:spcPct val="100000"/>
              </a:lnSpc>
              <a:spcBef>
                <a:spcPts val="5"/>
              </a:spcBef>
              <a:buAutoNum type="alphaLcParenBoth"/>
              <a:tabLst>
                <a:tab pos="391160" algn="l"/>
              </a:tabLst>
            </a:pPr>
            <a:r>
              <a:rPr dirty="0" sz="2000" spc="-15">
                <a:latin typeface="Georgia"/>
                <a:cs typeface="Georgia"/>
              </a:rPr>
              <a:t>promotion of </a:t>
            </a:r>
            <a:r>
              <a:rPr dirty="0" sz="2000" spc="-40">
                <a:latin typeface="Georgia"/>
                <a:cs typeface="Georgia"/>
              </a:rPr>
              <a:t>investors’ </a:t>
            </a:r>
            <a:r>
              <a:rPr dirty="0" sz="2000" spc="-15">
                <a:latin typeface="Georgia"/>
                <a:cs typeface="Georgia"/>
              </a:rPr>
              <a:t>education, </a:t>
            </a:r>
            <a:r>
              <a:rPr dirty="0" sz="2000" spc="-45">
                <a:latin typeface="Georgia"/>
                <a:cs typeface="Georgia"/>
              </a:rPr>
              <a:t>awareness </a:t>
            </a:r>
            <a:r>
              <a:rPr dirty="0" sz="2000" spc="-30">
                <a:latin typeface="Georgia"/>
                <a:cs typeface="Georgia"/>
              </a:rPr>
              <a:t>and</a:t>
            </a:r>
            <a:r>
              <a:rPr dirty="0" sz="2000" spc="-125">
                <a:latin typeface="Georgia"/>
                <a:cs typeface="Georgia"/>
              </a:rPr>
              <a:t> </a:t>
            </a:r>
            <a:r>
              <a:rPr dirty="0" sz="2000" spc="-25">
                <a:latin typeface="Georgia"/>
                <a:cs typeface="Georgia"/>
              </a:rPr>
              <a:t>protection;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Georgia"/>
              <a:buAutoNum type="alphaLcParenBoth"/>
            </a:pPr>
            <a:endParaRPr sz="2100">
              <a:latin typeface="Georgia"/>
              <a:cs typeface="Georgia"/>
            </a:endParaRPr>
          </a:p>
          <a:p>
            <a:pPr algn="just" marL="12700" marR="5080">
              <a:lnSpc>
                <a:spcPct val="100000"/>
              </a:lnSpc>
              <a:buAutoNum type="alphaLcParenBoth"/>
              <a:tabLst>
                <a:tab pos="408940" algn="l"/>
              </a:tabLst>
            </a:pPr>
            <a:r>
              <a:rPr dirty="0" sz="2000" spc="-25">
                <a:latin typeface="Georgia"/>
                <a:cs typeface="Georgia"/>
              </a:rPr>
              <a:t>distribution </a:t>
            </a:r>
            <a:r>
              <a:rPr dirty="0" sz="2000" spc="-15">
                <a:latin typeface="Georgia"/>
                <a:cs typeface="Georgia"/>
              </a:rPr>
              <a:t>of </a:t>
            </a:r>
            <a:r>
              <a:rPr dirty="0" sz="2000" spc="-45">
                <a:latin typeface="Georgia"/>
                <a:cs typeface="Georgia"/>
              </a:rPr>
              <a:t>any </a:t>
            </a:r>
            <a:r>
              <a:rPr dirty="0" sz="2000" spc="-35">
                <a:latin typeface="Georgia"/>
                <a:cs typeface="Georgia"/>
              </a:rPr>
              <a:t>disgorged </a:t>
            </a:r>
            <a:r>
              <a:rPr dirty="0" sz="2000" spc="-20">
                <a:latin typeface="Georgia"/>
                <a:cs typeface="Georgia"/>
              </a:rPr>
              <a:t>amount </a:t>
            </a:r>
            <a:r>
              <a:rPr dirty="0" sz="2000" spc="-25">
                <a:latin typeface="Georgia"/>
                <a:cs typeface="Georgia"/>
              </a:rPr>
              <a:t>among </a:t>
            </a:r>
            <a:r>
              <a:rPr dirty="0" sz="2000" spc="-15">
                <a:latin typeface="Georgia"/>
                <a:cs typeface="Georgia"/>
              </a:rPr>
              <a:t>eligible </a:t>
            </a:r>
            <a:r>
              <a:rPr dirty="0" sz="2000" spc="-30">
                <a:latin typeface="Georgia"/>
                <a:cs typeface="Georgia"/>
              </a:rPr>
              <a:t>and </a:t>
            </a:r>
            <a:r>
              <a:rPr dirty="0" sz="2000" spc="-20">
                <a:latin typeface="Georgia"/>
                <a:cs typeface="Georgia"/>
              </a:rPr>
              <a:t>identifiable  </a:t>
            </a:r>
            <a:r>
              <a:rPr dirty="0" sz="2000" spc="-25">
                <a:latin typeface="Georgia"/>
                <a:cs typeface="Georgia"/>
              </a:rPr>
              <a:t>applicants </a:t>
            </a:r>
            <a:r>
              <a:rPr dirty="0" sz="2000" spc="-30">
                <a:latin typeface="Georgia"/>
                <a:cs typeface="Georgia"/>
              </a:rPr>
              <a:t>for </a:t>
            </a:r>
            <a:r>
              <a:rPr dirty="0" sz="2000" spc="-45">
                <a:latin typeface="Georgia"/>
                <a:cs typeface="Georgia"/>
              </a:rPr>
              <a:t>shares </a:t>
            </a:r>
            <a:r>
              <a:rPr dirty="0" sz="2000" spc="-30">
                <a:latin typeface="Georgia"/>
                <a:cs typeface="Georgia"/>
              </a:rPr>
              <a:t>or </a:t>
            </a:r>
            <a:r>
              <a:rPr dirty="0" sz="2000" spc="-25">
                <a:latin typeface="Georgia"/>
                <a:cs typeface="Georgia"/>
              </a:rPr>
              <a:t>debentures, </a:t>
            </a:r>
            <a:r>
              <a:rPr dirty="0" sz="2000" spc="-35">
                <a:latin typeface="Georgia"/>
                <a:cs typeface="Georgia"/>
              </a:rPr>
              <a:t>shareholders, </a:t>
            </a:r>
            <a:r>
              <a:rPr dirty="0" sz="2000" spc="-25">
                <a:latin typeface="Georgia"/>
                <a:cs typeface="Georgia"/>
              </a:rPr>
              <a:t>debenture-holders </a:t>
            </a:r>
            <a:r>
              <a:rPr dirty="0" sz="2000" spc="-45">
                <a:latin typeface="Georgia"/>
                <a:cs typeface="Georgia"/>
              </a:rPr>
              <a:t>or  </a:t>
            </a:r>
            <a:r>
              <a:rPr dirty="0" sz="2000" spc="-30">
                <a:latin typeface="Georgia"/>
                <a:cs typeface="Georgia"/>
              </a:rPr>
              <a:t>depositors </a:t>
            </a:r>
            <a:r>
              <a:rPr dirty="0" sz="2000" spc="-20">
                <a:latin typeface="Georgia"/>
                <a:cs typeface="Georgia"/>
              </a:rPr>
              <a:t>who </a:t>
            </a:r>
            <a:r>
              <a:rPr dirty="0" sz="2000" spc="-50">
                <a:latin typeface="Georgia"/>
                <a:cs typeface="Georgia"/>
              </a:rPr>
              <a:t>have </a:t>
            </a:r>
            <a:r>
              <a:rPr dirty="0" sz="2000" spc="-35">
                <a:latin typeface="Georgia"/>
                <a:cs typeface="Georgia"/>
              </a:rPr>
              <a:t>suffered losses </a:t>
            </a:r>
            <a:r>
              <a:rPr dirty="0" sz="2000" spc="-15">
                <a:latin typeface="Georgia"/>
                <a:cs typeface="Georgia"/>
              </a:rPr>
              <a:t>due </a:t>
            </a:r>
            <a:r>
              <a:rPr dirty="0" sz="2000" spc="-10">
                <a:latin typeface="Georgia"/>
                <a:cs typeface="Georgia"/>
              </a:rPr>
              <a:t>to </a:t>
            </a:r>
            <a:r>
              <a:rPr dirty="0" sz="2000" spc="-30">
                <a:latin typeface="Georgia"/>
                <a:cs typeface="Georgia"/>
              </a:rPr>
              <a:t>wrong </a:t>
            </a:r>
            <a:r>
              <a:rPr dirty="0" sz="2000" spc="-25">
                <a:latin typeface="Georgia"/>
                <a:cs typeface="Georgia"/>
              </a:rPr>
              <a:t>actions by </a:t>
            </a:r>
            <a:r>
              <a:rPr dirty="0" sz="2000" spc="-40">
                <a:latin typeface="Georgia"/>
                <a:cs typeface="Georgia"/>
              </a:rPr>
              <a:t>any </a:t>
            </a:r>
            <a:r>
              <a:rPr dirty="0" sz="2000" spc="-30">
                <a:latin typeface="Georgia"/>
                <a:cs typeface="Georgia"/>
              </a:rPr>
              <a:t>person, </a:t>
            </a:r>
            <a:r>
              <a:rPr dirty="0" sz="2000" spc="-40">
                <a:latin typeface="Georgia"/>
                <a:cs typeface="Georgia"/>
              </a:rPr>
              <a:t>in  </a:t>
            </a:r>
            <a:r>
              <a:rPr dirty="0" sz="2000" spc="-30">
                <a:latin typeface="Georgia"/>
                <a:cs typeface="Georgia"/>
              </a:rPr>
              <a:t>accordance </a:t>
            </a:r>
            <a:r>
              <a:rPr dirty="0" sz="2000" spc="-10">
                <a:latin typeface="Georgia"/>
                <a:cs typeface="Georgia"/>
              </a:rPr>
              <a:t>with </a:t>
            </a:r>
            <a:r>
              <a:rPr dirty="0" sz="2000" spc="-5">
                <a:latin typeface="Georgia"/>
                <a:cs typeface="Georgia"/>
              </a:rPr>
              <a:t>the </a:t>
            </a:r>
            <a:r>
              <a:rPr dirty="0" sz="2000" spc="-40">
                <a:latin typeface="Georgia"/>
                <a:cs typeface="Georgia"/>
              </a:rPr>
              <a:t>orders </a:t>
            </a:r>
            <a:r>
              <a:rPr dirty="0" sz="2000" spc="-25">
                <a:latin typeface="Georgia"/>
                <a:cs typeface="Georgia"/>
              </a:rPr>
              <a:t>made by </a:t>
            </a:r>
            <a:r>
              <a:rPr dirty="0" sz="2000" spc="-5">
                <a:latin typeface="Georgia"/>
                <a:cs typeface="Georgia"/>
              </a:rPr>
              <a:t>the </a:t>
            </a:r>
            <a:r>
              <a:rPr dirty="0" sz="2000" spc="-15">
                <a:latin typeface="Georgia"/>
                <a:cs typeface="Georgia"/>
              </a:rPr>
              <a:t>Court </a:t>
            </a:r>
            <a:r>
              <a:rPr dirty="0" sz="2000" spc="-10">
                <a:latin typeface="Georgia"/>
                <a:cs typeface="Georgia"/>
              </a:rPr>
              <a:t>which </a:t>
            </a:r>
            <a:r>
              <a:rPr dirty="0" sz="2000" spc="-20">
                <a:latin typeface="Georgia"/>
                <a:cs typeface="Georgia"/>
              </a:rPr>
              <a:t>had </a:t>
            </a:r>
            <a:r>
              <a:rPr dirty="0" sz="2000" spc="-35">
                <a:latin typeface="Georgia"/>
                <a:cs typeface="Georgia"/>
              </a:rPr>
              <a:t>ordered  disgorgement;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Georgia"/>
              <a:buAutoNum type="alphaLcParenBoth"/>
            </a:pPr>
            <a:endParaRPr sz="2100">
              <a:latin typeface="Georgia"/>
              <a:cs typeface="Georgia"/>
            </a:endParaRPr>
          </a:p>
          <a:p>
            <a:pPr algn="just" marL="12700" marR="7620">
              <a:lnSpc>
                <a:spcPct val="100000"/>
              </a:lnSpc>
              <a:spcBef>
                <a:spcPts val="5"/>
              </a:spcBef>
              <a:buAutoNum type="alphaLcParenBoth"/>
              <a:tabLst>
                <a:tab pos="393700" algn="l"/>
              </a:tabLst>
            </a:pPr>
            <a:r>
              <a:rPr dirty="0" sz="2000" spc="-25">
                <a:latin typeface="Georgia"/>
                <a:cs typeface="Georgia"/>
              </a:rPr>
              <a:t>reimbursement </a:t>
            </a:r>
            <a:r>
              <a:rPr dirty="0" sz="2000" spc="-15">
                <a:latin typeface="Georgia"/>
                <a:cs typeface="Georgia"/>
              </a:rPr>
              <a:t>of legal </a:t>
            </a:r>
            <a:r>
              <a:rPr dirty="0" sz="2000" spc="-30">
                <a:latin typeface="Georgia"/>
                <a:cs typeface="Georgia"/>
              </a:rPr>
              <a:t>expenses incurred </a:t>
            </a:r>
            <a:r>
              <a:rPr dirty="0" sz="2000" spc="-20">
                <a:latin typeface="Georgia"/>
                <a:cs typeface="Georgia"/>
              </a:rPr>
              <a:t>in </a:t>
            </a:r>
            <a:r>
              <a:rPr dirty="0" sz="2000" spc="-30">
                <a:latin typeface="Georgia"/>
                <a:cs typeface="Georgia"/>
              </a:rPr>
              <a:t>pursuing </a:t>
            </a:r>
            <a:r>
              <a:rPr dirty="0" sz="2000" spc="-35">
                <a:latin typeface="Georgia"/>
                <a:cs typeface="Georgia"/>
              </a:rPr>
              <a:t>class </a:t>
            </a:r>
            <a:r>
              <a:rPr dirty="0" sz="2000" spc="-15">
                <a:latin typeface="Georgia"/>
                <a:cs typeface="Georgia"/>
              </a:rPr>
              <a:t>action </a:t>
            </a:r>
            <a:r>
              <a:rPr dirty="0" sz="2000" spc="-35">
                <a:latin typeface="Georgia"/>
                <a:cs typeface="Georgia"/>
              </a:rPr>
              <a:t>suits  </a:t>
            </a:r>
            <a:r>
              <a:rPr dirty="0" sz="2000" spc="-25">
                <a:latin typeface="Georgia"/>
                <a:cs typeface="Georgia"/>
              </a:rPr>
              <a:t>under </a:t>
            </a:r>
            <a:r>
              <a:rPr dirty="0" sz="2000" spc="-20">
                <a:latin typeface="Georgia"/>
                <a:cs typeface="Georgia"/>
              </a:rPr>
              <a:t>sections </a:t>
            </a:r>
            <a:r>
              <a:rPr dirty="0" sz="2000" spc="-130">
                <a:latin typeface="Georgia"/>
                <a:cs typeface="Georgia"/>
              </a:rPr>
              <a:t>37 </a:t>
            </a:r>
            <a:r>
              <a:rPr dirty="0" sz="2000" spc="-30">
                <a:latin typeface="Georgia"/>
                <a:cs typeface="Georgia"/>
              </a:rPr>
              <a:t>and </a:t>
            </a:r>
            <a:r>
              <a:rPr dirty="0" sz="2000" spc="-125">
                <a:latin typeface="Georgia"/>
                <a:cs typeface="Georgia"/>
              </a:rPr>
              <a:t>245 </a:t>
            </a:r>
            <a:r>
              <a:rPr dirty="0" sz="2000" spc="-35">
                <a:latin typeface="Georgia"/>
                <a:cs typeface="Georgia"/>
              </a:rPr>
              <a:t>by members, </a:t>
            </a:r>
            <a:r>
              <a:rPr dirty="0" sz="2000" spc="-25">
                <a:latin typeface="Georgia"/>
                <a:cs typeface="Georgia"/>
              </a:rPr>
              <a:t>debenture-holders </a:t>
            </a:r>
            <a:r>
              <a:rPr dirty="0" sz="2000" spc="-35">
                <a:latin typeface="Georgia"/>
                <a:cs typeface="Georgia"/>
              </a:rPr>
              <a:t>or </a:t>
            </a:r>
            <a:r>
              <a:rPr dirty="0" sz="2000" spc="-30">
                <a:latin typeface="Georgia"/>
                <a:cs typeface="Georgia"/>
              </a:rPr>
              <a:t>depositors </a:t>
            </a:r>
            <a:r>
              <a:rPr dirty="0" sz="2000" spc="-55">
                <a:latin typeface="Georgia"/>
                <a:cs typeface="Georgia"/>
              </a:rPr>
              <a:t>as  </a:t>
            </a:r>
            <a:r>
              <a:rPr dirty="0" sz="2000" spc="-45">
                <a:latin typeface="Georgia"/>
                <a:cs typeface="Georgia"/>
              </a:rPr>
              <a:t>may </a:t>
            </a:r>
            <a:r>
              <a:rPr dirty="0" sz="2000" spc="-10">
                <a:latin typeface="Georgia"/>
                <a:cs typeface="Georgia"/>
              </a:rPr>
              <a:t>be </a:t>
            </a:r>
            <a:r>
              <a:rPr dirty="0" sz="2000" spc="-15">
                <a:latin typeface="Georgia"/>
                <a:cs typeface="Georgia"/>
              </a:rPr>
              <a:t>sanctioned </a:t>
            </a:r>
            <a:r>
              <a:rPr dirty="0" sz="2000" spc="-25">
                <a:latin typeface="Georgia"/>
                <a:cs typeface="Georgia"/>
              </a:rPr>
              <a:t>by </a:t>
            </a:r>
            <a:r>
              <a:rPr dirty="0" sz="2000" spc="-5">
                <a:latin typeface="Georgia"/>
                <a:cs typeface="Georgia"/>
              </a:rPr>
              <a:t>the </a:t>
            </a:r>
            <a:r>
              <a:rPr dirty="0" sz="2000" spc="-50">
                <a:latin typeface="Georgia"/>
                <a:cs typeface="Georgia"/>
              </a:rPr>
              <a:t>Tribunal;</a:t>
            </a:r>
            <a:r>
              <a:rPr dirty="0" sz="2000" spc="-190">
                <a:latin typeface="Georgia"/>
                <a:cs typeface="Georgia"/>
              </a:rPr>
              <a:t> </a:t>
            </a:r>
            <a:r>
              <a:rPr dirty="0" sz="2000" spc="-30">
                <a:latin typeface="Georgia"/>
                <a:cs typeface="Georgia"/>
              </a:rPr>
              <a:t>and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Georgia"/>
              <a:buAutoNum type="alphaLcParenBoth"/>
            </a:pPr>
            <a:endParaRPr sz="2100">
              <a:latin typeface="Georgia"/>
              <a:cs typeface="Georgia"/>
            </a:endParaRPr>
          </a:p>
          <a:p>
            <a:pPr algn="just" marL="370840" indent="-358140">
              <a:lnSpc>
                <a:spcPct val="100000"/>
              </a:lnSpc>
              <a:buAutoNum type="alphaLcParenBoth"/>
              <a:tabLst>
                <a:tab pos="370840" algn="l"/>
              </a:tabLst>
            </a:pPr>
            <a:r>
              <a:rPr dirty="0" sz="2000" spc="-40">
                <a:latin typeface="Georgia"/>
                <a:cs typeface="Georgia"/>
              </a:rPr>
              <a:t>any </a:t>
            </a:r>
            <a:r>
              <a:rPr dirty="0" sz="2000" spc="-10">
                <a:latin typeface="Georgia"/>
                <a:cs typeface="Georgia"/>
              </a:rPr>
              <a:t>other </a:t>
            </a:r>
            <a:r>
              <a:rPr dirty="0" sz="2000" spc="-30">
                <a:latin typeface="Georgia"/>
                <a:cs typeface="Georgia"/>
              </a:rPr>
              <a:t>purpose </a:t>
            </a:r>
            <a:r>
              <a:rPr dirty="0" sz="2000" spc="-15">
                <a:latin typeface="Georgia"/>
                <a:cs typeface="Georgia"/>
              </a:rPr>
              <a:t>incidental</a:t>
            </a:r>
            <a:r>
              <a:rPr dirty="0" sz="2000" spc="-160">
                <a:latin typeface="Georgia"/>
                <a:cs typeface="Georgia"/>
              </a:rPr>
              <a:t> </a:t>
            </a:r>
            <a:r>
              <a:rPr dirty="0" sz="2000" spc="-25">
                <a:latin typeface="Georgia"/>
                <a:cs typeface="Georgia"/>
              </a:rPr>
              <a:t>thereto,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45008" y="0"/>
            <a:ext cx="8255634" cy="516255"/>
            <a:chOff x="445008" y="0"/>
            <a:chExt cx="8255634" cy="516255"/>
          </a:xfrm>
        </p:grpSpPr>
        <p:sp>
          <p:nvSpPr>
            <p:cNvPr id="9" name="object 9"/>
            <p:cNvSpPr/>
            <p:nvPr/>
          </p:nvSpPr>
          <p:spPr>
            <a:xfrm>
              <a:off x="457962" y="0"/>
              <a:ext cx="8229600" cy="490220"/>
            </a:xfrm>
            <a:custGeom>
              <a:avLst/>
              <a:gdLst/>
              <a:ahLst/>
              <a:cxnLst/>
              <a:rect l="l" t="t" r="r" b="b"/>
              <a:pathLst>
                <a:path w="8229600" h="490220">
                  <a:moveTo>
                    <a:pt x="0" y="489965"/>
                  </a:moveTo>
                  <a:lnTo>
                    <a:pt x="8229600" y="489965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89965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57962" y="0"/>
              <a:ext cx="8229600" cy="490220"/>
            </a:xfrm>
            <a:custGeom>
              <a:avLst/>
              <a:gdLst/>
              <a:ahLst/>
              <a:cxnLst/>
              <a:rect l="l" t="t" r="r" b="b"/>
              <a:pathLst>
                <a:path w="8229600" h="490220">
                  <a:moveTo>
                    <a:pt x="0" y="489965"/>
                  </a:moveTo>
                  <a:lnTo>
                    <a:pt x="8229600" y="489965"/>
                  </a:lnTo>
                  <a:lnTo>
                    <a:pt x="8229600" y="0"/>
                  </a:lnTo>
                </a:path>
                <a:path w="8229600" h="490220">
                  <a:moveTo>
                    <a:pt x="0" y="0"/>
                  </a:moveTo>
                  <a:lnTo>
                    <a:pt x="0" y="489965"/>
                  </a:lnTo>
                </a:path>
              </a:pathLst>
            </a:custGeom>
            <a:ln w="25908">
              <a:solidFill>
                <a:srgbClr val="7BC9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328674" y="0"/>
            <a:ext cx="648652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65"/>
              <a:t>Utilisation </a:t>
            </a:r>
            <a:r>
              <a:rPr dirty="0" spc="-70"/>
              <a:t>of </a:t>
            </a:r>
            <a:r>
              <a:rPr dirty="0" spc="-210"/>
              <a:t>IEPF </a:t>
            </a:r>
            <a:r>
              <a:rPr dirty="0" spc="-130"/>
              <a:t>money</a:t>
            </a:r>
            <a:r>
              <a:rPr dirty="0" spc="215"/>
              <a:t> </a:t>
            </a:r>
            <a:r>
              <a:rPr dirty="0" spc="-155"/>
              <a:t>[Sec.125(3)]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1309" y="534162"/>
          <a:ext cx="8507730" cy="5995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9739"/>
                <a:gridCol w="6758940"/>
              </a:tblGrid>
              <a:tr h="1067180">
                <a:tc>
                  <a:txBody>
                    <a:bodyPr/>
                    <a:lstStyle/>
                    <a:p>
                      <a:pPr algn="just" marL="90805" marR="717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000" spc="-25">
                          <a:latin typeface="Georgia"/>
                          <a:cs typeface="Georgia"/>
                        </a:rPr>
                        <a:t>Statement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to  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be filed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for 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transfer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000" spc="-120">
                          <a:latin typeface="Georgia"/>
                          <a:cs typeface="Georgia"/>
                        </a:rPr>
                        <a:t>IEPF-1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90690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20">
                          <a:latin typeface="Georgia"/>
                          <a:cs typeface="Georgia"/>
                        </a:rPr>
                        <a:t>Time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limit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175">
                          <a:latin typeface="Georgia"/>
                          <a:cs typeface="Georgia"/>
                        </a:rPr>
                        <a:t>30 </a:t>
                      </a:r>
                      <a:r>
                        <a:rPr dirty="0" sz="2000" spc="-50">
                          <a:latin typeface="Georgia"/>
                          <a:cs typeface="Georgia"/>
                        </a:rPr>
                        <a:t>days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 amount becoming due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for</a:t>
                      </a:r>
                      <a:r>
                        <a:rPr dirty="0" sz="2000" spc="-36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55">
                          <a:latin typeface="Georgia"/>
                          <a:cs typeface="Georgia"/>
                        </a:rPr>
                        <a:t>transfer.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1310639">
                <a:tc>
                  <a:txBody>
                    <a:bodyPr/>
                    <a:lstStyle/>
                    <a:p>
                      <a:pPr marL="90805" marR="78105">
                        <a:lnSpc>
                          <a:spcPct val="100000"/>
                        </a:lnSpc>
                        <a:spcBef>
                          <a:spcPts val="235"/>
                        </a:spcBef>
                        <a:tabLst>
                          <a:tab pos="1421765" algn="l"/>
                        </a:tabLst>
                      </a:pPr>
                      <a:r>
                        <a:rPr dirty="0" sz="2000" spc="-25">
                          <a:latin typeface="Georgia"/>
                          <a:cs typeface="Georgia"/>
                        </a:rPr>
                        <a:t>N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o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ti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c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e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to 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shareholders  before 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transfer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91440" marR="7620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110">
                          <a:latin typeface="Georgia"/>
                          <a:cs typeface="Georgia"/>
                        </a:rPr>
                        <a:t>SS-3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suggests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individual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notice 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all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shareholders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at least </a:t>
                      </a:r>
                      <a:r>
                        <a:rPr dirty="0" sz="2000" spc="-190">
                          <a:latin typeface="Georgia"/>
                          <a:cs typeface="Georgia"/>
                        </a:rPr>
                        <a:t>3 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months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before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due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date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transfer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000" spc="-120">
                          <a:latin typeface="Georgia"/>
                          <a:cs typeface="Georgia"/>
                        </a:rPr>
                        <a:t>IEPF </a:t>
                      </a:r>
                      <a:r>
                        <a:rPr dirty="0" sz="2000" spc="-35">
                          <a:latin typeface="Georgia"/>
                          <a:cs typeface="Georgia"/>
                        </a:rPr>
                        <a:t>just </a:t>
                      </a:r>
                      <a:r>
                        <a:rPr dirty="0" sz="2000" spc="-55">
                          <a:latin typeface="Georgia"/>
                          <a:cs typeface="Georgia"/>
                        </a:rPr>
                        <a:t>as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in case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of 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transfer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shares </a:t>
                      </a:r>
                      <a:r>
                        <a:rPr dirty="0" sz="2000" spc="-55">
                          <a:latin typeface="Georgia"/>
                          <a:cs typeface="Georgia"/>
                        </a:rPr>
                        <a:t>as 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a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measure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good </a:t>
                      </a:r>
                      <a:r>
                        <a:rPr dirty="0" sz="2000" spc="-35">
                          <a:latin typeface="Georgia"/>
                          <a:cs typeface="Georgia"/>
                        </a:rPr>
                        <a:t>corporate  governance.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1310640">
                <a:tc>
                  <a:txBody>
                    <a:bodyPr/>
                    <a:lstStyle/>
                    <a:p>
                      <a:pPr marL="90805" marR="90170">
                        <a:lnSpc>
                          <a:spcPct val="100000"/>
                        </a:lnSpc>
                        <a:spcBef>
                          <a:spcPts val="235"/>
                        </a:spcBef>
                        <a:tabLst>
                          <a:tab pos="1415415" algn="l"/>
                        </a:tabLst>
                      </a:pPr>
                      <a:r>
                        <a:rPr dirty="0" sz="2000" spc="-20">
                          <a:latin typeface="Georgia"/>
                          <a:cs typeface="Georgia"/>
                        </a:rPr>
                        <a:t>Annual 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r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e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t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u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r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n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of 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unclaimed  dividend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70">
                          <a:latin typeface="Georgia"/>
                          <a:cs typeface="Georgia"/>
                        </a:rPr>
                        <a:t>Form </a:t>
                      </a:r>
                      <a:r>
                        <a:rPr dirty="0" sz="2000" spc="-110">
                          <a:latin typeface="Georgia"/>
                          <a:cs typeface="Georgia"/>
                        </a:rPr>
                        <a:t>IEPF-2 </a:t>
                      </a:r>
                      <a:r>
                        <a:rPr dirty="0" sz="2000" spc="-55">
                          <a:latin typeface="Georgia"/>
                          <a:cs typeface="Georgia"/>
                        </a:rPr>
                        <a:t>as 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on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the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date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closure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financial</a:t>
                      </a:r>
                      <a:r>
                        <a:rPr dirty="0" sz="2000" spc="-7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80">
                          <a:latin typeface="Georgia"/>
                          <a:cs typeface="Georgia"/>
                        </a:rPr>
                        <a:t>year.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1387398">
                <a:tc>
                  <a:txBody>
                    <a:bodyPr/>
                    <a:lstStyle/>
                    <a:p>
                      <a:pPr marL="90805" marR="717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20">
                          <a:latin typeface="Georgia"/>
                          <a:cs typeface="Georgia"/>
                        </a:rPr>
                        <a:t>Time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limit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for 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filing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377825" marR="80010" indent="-287020">
                        <a:lnSpc>
                          <a:spcPct val="100000"/>
                        </a:lnSpc>
                        <a:spcBef>
                          <a:spcPts val="240"/>
                        </a:spcBef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2000" spc="-105">
                          <a:latin typeface="Georgia"/>
                          <a:cs typeface="Georgia"/>
                        </a:rPr>
                        <a:t>60 </a:t>
                      </a:r>
                      <a:r>
                        <a:rPr dirty="0" sz="2000" spc="-50">
                          <a:latin typeface="Georgia"/>
                          <a:cs typeface="Georgia"/>
                        </a:rPr>
                        <a:t>days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from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date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AGM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or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the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last date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by 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which </a:t>
                      </a:r>
                      <a:r>
                        <a:rPr dirty="0" sz="2000" spc="-50">
                          <a:latin typeface="Georgia"/>
                          <a:cs typeface="Georgia"/>
                        </a:rPr>
                        <a:t>AGM 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should 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have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been held,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whichever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is</a:t>
                      </a:r>
                      <a:r>
                        <a:rPr dirty="0" sz="2000" spc="-13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55">
                          <a:latin typeface="Georgia"/>
                          <a:cs typeface="Georgia"/>
                        </a:rPr>
                        <a:t>earlier.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2000" spc="-65">
                          <a:latin typeface="Georgia"/>
                          <a:cs typeface="Georgia"/>
                        </a:rPr>
                        <a:t>Every 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year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thereafter 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till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completion of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7 </a:t>
                      </a:r>
                      <a:r>
                        <a:rPr dirty="0" sz="2000" spc="-50">
                          <a:latin typeface="Georgia"/>
                          <a:cs typeface="Georgia"/>
                        </a:rPr>
                        <a:t>years</a:t>
                      </a:r>
                      <a:r>
                        <a:rPr dirty="0" sz="2000" spc="-22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period.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445008" y="0"/>
            <a:ext cx="8255634" cy="516255"/>
            <a:chOff x="445008" y="0"/>
            <a:chExt cx="8255634" cy="516255"/>
          </a:xfrm>
        </p:grpSpPr>
        <p:sp>
          <p:nvSpPr>
            <p:cNvPr id="4" name="object 4"/>
            <p:cNvSpPr/>
            <p:nvPr/>
          </p:nvSpPr>
          <p:spPr>
            <a:xfrm>
              <a:off x="457962" y="0"/>
              <a:ext cx="8229600" cy="490220"/>
            </a:xfrm>
            <a:custGeom>
              <a:avLst/>
              <a:gdLst/>
              <a:ahLst/>
              <a:cxnLst/>
              <a:rect l="l" t="t" r="r" b="b"/>
              <a:pathLst>
                <a:path w="8229600" h="490220">
                  <a:moveTo>
                    <a:pt x="0" y="489965"/>
                  </a:moveTo>
                  <a:lnTo>
                    <a:pt x="8229600" y="489965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89965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57962" y="0"/>
              <a:ext cx="8229600" cy="490220"/>
            </a:xfrm>
            <a:custGeom>
              <a:avLst/>
              <a:gdLst/>
              <a:ahLst/>
              <a:cxnLst/>
              <a:rect l="l" t="t" r="r" b="b"/>
              <a:pathLst>
                <a:path w="8229600" h="490220">
                  <a:moveTo>
                    <a:pt x="0" y="489965"/>
                  </a:moveTo>
                  <a:lnTo>
                    <a:pt x="8229600" y="489965"/>
                  </a:lnTo>
                  <a:lnTo>
                    <a:pt x="8229600" y="0"/>
                  </a:lnTo>
                </a:path>
                <a:path w="8229600" h="490220">
                  <a:moveTo>
                    <a:pt x="0" y="0"/>
                  </a:moveTo>
                  <a:lnTo>
                    <a:pt x="0" y="489965"/>
                  </a:lnTo>
                </a:path>
              </a:pathLst>
            </a:custGeom>
            <a:ln w="25908">
              <a:solidFill>
                <a:srgbClr val="7BC9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71525">
              <a:lnSpc>
                <a:spcPct val="100000"/>
              </a:lnSpc>
              <a:spcBef>
                <a:spcPts val="100"/>
              </a:spcBef>
            </a:pPr>
            <a:r>
              <a:rPr dirty="0" spc="-160"/>
              <a:t>Transfer </a:t>
            </a:r>
            <a:r>
              <a:rPr dirty="0" spc="-70"/>
              <a:t>of </a:t>
            </a:r>
            <a:r>
              <a:rPr dirty="0" spc="-100"/>
              <a:t>unclaimed </a:t>
            </a:r>
            <a:r>
              <a:rPr dirty="0" spc="-145"/>
              <a:t>dividend </a:t>
            </a:r>
            <a:r>
              <a:rPr dirty="0" spc="-20"/>
              <a:t>to</a:t>
            </a:r>
            <a:r>
              <a:rPr dirty="0" spc="340"/>
              <a:t> </a:t>
            </a:r>
            <a:r>
              <a:rPr dirty="0" spc="-215"/>
              <a:t>IEPF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0" y="609600"/>
            <a:ext cx="6454140" cy="2021205"/>
          </a:xfrm>
          <a:custGeom>
            <a:avLst/>
            <a:gdLst/>
            <a:ahLst/>
            <a:cxnLst/>
            <a:rect l="l" t="t" r="r" b="b"/>
            <a:pathLst>
              <a:path w="6454140" h="2021205">
                <a:moveTo>
                  <a:pt x="6454140" y="0"/>
                </a:moveTo>
                <a:lnTo>
                  <a:pt x="0" y="0"/>
                </a:lnTo>
                <a:lnTo>
                  <a:pt x="0" y="2020824"/>
                </a:lnTo>
                <a:lnTo>
                  <a:pt x="6454140" y="2020824"/>
                </a:lnTo>
                <a:lnTo>
                  <a:pt x="6454140" y="0"/>
                </a:lnTo>
                <a:close/>
              </a:path>
            </a:pathLst>
          </a:custGeom>
          <a:solidFill>
            <a:srgbClr val="CCD4EA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5928" y="-2286"/>
          <a:ext cx="8756650" cy="67475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825"/>
                <a:gridCol w="2038985"/>
                <a:gridCol w="6454140"/>
                <a:gridCol w="99695"/>
              </a:tblGrid>
              <a:tr h="612647">
                <a:tc gridSpan="4">
                  <a:txBody>
                    <a:bodyPr/>
                    <a:lstStyle/>
                    <a:p>
                      <a:pPr marL="711200">
                        <a:lnSpc>
                          <a:spcPct val="100000"/>
                        </a:lnSpc>
                        <a:spcBef>
                          <a:spcPts val="1575"/>
                        </a:spcBef>
                        <a:tabLst>
                          <a:tab pos="7620000" algn="l"/>
                        </a:tabLst>
                      </a:pPr>
                      <a:r>
                        <a:rPr dirty="0" sz="2400" spc="-125" i="1">
                          <a:latin typeface="Georgia"/>
                          <a:cs typeface="Georgia"/>
                        </a:rPr>
                        <a:t>Transfer </a:t>
                      </a:r>
                      <a:r>
                        <a:rPr dirty="0" sz="2400" spc="-55" i="1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400" spc="-80" i="1">
                          <a:latin typeface="Georgia"/>
                          <a:cs typeface="Georgia"/>
                        </a:rPr>
                        <a:t>unclaimed </a:t>
                      </a:r>
                      <a:r>
                        <a:rPr dirty="0" sz="2400" spc="-85" i="1">
                          <a:latin typeface="Georgia"/>
                          <a:cs typeface="Georgia"/>
                        </a:rPr>
                        <a:t>shares </a:t>
                      </a:r>
                      <a:r>
                        <a:rPr dirty="0" sz="2400" spc="-15" i="1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400" spc="-160" i="1">
                          <a:latin typeface="Georgia"/>
                          <a:cs typeface="Georgia"/>
                        </a:rPr>
                        <a:t>IEPF  </a:t>
                      </a:r>
                      <a:r>
                        <a:rPr dirty="0" sz="1600" spc="-65" i="1">
                          <a:latin typeface="Georgia"/>
                          <a:cs typeface="Georgia"/>
                        </a:rPr>
                        <a:t>[Sec.124(6), </a:t>
                      </a:r>
                      <a:r>
                        <a:rPr dirty="0" sz="1600" spc="-45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600" spc="-65" i="1">
                          <a:latin typeface="Georgia"/>
                          <a:cs typeface="Georgia"/>
                        </a:rPr>
                        <a:t>Rule</a:t>
                      </a:r>
                      <a:r>
                        <a:rPr dirty="0" sz="1600" spc="-1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600" spc="-30" i="1">
                          <a:latin typeface="Georgia"/>
                          <a:cs typeface="Georgia"/>
                        </a:rPr>
                        <a:t>(6)]	</a:t>
                      </a:r>
                      <a:r>
                        <a:rPr dirty="0" sz="1600" spc="-90" i="1">
                          <a:latin typeface="Georgia"/>
                          <a:cs typeface="Georgia"/>
                        </a:rPr>
                        <a:t>(1/5)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B="0" marT="200025">
                    <a:lnL w="28575">
                      <a:solidFill>
                        <a:srgbClr val="7BC961"/>
                      </a:solidFill>
                      <a:prstDash val="solid"/>
                    </a:lnL>
                    <a:lnR w="28575">
                      <a:solidFill>
                        <a:srgbClr val="7BC961"/>
                      </a:solidFill>
                      <a:prstDash val="solid"/>
                    </a:lnR>
                    <a:lnB w="28575">
                      <a:solidFill>
                        <a:srgbClr val="7BC961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20062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7BC96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0805" marR="81280">
                        <a:lnSpc>
                          <a:spcPct val="100000"/>
                        </a:lnSpc>
                        <a:spcBef>
                          <a:spcPts val="225"/>
                        </a:spcBef>
                        <a:tabLst>
                          <a:tab pos="1726564" algn="l"/>
                        </a:tabLst>
                      </a:pPr>
                      <a:r>
                        <a:rPr dirty="0" sz="2000">
                          <a:latin typeface="Georgia"/>
                          <a:cs typeface="Georgia"/>
                        </a:rPr>
                        <a:t>Whe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r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e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to 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transfer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7BC961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2000" spc="-15">
                          <a:latin typeface="Georgia"/>
                          <a:cs typeface="Georgia"/>
                        </a:rPr>
                        <a:t>Demat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account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000" spc="-114">
                          <a:latin typeface="Georgia"/>
                          <a:cs typeface="Georgia"/>
                        </a:rPr>
                        <a:t>IEPF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Authority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85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7BC961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7BC961"/>
                      </a:solidFill>
                      <a:prstDash val="solid"/>
                    </a:lnT>
                  </a:tcPr>
                </a:tc>
              </a:tr>
              <a:tr h="728217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7BC96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15">
                          <a:latin typeface="Georgia"/>
                          <a:cs typeface="Georgia"/>
                        </a:rPr>
                        <a:t>When 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shares</a:t>
                      </a:r>
                      <a:r>
                        <a:rPr dirty="0" sz="2000" spc="16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are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dirty="0" sz="2000" spc="-15">
                          <a:latin typeface="Georgia"/>
                          <a:cs typeface="Georgia"/>
                        </a:rPr>
                        <a:t>due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for</a:t>
                      </a:r>
                      <a:r>
                        <a:rPr dirty="0" sz="2000" spc="-14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transfer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15">
                          <a:latin typeface="Georgia"/>
                          <a:cs typeface="Georgia"/>
                        </a:rPr>
                        <a:t>When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dividend </a:t>
                      </a:r>
                      <a:r>
                        <a:rPr dirty="0" sz="2000" spc="-35">
                          <a:latin typeface="Georgia"/>
                          <a:cs typeface="Georgia"/>
                        </a:rPr>
                        <a:t>has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not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been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paid or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claimed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for</a:t>
                      </a:r>
                      <a:r>
                        <a:rPr dirty="0" sz="2000" spc="12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130" b="1">
                          <a:latin typeface="Times New Roman"/>
                          <a:cs typeface="Times New Roman"/>
                        </a:rPr>
                        <a:t>seven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2000" spc="120" b="1">
                          <a:latin typeface="Times New Roman"/>
                          <a:cs typeface="Times New Roman"/>
                        </a:rPr>
                        <a:t>consecutive</a:t>
                      </a:r>
                      <a:r>
                        <a:rPr dirty="0" sz="2000" spc="-1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60" b="1">
                          <a:latin typeface="Times New Roman"/>
                          <a:cs typeface="Times New Roman"/>
                        </a:rPr>
                        <a:t>years.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337981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7BC96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0805" marR="73660">
                        <a:lnSpc>
                          <a:spcPct val="100000"/>
                        </a:lnSpc>
                        <a:spcBef>
                          <a:spcPts val="240"/>
                        </a:spcBef>
                        <a:tabLst>
                          <a:tab pos="859155" algn="l"/>
                          <a:tab pos="1639570" algn="l"/>
                        </a:tabLst>
                      </a:pPr>
                      <a:r>
                        <a:rPr dirty="0" sz="2000" spc="35">
                          <a:latin typeface="Georgia"/>
                          <a:cs typeface="Georgia"/>
                        </a:rPr>
                        <a:t>L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ast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da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t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e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f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or 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transfer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44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Georgia"/>
                          <a:cs typeface="Georgia"/>
                        </a:rPr>
                        <a:t>Within </a:t>
                      </a:r>
                      <a:r>
                        <a:rPr dirty="0" sz="2000" spc="-180">
                          <a:latin typeface="Georgia"/>
                          <a:cs typeface="Georgia"/>
                        </a:rPr>
                        <a:t>30 </a:t>
                      </a:r>
                      <a:r>
                        <a:rPr dirty="0" sz="2000" spc="-55">
                          <a:latin typeface="Georgia"/>
                          <a:cs typeface="Georgia"/>
                        </a:rPr>
                        <a:t>days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shares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becoming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due 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to be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transferred,  except: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just" marL="377825" marR="71755" indent="-28702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2000" spc="-65">
                          <a:latin typeface="Georgia"/>
                          <a:cs typeface="Georgia"/>
                        </a:rPr>
                        <a:t>If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dividend </a:t>
                      </a:r>
                      <a:r>
                        <a:rPr dirty="0" sz="2000" spc="-35">
                          <a:latin typeface="Georgia"/>
                          <a:cs typeface="Georgia"/>
                        </a:rPr>
                        <a:t>for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such 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shares </a:t>
                      </a:r>
                      <a:r>
                        <a:rPr dirty="0" sz="2000" spc="-35">
                          <a:latin typeface="Georgia"/>
                          <a:cs typeface="Georgia"/>
                        </a:rPr>
                        <a:t>has 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been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encashed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or 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credited 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to the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bank account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the </a:t>
                      </a:r>
                      <a:r>
                        <a:rPr dirty="0" sz="2000" spc="-35">
                          <a:latin typeface="Georgia"/>
                          <a:cs typeface="Georgia"/>
                        </a:rPr>
                        <a:t>owner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or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claimed 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for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any 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year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during last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7</a:t>
                      </a:r>
                      <a:r>
                        <a:rPr dirty="0" sz="2000" spc="-25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50">
                          <a:latin typeface="Georgia"/>
                          <a:cs typeface="Georgia"/>
                        </a:rPr>
                        <a:t>years.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algn="just" marL="377825" marR="73660" indent="-28702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2000" spc="-65">
                          <a:latin typeface="Georgia"/>
                          <a:cs typeface="Georgia"/>
                        </a:rPr>
                        <a:t>If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there </a:t>
                      </a:r>
                      <a:r>
                        <a:rPr dirty="0" sz="2000" spc="-50">
                          <a:latin typeface="Georgia"/>
                          <a:cs typeface="Georgia"/>
                        </a:rPr>
                        <a:t>is </a:t>
                      </a:r>
                      <a:r>
                        <a:rPr dirty="0" sz="2000" spc="-35">
                          <a:latin typeface="Georgia"/>
                          <a:cs typeface="Georgia"/>
                        </a:rPr>
                        <a:t>an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order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court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or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other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authority 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restraining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such</a:t>
                      </a:r>
                      <a:r>
                        <a:rPr dirty="0" sz="2000" spc="-7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transfer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algn="just" marL="377825" marR="71755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2000" spc="-65">
                          <a:latin typeface="Georgia"/>
                          <a:cs typeface="Georgia"/>
                        </a:rPr>
                        <a:t>If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the 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shares </a:t>
                      </a:r>
                      <a:r>
                        <a:rPr dirty="0" sz="2000" spc="-50">
                          <a:latin typeface="Georgia"/>
                          <a:cs typeface="Georgia"/>
                        </a:rPr>
                        <a:t>have 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been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hypothecated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or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pledged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under 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Depositories </a:t>
                      </a:r>
                      <a:r>
                        <a:rPr dirty="0" sz="2000" spc="5">
                          <a:latin typeface="Georgia"/>
                          <a:cs typeface="Georgia"/>
                        </a:rPr>
                        <a:t>Act</a:t>
                      </a:r>
                      <a:r>
                        <a:rPr dirty="0" sz="2000" spc="-114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00">
                          <a:latin typeface="Georgia"/>
                          <a:cs typeface="Georgia"/>
                        </a:rPr>
                        <a:t>1996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2895600" y="990600"/>
            <a:ext cx="4157472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85928" y="-2286"/>
          <a:ext cx="8909050" cy="6485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825"/>
                <a:gridCol w="1734185"/>
                <a:gridCol w="6763384"/>
                <a:gridCol w="247015"/>
              </a:tblGrid>
              <a:tr h="540892">
                <a:tc gridSpan="4">
                  <a:txBody>
                    <a:bodyPr/>
                    <a:lstStyle/>
                    <a:p>
                      <a:pPr marL="441325">
                        <a:lnSpc>
                          <a:spcPct val="100000"/>
                        </a:lnSpc>
                        <a:spcBef>
                          <a:spcPts val="760"/>
                        </a:spcBef>
                        <a:tabLst>
                          <a:tab pos="7901305" algn="l"/>
                        </a:tabLst>
                      </a:pPr>
                      <a:r>
                        <a:rPr dirty="0" sz="2400" spc="-125" i="1">
                          <a:latin typeface="Georgia"/>
                          <a:cs typeface="Georgia"/>
                        </a:rPr>
                        <a:t>Transfer </a:t>
                      </a:r>
                      <a:r>
                        <a:rPr dirty="0" sz="2400" spc="-55" i="1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400" spc="-80" i="1">
                          <a:latin typeface="Georgia"/>
                          <a:cs typeface="Georgia"/>
                        </a:rPr>
                        <a:t>unclaimed </a:t>
                      </a:r>
                      <a:r>
                        <a:rPr dirty="0" sz="2400" spc="-85" i="1">
                          <a:latin typeface="Georgia"/>
                          <a:cs typeface="Georgia"/>
                        </a:rPr>
                        <a:t>shares </a:t>
                      </a:r>
                      <a:r>
                        <a:rPr dirty="0" sz="2400" spc="-15" i="1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400" spc="-160" i="1">
                          <a:latin typeface="Georgia"/>
                          <a:cs typeface="Georgia"/>
                        </a:rPr>
                        <a:t>IEPF  </a:t>
                      </a:r>
                      <a:r>
                        <a:rPr dirty="0" sz="2000" spc="-75" i="1">
                          <a:latin typeface="Georgia"/>
                          <a:cs typeface="Georgia"/>
                        </a:rPr>
                        <a:t>[Sec.124(6), </a:t>
                      </a:r>
                      <a:r>
                        <a:rPr dirty="0" sz="2000" spc="3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80" i="1">
                          <a:latin typeface="Georgia"/>
                          <a:cs typeface="Georgia"/>
                        </a:rPr>
                        <a:t>Rule</a:t>
                      </a:r>
                      <a:r>
                        <a:rPr dirty="0" sz="2000" spc="5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40" i="1">
                          <a:latin typeface="Georgia"/>
                          <a:cs typeface="Georgia"/>
                        </a:rPr>
                        <a:t>(6)]	</a:t>
                      </a:r>
                      <a:r>
                        <a:rPr dirty="0" sz="2000" spc="-105" i="1">
                          <a:latin typeface="Georgia"/>
                          <a:cs typeface="Georgia"/>
                        </a:rPr>
                        <a:t>(2/5)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96520">
                    <a:lnL w="28575">
                      <a:solidFill>
                        <a:srgbClr val="7BC961"/>
                      </a:solidFill>
                      <a:prstDash val="solid"/>
                    </a:lnL>
                    <a:lnR w="28575">
                      <a:solidFill>
                        <a:srgbClr val="7BC961"/>
                      </a:solidFill>
                      <a:prstDash val="solid"/>
                    </a:lnR>
                    <a:lnB w="38100">
                      <a:solidFill>
                        <a:srgbClr val="7BC961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06396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7BC96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0805" marR="2819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2000" spc="-15">
                          <a:latin typeface="Georgia"/>
                          <a:cs typeface="Georgia"/>
                        </a:rPr>
                        <a:t>M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ai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n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tai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n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i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n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g 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records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dirty="0" sz="2000" spc="-55">
                          <a:latin typeface="Georgia"/>
                          <a:cs typeface="Georgia"/>
                        </a:rPr>
                        <a:t>[Rule</a:t>
                      </a:r>
                      <a:r>
                        <a:rPr dirty="0" sz="2000" spc="-7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35">
                          <a:latin typeface="Georgia"/>
                          <a:cs typeface="Georgia"/>
                        </a:rPr>
                        <a:t>5(6)(c)]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7BC961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76835">
                        <a:lnSpc>
                          <a:spcPct val="100000"/>
                        </a:lnSpc>
                        <a:spcBef>
                          <a:spcPts val="290"/>
                        </a:spcBef>
                        <a:tabLst>
                          <a:tab pos="1094740" algn="l"/>
                          <a:tab pos="1865630" algn="l"/>
                          <a:tab pos="3491865" algn="l"/>
                          <a:tab pos="5139690" algn="l"/>
                          <a:tab pos="5916930" algn="l"/>
                          <a:tab pos="6358890" algn="l"/>
                        </a:tabLst>
                      </a:pPr>
                      <a:r>
                        <a:rPr dirty="0" sz="2400">
                          <a:latin typeface="Georgia"/>
                          <a:cs typeface="Georgia"/>
                        </a:rPr>
                        <a:t>IE</a:t>
                      </a:r>
                      <a:r>
                        <a:rPr dirty="0" sz="2400" spc="-55">
                          <a:latin typeface="Georgia"/>
                          <a:cs typeface="Georgia"/>
                        </a:rPr>
                        <a:t>P</a:t>
                      </a:r>
                      <a:r>
                        <a:rPr dirty="0" sz="2400">
                          <a:latin typeface="Georgia"/>
                          <a:cs typeface="Georgia"/>
                        </a:rPr>
                        <a:t>F</a:t>
                      </a:r>
                      <a:r>
                        <a:rPr dirty="0" sz="2400">
                          <a:latin typeface="Georgia"/>
                          <a:cs typeface="Georgia"/>
                        </a:rPr>
                        <a:t>-</a:t>
                      </a:r>
                      <a:r>
                        <a:rPr dirty="0" sz="2400">
                          <a:latin typeface="Georgia"/>
                          <a:cs typeface="Georgia"/>
                        </a:rPr>
                        <a:t>1</a:t>
                      </a:r>
                      <a:r>
                        <a:rPr dirty="0" sz="24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400">
                          <a:latin typeface="Georgia"/>
                          <a:cs typeface="Georgia"/>
                        </a:rPr>
                        <a:t>with</a:t>
                      </a:r>
                      <a:r>
                        <a:rPr dirty="0" sz="24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400">
                          <a:latin typeface="Georgia"/>
                          <a:cs typeface="Georgia"/>
                        </a:rPr>
                        <a:t>support</a:t>
                      </a:r>
                      <a:r>
                        <a:rPr dirty="0" sz="2400" spc="-10">
                          <a:latin typeface="Georgia"/>
                          <a:cs typeface="Georgia"/>
                        </a:rPr>
                        <a:t>i</a:t>
                      </a:r>
                      <a:r>
                        <a:rPr dirty="0" sz="2400" spc="-5">
                          <a:latin typeface="Georgia"/>
                          <a:cs typeface="Georgia"/>
                        </a:rPr>
                        <a:t>n</a:t>
                      </a:r>
                      <a:r>
                        <a:rPr dirty="0" sz="2400">
                          <a:latin typeface="Georgia"/>
                          <a:cs typeface="Georgia"/>
                        </a:rPr>
                        <a:t>g</a:t>
                      </a:r>
                      <a:r>
                        <a:rPr dirty="0" sz="24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400">
                          <a:latin typeface="Georgia"/>
                          <a:cs typeface="Georgia"/>
                        </a:rPr>
                        <a:t>d</a:t>
                      </a:r>
                      <a:r>
                        <a:rPr dirty="0" sz="2400" spc="5">
                          <a:latin typeface="Georgia"/>
                          <a:cs typeface="Georgia"/>
                        </a:rPr>
                        <a:t>o</a:t>
                      </a:r>
                      <a:r>
                        <a:rPr dirty="0" sz="2400" spc="-5">
                          <a:latin typeface="Georgia"/>
                          <a:cs typeface="Georgia"/>
                        </a:rPr>
                        <a:t>cument</a:t>
                      </a:r>
                      <a:r>
                        <a:rPr dirty="0" sz="2400">
                          <a:latin typeface="Georgia"/>
                          <a:cs typeface="Georgia"/>
                        </a:rPr>
                        <a:t>s</a:t>
                      </a:r>
                      <a:r>
                        <a:rPr dirty="0" sz="24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400">
                          <a:latin typeface="Georgia"/>
                          <a:cs typeface="Georgia"/>
                        </a:rPr>
                        <a:t>h</a:t>
                      </a:r>
                      <a:r>
                        <a:rPr dirty="0" sz="2400" spc="-60">
                          <a:latin typeface="Georgia"/>
                          <a:cs typeface="Georgia"/>
                        </a:rPr>
                        <a:t>a</a:t>
                      </a:r>
                      <a:r>
                        <a:rPr dirty="0" sz="2400" spc="-55">
                          <a:latin typeface="Georgia"/>
                          <a:cs typeface="Georgia"/>
                        </a:rPr>
                        <a:t>v</a:t>
                      </a:r>
                      <a:r>
                        <a:rPr dirty="0" sz="2400">
                          <a:latin typeface="Georgia"/>
                          <a:cs typeface="Georgia"/>
                        </a:rPr>
                        <a:t>e</a:t>
                      </a:r>
                      <a:r>
                        <a:rPr dirty="0" sz="24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400" spc="-35">
                          <a:latin typeface="Georgia"/>
                          <a:cs typeface="Georgia"/>
                        </a:rPr>
                        <a:t>t</a:t>
                      </a:r>
                      <a:r>
                        <a:rPr dirty="0" sz="2400">
                          <a:latin typeface="Georgia"/>
                          <a:cs typeface="Georgia"/>
                        </a:rPr>
                        <a:t>o</a:t>
                      </a:r>
                      <a:r>
                        <a:rPr dirty="0" sz="24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400" spc="-10">
                          <a:latin typeface="Georgia"/>
                          <a:cs typeface="Georgia"/>
                        </a:rPr>
                        <a:t>be  </a:t>
                      </a:r>
                      <a:r>
                        <a:rPr dirty="0" sz="2400" spc="-30">
                          <a:latin typeface="Georgia"/>
                          <a:cs typeface="Georgia"/>
                        </a:rPr>
                        <a:t>maintained.</a:t>
                      </a:r>
                      <a:endParaRPr sz="240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2400" spc="-40">
                          <a:latin typeface="Georgia"/>
                          <a:cs typeface="Georgia"/>
                        </a:rPr>
                        <a:t>No </a:t>
                      </a:r>
                      <a:r>
                        <a:rPr dirty="0" sz="2400" spc="-15">
                          <a:latin typeface="Georgia"/>
                          <a:cs typeface="Georgia"/>
                        </a:rPr>
                        <a:t>time </a:t>
                      </a:r>
                      <a:r>
                        <a:rPr dirty="0" sz="2400" spc="-20">
                          <a:latin typeface="Georgia"/>
                          <a:cs typeface="Georgia"/>
                        </a:rPr>
                        <a:t>limit</a:t>
                      </a:r>
                      <a:r>
                        <a:rPr dirty="0" sz="2400" spc="-14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400" spc="-35">
                          <a:latin typeface="Georgia"/>
                          <a:cs typeface="Georgia"/>
                        </a:rPr>
                        <a:t>prescribed.</a:t>
                      </a:r>
                      <a:endParaRPr sz="2400">
                        <a:latin typeface="Georgia"/>
                        <a:cs typeface="Georgia"/>
                      </a:endParaRPr>
                    </a:p>
                    <a:p>
                      <a:pPr marL="377825" marR="83820" indent="-28702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378460" algn="l"/>
                          <a:tab pos="843280" algn="l"/>
                          <a:tab pos="1908175" algn="l"/>
                          <a:tab pos="3140075" algn="l"/>
                          <a:tab pos="4051300" algn="l"/>
                          <a:tab pos="4580255" algn="l"/>
                          <a:tab pos="5158105" algn="l"/>
                        </a:tabLst>
                      </a:pPr>
                      <a:r>
                        <a:rPr dirty="0" sz="2400" spc="-60">
                          <a:latin typeface="Georgia"/>
                          <a:cs typeface="Georgia"/>
                        </a:rPr>
                        <a:t>I</a:t>
                      </a:r>
                      <a:r>
                        <a:rPr dirty="0" sz="2400">
                          <a:latin typeface="Georgia"/>
                          <a:cs typeface="Georgia"/>
                        </a:rPr>
                        <a:t>t</a:t>
                      </a:r>
                      <a:r>
                        <a:rPr dirty="0" sz="24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400">
                          <a:latin typeface="Georgia"/>
                          <a:cs typeface="Georgia"/>
                        </a:rPr>
                        <a:t>seems</a:t>
                      </a:r>
                      <a:r>
                        <a:rPr dirty="0" sz="24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400" spc="-35">
                          <a:latin typeface="Georgia"/>
                          <a:cs typeface="Georgia"/>
                        </a:rPr>
                        <a:t>r</a:t>
                      </a:r>
                      <a:r>
                        <a:rPr dirty="0" sz="2400">
                          <a:latin typeface="Georgia"/>
                          <a:cs typeface="Georgia"/>
                        </a:rPr>
                        <a:t>e</a:t>
                      </a:r>
                      <a:r>
                        <a:rPr dirty="0" sz="2400" spc="-50">
                          <a:latin typeface="Georgia"/>
                          <a:cs typeface="Georgia"/>
                        </a:rPr>
                        <a:t>c</a:t>
                      </a:r>
                      <a:r>
                        <a:rPr dirty="0" sz="2400">
                          <a:latin typeface="Georgia"/>
                          <a:cs typeface="Georgia"/>
                        </a:rPr>
                        <a:t>o</a:t>
                      </a:r>
                      <a:r>
                        <a:rPr dirty="0" sz="2400" spc="-25">
                          <a:latin typeface="Georgia"/>
                          <a:cs typeface="Georgia"/>
                        </a:rPr>
                        <a:t>r</a:t>
                      </a:r>
                      <a:r>
                        <a:rPr dirty="0" sz="2400" spc="-5">
                          <a:latin typeface="Georgia"/>
                          <a:cs typeface="Georgia"/>
                        </a:rPr>
                        <a:t>d</a:t>
                      </a:r>
                      <a:r>
                        <a:rPr dirty="0" sz="2400">
                          <a:latin typeface="Georgia"/>
                          <a:cs typeface="Georgia"/>
                        </a:rPr>
                        <a:t>s</a:t>
                      </a:r>
                      <a:r>
                        <a:rPr dirty="0" sz="24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400" spc="-5">
                          <a:latin typeface="Georgia"/>
                          <a:cs typeface="Georgia"/>
                        </a:rPr>
                        <a:t>n</a:t>
                      </a:r>
                      <a:r>
                        <a:rPr dirty="0" sz="2400" spc="5">
                          <a:latin typeface="Georgia"/>
                          <a:cs typeface="Georgia"/>
                        </a:rPr>
                        <a:t>e</a:t>
                      </a:r>
                      <a:r>
                        <a:rPr dirty="0" sz="2400">
                          <a:latin typeface="Georgia"/>
                          <a:cs typeface="Georgia"/>
                        </a:rPr>
                        <a:t>ed</a:t>
                      </a:r>
                      <a:r>
                        <a:rPr dirty="0" sz="24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400" spc="-35">
                          <a:latin typeface="Georgia"/>
                          <a:cs typeface="Georgia"/>
                        </a:rPr>
                        <a:t>t</a:t>
                      </a:r>
                      <a:r>
                        <a:rPr dirty="0" sz="2400">
                          <a:latin typeface="Georgia"/>
                          <a:cs typeface="Georgia"/>
                        </a:rPr>
                        <a:t>o</a:t>
                      </a:r>
                      <a:r>
                        <a:rPr dirty="0" sz="24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400" spc="-5">
                          <a:latin typeface="Georgia"/>
                          <a:cs typeface="Georgia"/>
                        </a:rPr>
                        <a:t>b</a:t>
                      </a:r>
                      <a:r>
                        <a:rPr dirty="0" sz="2400">
                          <a:latin typeface="Georgia"/>
                          <a:cs typeface="Georgia"/>
                        </a:rPr>
                        <a:t>e</a:t>
                      </a:r>
                      <a:r>
                        <a:rPr dirty="0" sz="24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400" spc="-5">
                          <a:latin typeface="Georgia"/>
                          <a:cs typeface="Georgia"/>
                        </a:rPr>
                        <a:t>mainta</a:t>
                      </a:r>
                      <a:r>
                        <a:rPr dirty="0" sz="2400">
                          <a:latin typeface="Georgia"/>
                          <a:cs typeface="Georgia"/>
                        </a:rPr>
                        <a:t>i</a:t>
                      </a:r>
                      <a:r>
                        <a:rPr dirty="0" sz="2400" spc="-20">
                          <a:latin typeface="Georgia"/>
                          <a:cs typeface="Georgia"/>
                        </a:rPr>
                        <a:t>n</a:t>
                      </a:r>
                      <a:r>
                        <a:rPr dirty="0" sz="2400">
                          <a:latin typeface="Georgia"/>
                          <a:cs typeface="Georgia"/>
                        </a:rPr>
                        <a:t>ed  </a:t>
                      </a:r>
                      <a:r>
                        <a:rPr dirty="0" sz="2400" spc="-50">
                          <a:latin typeface="Georgia"/>
                          <a:cs typeface="Georgia"/>
                        </a:rPr>
                        <a:t>permanently.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7BC961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7BC961"/>
                      </a:solidFill>
                      <a:prstDash val="solid"/>
                    </a:lnT>
                  </a:tcPr>
                </a:tc>
              </a:tr>
              <a:tr h="1226058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7BC96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40">
                          <a:latin typeface="Georgia"/>
                          <a:cs typeface="Georgia"/>
                        </a:rPr>
                        <a:t>Filing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dirty="0" sz="2000" spc="-114">
                          <a:latin typeface="Georgia"/>
                          <a:cs typeface="Georgia"/>
                        </a:rPr>
                        <a:t>IEPF-3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91440" marR="7429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2400" spc="5">
                          <a:latin typeface="Georgia"/>
                          <a:cs typeface="Georgia"/>
                        </a:rPr>
                        <a:t>Within </a:t>
                      </a:r>
                      <a:r>
                        <a:rPr dirty="0" sz="2400" spc="-210">
                          <a:latin typeface="Georgia"/>
                          <a:cs typeface="Georgia"/>
                        </a:rPr>
                        <a:t>30 </a:t>
                      </a:r>
                      <a:r>
                        <a:rPr dirty="0" sz="2400" spc="-65">
                          <a:latin typeface="Georgia"/>
                          <a:cs typeface="Georgia"/>
                        </a:rPr>
                        <a:t>days </a:t>
                      </a:r>
                      <a:r>
                        <a:rPr dirty="0" sz="2400" spc="-20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400" spc="-25">
                          <a:latin typeface="Georgia"/>
                          <a:cs typeface="Georgia"/>
                        </a:rPr>
                        <a:t>end </a:t>
                      </a:r>
                      <a:r>
                        <a:rPr dirty="0" sz="2400" spc="-20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400" spc="-30">
                          <a:latin typeface="Georgia"/>
                          <a:cs typeface="Georgia"/>
                        </a:rPr>
                        <a:t>financial </a:t>
                      </a:r>
                      <a:r>
                        <a:rPr dirty="0" sz="2400" spc="-60">
                          <a:latin typeface="Georgia"/>
                          <a:cs typeface="Georgia"/>
                        </a:rPr>
                        <a:t>year </a:t>
                      </a:r>
                      <a:r>
                        <a:rPr dirty="0" sz="2400" spc="-35">
                          <a:latin typeface="Georgia"/>
                          <a:cs typeface="Georgia"/>
                        </a:rPr>
                        <a:t>if </a:t>
                      </a:r>
                      <a:r>
                        <a:rPr dirty="0" sz="2400" spc="-5">
                          <a:latin typeface="Georgia"/>
                          <a:cs typeface="Georgia"/>
                        </a:rPr>
                        <a:t>the  </a:t>
                      </a:r>
                      <a:r>
                        <a:rPr dirty="0" sz="2400" spc="-55">
                          <a:latin typeface="Georgia"/>
                          <a:cs typeface="Georgia"/>
                        </a:rPr>
                        <a:t>shares </a:t>
                      </a:r>
                      <a:r>
                        <a:rPr dirty="0" sz="2400" spc="-60">
                          <a:latin typeface="Georgia"/>
                          <a:cs typeface="Georgia"/>
                        </a:rPr>
                        <a:t>are </a:t>
                      </a:r>
                      <a:r>
                        <a:rPr dirty="0" sz="2400" spc="-5">
                          <a:latin typeface="Georgia"/>
                          <a:cs typeface="Georgia"/>
                        </a:rPr>
                        <a:t>not </a:t>
                      </a:r>
                      <a:r>
                        <a:rPr dirty="0" sz="2400" spc="-45">
                          <a:latin typeface="Georgia"/>
                          <a:cs typeface="Georgia"/>
                        </a:rPr>
                        <a:t>transferred </a:t>
                      </a:r>
                      <a:r>
                        <a:rPr dirty="0" sz="2400" spc="-65">
                          <a:latin typeface="Georgia"/>
                          <a:cs typeface="Georgia"/>
                        </a:rPr>
                        <a:t>as </a:t>
                      </a:r>
                      <a:r>
                        <a:rPr dirty="0" sz="2400" spc="-40">
                          <a:latin typeface="Georgia"/>
                          <a:cs typeface="Georgia"/>
                        </a:rPr>
                        <a:t>above. </a:t>
                      </a:r>
                      <a:r>
                        <a:rPr dirty="0" sz="2400" spc="-20">
                          <a:latin typeface="Georgia"/>
                          <a:cs typeface="Georgia"/>
                        </a:rPr>
                        <a:t>(giving </a:t>
                      </a:r>
                      <a:r>
                        <a:rPr dirty="0" sz="2400" spc="-25">
                          <a:latin typeface="Georgia"/>
                          <a:cs typeface="Georgia"/>
                        </a:rPr>
                        <a:t>details  </a:t>
                      </a:r>
                      <a:r>
                        <a:rPr dirty="0" sz="2400" spc="-20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400" spc="-55">
                          <a:latin typeface="Georgia"/>
                          <a:cs typeface="Georgia"/>
                        </a:rPr>
                        <a:t>shares </a:t>
                      </a:r>
                      <a:r>
                        <a:rPr dirty="0" sz="2400" spc="-35">
                          <a:latin typeface="Georgia"/>
                          <a:cs typeface="Georgia"/>
                        </a:rPr>
                        <a:t>and unpaid</a:t>
                      </a:r>
                      <a:r>
                        <a:rPr dirty="0" sz="2400" spc="-1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400" spc="-45">
                          <a:latin typeface="Georgia"/>
                          <a:cs typeface="Georgia"/>
                        </a:rPr>
                        <a:t>dividend}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B="0" marT="266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7BC961"/>
                      </a:solidFill>
                      <a:prstDash val="solid"/>
                    </a:lnT>
                  </a:tcPr>
                </a:tc>
              </a:tr>
              <a:tr h="230593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7BC96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0805" marR="76835">
                        <a:lnSpc>
                          <a:spcPct val="100000"/>
                        </a:lnSpc>
                        <a:spcBef>
                          <a:spcPts val="240"/>
                        </a:spcBef>
                        <a:tabLst>
                          <a:tab pos="965835" algn="l"/>
                        </a:tabLst>
                      </a:pPr>
                      <a:r>
                        <a:rPr dirty="0" sz="2000">
                          <a:latin typeface="Georgia"/>
                          <a:cs typeface="Georgia"/>
                        </a:rPr>
                        <a:t>Pri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o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r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n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ot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i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c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e 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before 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transfer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91440" marR="755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400" spc="-35">
                          <a:latin typeface="Georgia"/>
                          <a:cs typeface="Georgia"/>
                        </a:rPr>
                        <a:t>Company </a:t>
                      </a:r>
                      <a:r>
                        <a:rPr dirty="0" sz="2400" spc="-10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400" spc="-35">
                          <a:latin typeface="Georgia"/>
                          <a:cs typeface="Georgia"/>
                        </a:rPr>
                        <a:t>inform </a:t>
                      </a:r>
                      <a:r>
                        <a:rPr dirty="0" sz="2400" spc="-5">
                          <a:latin typeface="Georgia"/>
                          <a:cs typeface="Georgia"/>
                        </a:rPr>
                        <a:t>the </a:t>
                      </a:r>
                      <a:r>
                        <a:rPr dirty="0" sz="2400" spc="-35">
                          <a:latin typeface="Georgia"/>
                          <a:cs typeface="Georgia"/>
                        </a:rPr>
                        <a:t>shareholder </a:t>
                      </a:r>
                      <a:r>
                        <a:rPr dirty="0" sz="2400" spc="-20">
                          <a:latin typeface="Georgia"/>
                          <a:cs typeface="Georgia"/>
                        </a:rPr>
                        <a:t>at </a:t>
                      </a:r>
                      <a:r>
                        <a:rPr dirty="0" sz="2400" spc="-25">
                          <a:latin typeface="Georgia"/>
                          <a:cs typeface="Georgia"/>
                        </a:rPr>
                        <a:t>least </a:t>
                      </a:r>
                      <a:r>
                        <a:rPr dirty="0" sz="2400" spc="-229">
                          <a:latin typeface="Georgia"/>
                          <a:cs typeface="Georgia"/>
                        </a:rPr>
                        <a:t>3  </a:t>
                      </a:r>
                      <a:r>
                        <a:rPr dirty="0" sz="2400" spc="-25">
                          <a:latin typeface="Georgia"/>
                          <a:cs typeface="Georgia"/>
                        </a:rPr>
                        <a:t>months </a:t>
                      </a:r>
                      <a:r>
                        <a:rPr dirty="0" sz="2400" spc="-30">
                          <a:latin typeface="Georgia"/>
                          <a:cs typeface="Georgia"/>
                        </a:rPr>
                        <a:t>before </a:t>
                      </a:r>
                      <a:r>
                        <a:rPr dirty="0" sz="2400" spc="-20">
                          <a:latin typeface="Georgia"/>
                          <a:cs typeface="Georgia"/>
                        </a:rPr>
                        <a:t>due </a:t>
                      </a:r>
                      <a:r>
                        <a:rPr dirty="0" sz="2400" spc="-30">
                          <a:latin typeface="Georgia"/>
                          <a:cs typeface="Georgia"/>
                        </a:rPr>
                        <a:t>date </a:t>
                      </a:r>
                      <a:r>
                        <a:rPr dirty="0" sz="2400" spc="-40">
                          <a:latin typeface="Georgia"/>
                          <a:cs typeface="Georgia"/>
                        </a:rPr>
                        <a:t>for </a:t>
                      </a:r>
                      <a:r>
                        <a:rPr dirty="0" sz="2400" spc="-50">
                          <a:latin typeface="Georgia"/>
                          <a:cs typeface="Georgia"/>
                        </a:rPr>
                        <a:t>transfer </a:t>
                      </a:r>
                      <a:r>
                        <a:rPr dirty="0" sz="2400" spc="-35">
                          <a:latin typeface="Georgia"/>
                          <a:cs typeface="Georgia"/>
                        </a:rPr>
                        <a:t>and also  </a:t>
                      </a:r>
                      <a:r>
                        <a:rPr dirty="0" sz="2400" spc="-25">
                          <a:latin typeface="Georgia"/>
                          <a:cs typeface="Georgia"/>
                        </a:rPr>
                        <a:t>publish </a:t>
                      </a:r>
                      <a:r>
                        <a:rPr dirty="0" sz="2400" spc="-15">
                          <a:latin typeface="Georgia"/>
                          <a:cs typeface="Georgia"/>
                        </a:rPr>
                        <a:t>notice</a:t>
                      </a:r>
                      <a:r>
                        <a:rPr dirty="0" sz="2400" spc="54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400" spc="-25">
                          <a:latin typeface="Georgia"/>
                          <a:cs typeface="Georgia"/>
                        </a:rPr>
                        <a:t>in </a:t>
                      </a:r>
                      <a:r>
                        <a:rPr dirty="0" sz="2400" spc="-40">
                          <a:latin typeface="Georgia"/>
                          <a:cs typeface="Georgia"/>
                        </a:rPr>
                        <a:t>newspaper  </a:t>
                      </a:r>
                      <a:r>
                        <a:rPr dirty="0" sz="2400" spc="-30">
                          <a:latin typeface="Georgia"/>
                          <a:cs typeface="Georgia"/>
                        </a:rPr>
                        <a:t>in </a:t>
                      </a:r>
                      <a:r>
                        <a:rPr dirty="0" sz="2400" spc="-50">
                          <a:latin typeface="Georgia"/>
                          <a:cs typeface="Georgia"/>
                        </a:rPr>
                        <a:t>English </a:t>
                      </a:r>
                      <a:r>
                        <a:rPr dirty="0" sz="2400" spc="-35">
                          <a:latin typeface="Georgia"/>
                          <a:cs typeface="Georgia"/>
                        </a:rPr>
                        <a:t>and  regional language having </a:t>
                      </a:r>
                      <a:r>
                        <a:rPr dirty="0" sz="2400" spc="-20">
                          <a:latin typeface="Georgia"/>
                          <a:cs typeface="Georgia"/>
                        </a:rPr>
                        <a:t>wide</a:t>
                      </a:r>
                      <a:r>
                        <a:rPr dirty="0" sz="2400" spc="-4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400" spc="-25">
                          <a:latin typeface="Georgia"/>
                          <a:cs typeface="Georgia"/>
                        </a:rPr>
                        <a:t>circulation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7BC961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1309" y="-2286"/>
          <a:ext cx="8507730" cy="6794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175"/>
                <a:gridCol w="989965"/>
                <a:gridCol w="7239634"/>
                <a:gridCol w="128904"/>
              </a:tblGrid>
              <a:tr h="5408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7BC961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85165">
                        <a:lnSpc>
                          <a:spcPct val="100000"/>
                        </a:lnSpc>
                        <a:spcBef>
                          <a:spcPts val="1180"/>
                        </a:spcBef>
                        <a:tabLst>
                          <a:tab pos="6918959" algn="l"/>
                        </a:tabLst>
                      </a:pPr>
                      <a:r>
                        <a:rPr dirty="0" sz="2400" spc="-125" i="1">
                          <a:latin typeface="Georgia"/>
                          <a:cs typeface="Georgia"/>
                        </a:rPr>
                        <a:t>Transfer </a:t>
                      </a:r>
                      <a:r>
                        <a:rPr dirty="0" sz="2400" spc="-55" i="1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400" spc="-80" i="1">
                          <a:latin typeface="Georgia"/>
                          <a:cs typeface="Georgia"/>
                        </a:rPr>
                        <a:t>unclaimed </a:t>
                      </a:r>
                      <a:r>
                        <a:rPr dirty="0" sz="2400" spc="-85" i="1">
                          <a:latin typeface="Georgia"/>
                          <a:cs typeface="Georgia"/>
                        </a:rPr>
                        <a:t>shares </a:t>
                      </a:r>
                      <a:r>
                        <a:rPr dirty="0" sz="2400" spc="-15" i="1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400" spc="-160" i="1">
                          <a:latin typeface="Georgia"/>
                          <a:cs typeface="Georgia"/>
                        </a:rPr>
                        <a:t>IEPF </a:t>
                      </a:r>
                      <a:r>
                        <a:rPr dirty="0" sz="2400" spc="-13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45" i="1">
                          <a:latin typeface="Georgia"/>
                          <a:cs typeface="Georgia"/>
                        </a:rPr>
                        <a:t>[Sec.124(6), </a:t>
                      </a:r>
                      <a:r>
                        <a:rPr dirty="0" sz="1100" spc="-40" i="1">
                          <a:latin typeface="Georgia"/>
                          <a:cs typeface="Georgia"/>
                        </a:rPr>
                        <a:t>Rule</a:t>
                      </a:r>
                      <a:r>
                        <a:rPr dirty="0" sz="1100" spc="-5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20" i="1">
                          <a:latin typeface="Georgia"/>
                          <a:cs typeface="Georgia"/>
                        </a:rPr>
                        <a:t>(6)]	</a:t>
                      </a:r>
                      <a:r>
                        <a:rPr dirty="0" sz="2400" spc="-125" i="1">
                          <a:latin typeface="Georgia"/>
                          <a:cs typeface="Georgia"/>
                        </a:rPr>
                        <a:t>(3/5)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B="0" marT="149860">
                    <a:lnL w="28575">
                      <a:solidFill>
                        <a:srgbClr val="7BC961"/>
                      </a:solidFill>
                      <a:prstDash val="solid"/>
                    </a:lnL>
                    <a:lnR w="28575">
                      <a:solidFill>
                        <a:srgbClr val="7BC961"/>
                      </a:solidFill>
                      <a:prstDash val="solid"/>
                    </a:lnR>
                    <a:lnB w="38100">
                      <a:solidFill>
                        <a:srgbClr val="7BC961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7BC961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199769">
                <a:tc gridSpan="2">
                  <a:txBody>
                    <a:bodyPr/>
                    <a:lstStyle/>
                    <a:p>
                      <a:pPr marL="90805" marR="3981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20">
                          <a:latin typeface="Georgia"/>
                          <a:cs typeface="Georgia"/>
                        </a:rPr>
                        <a:t>Old  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sha</a:t>
                      </a:r>
                      <a:r>
                        <a:rPr dirty="0" sz="1800" spc="-15">
                          <a:latin typeface="Georgia"/>
                          <a:cs typeface="Georgia"/>
                        </a:rPr>
                        <a:t>r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es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7BC961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just" marL="91440" marR="787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400" spc="-10">
                          <a:latin typeface="Georgia"/>
                          <a:cs typeface="Georgia"/>
                        </a:rPr>
                        <a:t>All </a:t>
                      </a:r>
                      <a:r>
                        <a:rPr dirty="0" sz="2400" spc="-55">
                          <a:latin typeface="Georgia"/>
                          <a:cs typeface="Georgia"/>
                        </a:rPr>
                        <a:t>shares </a:t>
                      </a:r>
                      <a:r>
                        <a:rPr dirty="0" sz="2400" spc="-25">
                          <a:latin typeface="Georgia"/>
                          <a:cs typeface="Georgia"/>
                        </a:rPr>
                        <a:t>in respect </a:t>
                      </a:r>
                      <a:r>
                        <a:rPr dirty="0" sz="2400" spc="-20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400" spc="-15">
                          <a:latin typeface="Georgia"/>
                          <a:cs typeface="Georgia"/>
                        </a:rPr>
                        <a:t>which </a:t>
                      </a:r>
                      <a:r>
                        <a:rPr dirty="0" sz="2400" spc="-30">
                          <a:latin typeface="Georgia"/>
                          <a:cs typeface="Georgia"/>
                        </a:rPr>
                        <a:t>dividend </a:t>
                      </a:r>
                      <a:r>
                        <a:rPr dirty="0" sz="2400" spc="-45">
                          <a:latin typeface="Georgia"/>
                          <a:cs typeface="Georgia"/>
                        </a:rPr>
                        <a:t>has </a:t>
                      </a:r>
                      <a:r>
                        <a:rPr dirty="0" sz="2400" spc="-20">
                          <a:latin typeface="Georgia"/>
                          <a:cs typeface="Georgia"/>
                        </a:rPr>
                        <a:t>been  </a:t>
                      </a:r>
                      <a:r>
                        <a:rPr dirty="0" sz="2400" spc="-45">
                          <a:latin typeface="Georgia"/>
                          <a:cs typeface="Georgia"/>
                        </a:rPr>
                        <a:t>transferred </a:t>
                      </a:r>
                      <a:r>
                        <a:rPr dirty="0" sz="2400" spc="-10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400" spc="-145">
                          <a:latin typeface="Georgia"/>
                          <a:cs typeface="Georgia"/>
                        </a:rPr>
                        <a:t>IEPF </a:t>
                      </a:r>
                      <a:r>
                        <a:rPr dirty="0" sz="2400" spc="-15">
                          <a:latin typeface="Georgia"/>
                          <a:cs typeface="Georgia"/>
                        </a:rPr>
                        <a:t>on </a:t>
                      </a:r>
                      <a:r>
                        <a:rPr dirty="0" sz="2400" spc="-30">
                          <a:latin typeface="Georgia"/>
                          <a:cs typeface="Georgia"/>
                        </a:rPr>
                        <a:t>or </a:t>
                      </a:r>
                      <a:r>
                        <a:rPr dirty="0" sz="2400" spc="-35">
                          <a:latin typeface="Georgia"/>
                          <a:cs typeface="Georgia"/>
                        </a:rPr>
                        <a:t>before </a:t>
                      </a:r>
                      <a:r>
                        <a:rPr dirty="0" sz="2400" spc="-15">
                          <a:latin typeface="Georgia"/>
                          <a:cs typeface="Georgia"/>
                        </a:rPr>
                        <a:t>7</a:t>
                      </a:r>
                      <a:r>
                        <a:rPr dirty="0" baseline="24305" sz="2400" spc="-22">
                          <a:latin typeface="Georgia"/>
                          <a:cs typeface="Georgia"/>
                        </a:rPr>
                        <a:t>th </a:t>
                      </a:r>
                      <a:r>
                        <a:rPr dirty="0" sz="2400" spc="-40">
                          <a:latin typeface="Georgia"/>
                          <a:cs typeface="Georgia"/>
                        </a:rPr>
                        <a:t>September </a:t>
                      </a:r>
                      <a:r>
                        <a:rPr dirty="0" sz="2400" spc="-180">
                          <a:latin typeface="Georgia"/>
                          <a:cs typeface="Georgia"/>
                        </a:rPr>
                        <a:t>2016  </a:t>
                      </a:r>
                      <a:r>
                        <a:rPr dirty="0" sz="2400" spc="-35">
                          <a:latin typeface="Georgia"/>
                          <a:cs typeface="Georgia"/>
                        </a:rPr>
                        <a:t>shall also </a:t>
                      </a:r>
                      <a:r>
                        <a:rPr dirty="0" sz="2400" spc="-15">
                          <a:latin typeface="Georgia"/>
                          <a:cs typeface="Georgia"/>
                        </a:rPr>
                        <a:t>be</a:t>
                      </a:r>
                      <a:r>
                        <a:rPr dirty="0" sz="2400" spc="-6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400" spc="-45">
                          <a:latin typeface="Georgia"/>
                          <a:cs typeface="Georgia"/>
                        </a:rPr>
                        <a:t>transferred.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7BC961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749040">
                <a:tc gridSpan="2">
                  <a:txBody>
                    <a:bodyPr/>
                    <a:lstStyle/>
                    <a:p>
                      <a:pPr marL="90805" marR="24193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800" spc="-35">
                          <a:latin typeface="Georgia"/>
                          <a:cs typeface="Georgia"/>
                        </a:rPr>
                        <a:t>M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ethod 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of  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t</a:t>
                      </a:r>
                      <a:r>
                        <a:rPr dirty="0" sz="1800" spc="-30">
                          <a:latin typeface="Georgia"/>
                          <a:cs typeface="Georgia"/>
                        </a:rPr>
                        <a:t>r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ans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f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er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204"/>
                        </a:spcBef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2400" spc="-60">
                          <a:latin typeface="Georgia"/>
                          <a:cs typeface="Georgia"/>
                        </a:rPr>
                        <a:t>Same </a:t>
                      </a:r>
                      <a:r>
                        <a:rPr dirty="0" sz="2400" spc="-65">
                          <a:latin typeface="Georgia"/>
                          <a:cs typeface="Georgia"/>
                        </a:rPr>
                        <a:t>as </a:t>
                      </a:r>
                      <a:r>
                        <a:rPr dirty="0" sz="2400" spc="-30">
                          <a:latin typeface="Georgia"/>
                          <a:cs typeface="Georgia"/>
                        </a:rPr>
                        <a:t>followed </a:t>
                      </a:r>
                      <a:r>
                        <a:rPr dirty="0" sz="2400" spc="-40">
                          <a:latin typeface="Georgia"/>
                          <a:cs typeface="Georgia"/>
                        </a:rPr>
                        <a:t>for transmission </a:t>
                      </a:r>
                      <a:r>
                        <a:rPr dirty="0" sz="2400" spc="-20">
                          <a:latin typeface="Georgia"/>
                          <a:cs typeface="Georgia"/>
                        </a:rPr>
                        <a:t>of</a:t>
                      </a:r>
                      <a:r>
                        <a:rPr dirty="0" sz="2400" spc="-3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400" spc="-55">
                          <a:latin typeface="Georgia"/>
                          <a:cs typeface="Georgia"/>
                        </a:rPr>
                        <a:t>shares.</a:t>
                      </a:r>
                      <a:endParaRPr sz="2400">
                        <a:latin typeface="Georgia"/>
                        <a:cs typeface="Georgia"/>
                      </a:endParaRPr>
                    </a:p>
                    <a:p>
                      <a:pPr marL="377825" marR="78740" indent="-28702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2400" spc="-65">
                          <a:latin typeface="Georgia"/>
                          <a:cs typeface="Georgia"/>
                        </a:rPr>
                        <a:t>Board </a:t>
                      </a:r>
                      <a:r>
                        <a:rPr dirty="0" sz="2400" spc="-10">
                          <a:latin typeface="Georgia"/>
                          <a:cs typeface="Georgia"/>
                        </a:rPr>
                        <a:t>to authorize </a:t>
                      </a:r>
                      <a:r>
                        <a:rPr dirty="0" sz="2400" spc="-55">
                          <a:latin typeface="Georgia"/>
                          <a:cs typeface="Georgia"/>
                        </a:rPr>
                        <a:t>CS </a:t>
                      </a:r>
                      <a:r>
                        <a:rPr dirty="0" sz="2400" spc="-35">
                          <a:latin typeface="Georgia"/>
                          <a:cs typeface="Georgia"/>
                        </a:rPr>
                        <a:t>or </a:t>
                      </a:r>
                      <a:r>
                        <a:rPr dirty="0" sz="2400" spc="-30">
                          <a:latin typeface="Georgia"/>
                          <a:cs typeface="Georgia"/>
                        </a:rPr>
                        <a:t>some </a:t>
                      </a:r>
                      <a:r>
                        <a:rPr dirty="0" sz="2400" spc="-10">
                          <a:latin typeface="Georgia"/>
                          <a:cs typeface="Georgia"/>
                        </a:rPr>
                        <a:t>other </a:t>
                      </a:r>
                      <a:r>
                        <a:rPr dirty="0" sz="2400" spc="-35">
                          <a:latin typeface="Georgia"/>
                          <a:cs typeface="Georgia"/>
                        </a:rPr>
                        <a:t>person </a:t>
                      </a:r>
                      <a:r>
                        <a:rPr dirty="0" sz="2400" spc="-10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400" spc="-30">
                          <a:latin typeface="Georgia"/>
                          <a:cs typeface="Georgia"/>
                        </a:rPr>
                        <a:t>sign  </a:t>
                      </a:r>
                      <a:r>
                        <a:rPr dirty="0" sz="2400" spc="-35">
                          <a:latin typeface="Georgia"/>
                          <a:cs typeface="Georgia"/>
                        </a:rPr>
                        <a:t>required</a:t>
                      </a:r>
                      <a:r>
                        <a:rPr dirty="0" sz="2400" spc="-6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400" spc="-20">
                          <a:latin typeface="Georgia"/>
                          <a:cs typeface="Georgia"/>
                        </a:rPr>
                        <a:t>documents</a:t>
                      </a:r>
                      <a:endParaRPr sz="2400">
                        <a:latin typeface="Georgia"/>
                        <a:cs typeface="Georgia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2400" spc="-50">
                          <a:latin typeface="Georgia"/>
                          <a:cs typeface="Georgia"/>
                        </a:rPr>
                        <a:t>Inform </a:t>
                      </a:r>
                      <a:r>
                        <a:rPr dirty="0" sz="2400" spc="-35">
                          <a:latin typeface="Georgia"/>
                          <a:cs typeface="Georgia"/>
                        </a:rPr>
                        <a:t>DP by corporate</a:t>
                      </a:r>
                      <a:r>
                        <a:rPr dirty="0" sz="2400" spc="-10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400" spc="-15">
                          <a:latin typeface="Georgia"/>
                          <a:cs typeface="Georgia"/>
                        </a:rPr>
                        <a:t>action</a:t>
                      </a:r>
                      <a:endParaRPr sz="2400">
                        <a:latin typeface="Georgia"/>
                        <a:cs typeface="Georgia"/>
                      </a:endParaRPr>
                    </a:p>
                    <a:p>
                      <a:pPr algn="just" marL="377825" marR="80010" indent="-28702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2400" spc="-75">
                          <a:latin typeface="Georgia"/>
                          <a:cs typeface="Georgia"/>
                        </a:rPr>
                        <a:t>In </a:t>
                      </a:r>
                      <a:r>
                        <a:rPr dirty="0" sz="2400" spc="-35">
                          <a:latin typeface="Georgia"/>
                          <a:cs typeface="Georgia"/>
                        </a:rPr>
                        <a:t>case </a:t>
                      </a:r>
                      <a:r>
                        <a:rPr dirty="0" sz="2400" spc="-20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400" spc="-40">
                          <a:latin typeface="Georgia"/>
                          <a:cs typeface="Georgia"/>
                        </a:rPr>
                        <a:t>physical</a:t>
                      </a:r>
                      <a:r>
                        <a:rPr dirty="0" sz="2400" spc="49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400" spc="-55">
                          <a:latin typeface="Georgia"/>
                          <a:cs typeface="Georgia"/>
                        </a:rPr>
                        <a:t>shares, </a:t>
                      </a:r>
                      <a:r>
                        <a:rPr dirty="0" sz="2400" spc="-15">
                          <a:latin typeface="Georgia"/>
                          <a:cs typeface="Georgia"/>
                        </a:rPr>
                        <a:t>authorized </a:t>
                      </a:r>
                      <a:r>
                        <a:rPr dirty="0" sz="2400" spc="-35">
                          <a:latin typeface="Georgia"/>
                          <a:cs typeface="Georgia"/>
                        </a:rPr>
                        <a:t>person </a:t>
                      </a:r>
                      <a:r>
                        <a:rPr dirty="0" sz="2400" spc="-25">
                          <a:latin typeface="Georgia"/>
                          <a:cs typeface="Georgia"/>
                        </a:rPr>
                        <a:t>to  </a:t>
                      </a:r>
                      <a:r>
                        <a:rPr dirty="0" sz="2400" spc="-35">
                          <a:latin typeface="Georgia"/>
                          <a:cs typeface="Georgia"/>
                        </a:rPr>
                        <a:t>request </a:t>
                      </a:r>
                      <a:r>
                        <a:rPr dirty="0" sz="2400" spc="-40">
                          <a:latin typeface="Georgia"/>
                          <a:cs typeface="Georgia"/>
                        </a:rPr>
                        <a:t>company </a:t>
                      </a:r>
                      <a:r>
                        <a:rPr dirty="0" sz="2400" spc="-10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400" spc="-40">
                          <a:latin typeface="Georgia"/>
                          <a:cs typeface="Georgia"/>
                        </a:rPr>
                        <a:t>issue </a:t>
                      </a:r>
                      <a:r>
                        <a:rPr dirty="0" sz="2400" spc="-20">
                          <a:latin typeface="Georgia"/>
                          <a:cs typeface="Georgia"/>
                        </a:rPr>
                        <a:t>new </a:t>
                      </a:r>
                      <a:r>
                        <a:rPr dirty="0" sz="2400" spc="-50">
                          <a:latin typeface="Georgia"/>
                          <a:cs typeface="Georgia"/>
                        </a:rPr>
                        <a:t>share</a:t>
                      </a:r>
                      <a:r>
                        <a:rPr dirty="0" sz="2400" spc="-25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400" spc="-20">
                          <a:latin typeface="Georgia"/>
                          <a:cs typeface="Georgia"/>
                        </a:rPr>
                        <a:t>certificate</a:t>
                      </a:r>
                      <a:endParaRPr sz="2400">
                        <a:latin typeface="Georgia"/>
                        <a:cs typeface="Georgia"/>
                      </a:endParaRPr>
                    </a:p>
                    <a:p>
                      <a:pPr algn="just" marL="377825" marR="69850" indent="-28702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2400" spc="-25">
                          <a:latin typeface="Georgia"/>
                          <a:cs typeface="Georgia"/>
                        </a:rPr>
                        <a:t>After </a:t>
                      </a:r>
                      <a:r>
                        <a:rPr dirty="0" sz="2400" spc="-40">
                          <a:latin typeface="Georgia"/>
                          <a:cs typeface="Georgia"/>
                        </a:rPr>
                        <a:t>issue</a:t>
                      </a:r>
                      <a:r>
                        <a:rPr dirty="0" sz="2400" spc="49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400" spc="-20">
                          <a:latin typeface="Georgia"/>
                          <a:cs typeface="Georgia"/>
                        </a:rPr>
                        <a:t>of new certificate, </a:t>
                      </a:r>
                      <a:r>
                        <a:rPr dirty="0" sz="2400" spc="-55">
                          <a:latin typeface="Georgia"/>
                          <a:cs typeface="Georgia"/>
                        </a:rPr>
                        <a:t>co. </a:t>
                      </a:r>
                      <a:r>
                        <a:rPr dirty="0" sz="2400" spc="-10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400" spc="-30">
                          <a:latin typeface="Georgia"/>
                          <a:cs typeface="Georgia"/>
                        </a:rPr>
                        <a:t>request </a:t>
                      </a:r>
                      <a:r>
                        <a:rPr dirty="0" sz="2400" spc="-40">
                          <a:latin typeface="Georgia"/>
                          <a:cs typeface="Georgia"/>
                        </a:rPr>
                        <a:t>for  </a:t>
                      </a:r>
                      <a:r>
                        <a:rPr dirty="0" sz="2400" spc="-35">
                          <a:latin typeface="Georgia"/>
                          <a:cs typeface="Georgia"/>
                        </a:rPr>
                        <a:t>converting </a:t>
                      </a:r>
                      <a:r>
                        <a:rPr dirty="0" sz="2400" spc="-25">
                          <a:latin typeface="Georgia"/>
                          <a:cs typeface="Georgia"/>
                        </a:rPr>
                        <a:t>in demat </a:t>
                      </a:r>
                      <a:r>
                        <a:rPr dirty="0" sz="2400" spc="-35">
                          <a:latin typeface="Georgia"/>
                          <a:cs typeface="Georgia"/>
                        </a:rPr>
                        <a:t>and </a:t>
                      </a:r>
                      <a:r>
                        <a:rPr dirty="0" sz="2400" spc="-10">
                          <a:latin typeface="Georgia"/>
                          <a:cs typeface="Georgia"/>
                        </a:rPr>
                        <a:t>then </a:t>
                      </a:r>
                      <a:r>
                        <a:rPr dirty="0" sz="2400" spc="-45">
                          <a:latin typeface="Georgia"/>
                          <a:cs typeface="Georgia"/>
                        </a:rPr>
                        <a:t>transfer </a:t>
                      </a:r>
                      <a:r>
                        <a:rPr dirty="0" sz="2400" spc="-20">
                          <a:latin typeface="Georgia"/>
                          <a:cs typeface="Georgia"/>
                        </a:rPr>
                        <a:t>through  </a:t>
                      </a:r>
                      <a:r>
                        <a:rPr dirty="0" sz="2400" spc="-35">
                          <a:latin typeface="Georgia"/>
                          <a:cs typeface="Georgia"/>
                        </a:rPr>
                        <a:t>corporate</a:t>
                      </a:r>
                      <a:r>
                        <a:rPr dirty="0" sz="2400" spc="-10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400" spc="-15">
                          <a:latin typeface="Georgia"/>
                          <a:cs typeface="Georgia"/>
                        </a:rPr>
                        <a:t>action.</a:t>
                      </a:r>
                      <a:endParaRPr sz="2400">
                        <a:latin typeface="Georgia"/>
                        <a:cs typeface="Georgia"/>
                      </a:endParaRPr>
                    </a:p>
                    <a:p>
                      <a:pPr algn="just" marL="377825" indent="-28702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2400" spc="-60">
                          <a:latin typeface="Georgia"/>
                          <a:cs typeface="Georgia"/>
                        </a:rPr>
                        <a:t>File </a:t>
                      </a:r>
                      <a:r>
                        <a:rPr dirty="0" sz="2400" spc="-114">
                          <a:latin typeface="Georgia"/>
                          <a:cs typeface="Georgia"/>
                        </a:rPr>
                        <a:t>IEPF-4 </a:t>
                      </a:r>
                      <a:r>
                        <a:rPr dirty="0" sz="2400" spc="-15">
                          <a:latin typeface="Georgia"/>
                          <a:cs typeface="Georgia"/>
                        </a:rPr>
                        <a:t>within </a:t>
                      </a:r>
                      <a:r>
                        <a:rPr dirty="0" sz="2400" spc="-210">
                          <a:latin typeface="Georgia"/>
                          <a:cs typeface="Georgia"/>
                        </a:rPr>
                        <a:t>30 </a:t>
                      </a:r>
                      <a:r>
                        <a:rPr dirty="0" sz="2400" spc="-65">
                          <a:latin typeface="Georgia"/>
                          <a:cs typeface="Georgia"/>
                        </a:rPr>
                        <a:t>days </a:t>
                      </a:r>
                      <a:r>
                        <a:rPr dirty="0" sz="2400" spc="-20">
                          <a:latin typeface="Georgia"/>
                          <a:cs typeface="Georgia"/>
                        </a:rPr>
                        <a:t>of</a:t>
                      </a:r>
                      <a:r>
                        <a:rPr dirty="0" sz="2400" spc="-6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400" spc="-70">
                          <a:latin typeface="Georgia"/>
                          <a:cs typeface="Georgia"/>
                        </a:rPr>
                        <a:t>transfer.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298439">
                <a:tc gridSpan="2">
                  <a:txBody>
                    <a:bodyPr/>
                    <a:lstStyle/>
                    <a:p>
                      <a:pPr marL="90805" marR="31559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Georgia"/>
                          <a:cs typeface="Georgia"/>
                        </a:rPr>
                        <a:t>Stamp 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duty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91440" marR="787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30">
                          <a:latin typeface="Georgia"/>
                          <a:cs typeface="Georgia"/>
                        </a:rPr>
                        <a:t>No stamp </a:t>
                      </a:r>
                      <a:r>
                        <a:rPr dirty="0" sz="1800" spc="-15">
                          <a:latin typeface="Georgia"/>
                          <a:cs typeface="Georgia"/>
                        </a:rPr>
                        <a:t>duty </a:t>
                      </a:r>
                      <a:r>
                        <a:rPr dirty="0" sz="1800" spc="-40">
                          <a:latin typeface="Georgia"/>
                          <a:cs typeface="Georgia"/>
                        </a:rPr>
                        <a:t>is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applicable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under </a:t>
                      </a:r>
                      <a:r>
                        <a:rPr dirty="0" sz="1800" spc="-35">
                          <a:latin typeface="Georgia"/>
                          <a:cs typeface="Georgia"/>
                        </a:rPr>
                        <a:t>Indian Stamp 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Act </a:t>
                      </a:r>
                      <a:r>
                        <a:rPr dirty="0" sz="1800" spc="-100">
                          <a:latin typeface="Georgia"/>
                          <a:cs typeface="Georgia"/>
                        </a:rPr>
                        <a:t>1899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since </a:t>
                      </a:r>
                      <a:r>
                        <a:rPr dirty="0" sz="1800" spc="-10">
                          <a:latin typeface="Georgia"/>
                          <a:cs typeface="Georgia"/>
                        </a:rPr>
                        <a:t>it </a:t>
                      </a:r>
                      <a:r>
                        <a:rPr dirty="0" sz="1800" spc="-30">
                          <a:latin typeface="Georgia"/>
                          <a:cs typeface="Georgia"/>
                        </a:rPr>
                        <a:t>is  transmission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1800" spc="-40">
                          <a:latin typeface="Georgia"/>
                          <a:cs typeface="Georgia"/>
                        </a:rPr>
                        <a:t>shares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by operation of </a:t>
                      </a:r>
                      <a:r>
                        <a:rPr dirty="0" sz="1800" spc="-35">
                          <a:latin typeface="Georgia"/>
                          <a:cs typeface="Georgia"/>
                        </a:rPr>
                        <a:t>law 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without </a:t>
                      </a:r>
                      <a:r>
                        <a:rPr dirty="0" sz="1800" spc="-40">
                          <a:latin typeface="Georgia"/>
                          <a:cs typeface="Georgia"/>
                        </a:rPr>
                        <a:t>any</a:t>
                      </a:r>
                      <a:r>
                        <a:rPr dirty="0" sz="1800" spc="-15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consideration.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85928" y="-2286"/>
          <a:ext cx="8832850" cy="6710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825"/>
                <a:gridCol w="1505585"/>
                <a:gridCol w="6991984"/>
                <a:gridCol w="170815"/>
              </a:tblGrid>
              <a:tr h="540892">
                <a:tc gridSpan="4">
                  <a:txBody>
                    <a:bodyPr/>
                    <a:lstStyle/>
                    <a:p>
                      <a:pPr marL="995680">
                        <a:lnSpc>
                          <a:spcPct val="100000"/>
                        </a:lnSpc>
                        <a:spcBef>
                          <a:spcPts val="1180"/>
                        </a:spcBef>
                        <a:tabLst>
                          <a:tab pos="7257415" algn="l"/>
                        </a:tabLst>
                      </a:pPr>
                      <a:r>
                        <a:rPr dirty="0" sz="2400" spc="-125" i="1">
                          <a:latin typeface="Georgia"/>
                          <a:cs typeface="Georgia"/>
                        </a:rPr>
                        <a:t>Transfer </a:t>
                      </a:r>
                      <a:r>
                        <a:rPr dirty="0" sz="2400" spc="-55" i="1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400" spc="-80" i="1">
                          <a:latin typeface="Georgia"/>
                          <a:cs typeface="Georgia"/>
                        </a:rPr>
                        <a:t>unclaimed </a:t>
                      </a:r>
                      <a:r>
                        <a:rPr dirty="0" sz="2400" spc="-85" i="1">
                          <a:latin typeface="Georgia"/>
                          <a:cs typeface="Georgia"/>
                        </a:rPr>
                        <a:t>shares </a:t>
                      </a:r>
                      <a:r>
                        <a:rPr dirty="0" sz="2400" spc="-15" i="1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400" spc="-160" i="1">
                          <a:latin typeface="Georgia"/>
                          <a:cs typeface="Georgia"/>
                        </a:rPr>
                        <a:t>IEPF </a:t>
                      </a:r>
                      <a:r>
                        <a:rPr dirty="0" sz="2400" spc="-13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45" i="1">
                          <a:latin typeface="Georgia"/>
                          <a:cs typeface="Georgia"/>
                        </a:rPr>
                        <a:t>[Sec.124(6), </a:t>
                      </a:r>
                      <a:r>
                        <a:rPr dirty="0" sz="1100" spc="-40" i="1">
                          <a:latin typeface="Georgia"/>
                          <a:cs typeface="Georgia"/>
                        </a:rPr>
                        <a:t>Rule</a:t>
                      </a:r>
                      <a:r>
                        <a:rPr dirty="0" sz="1100" spc="-5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20" i="1">
                          <a:latin typeface="Georgia"/>
                          <a:cs typeface="Georgia"/>
                        </a:rPr>
                        <a:t>(6)]	</a:t>
                      </a:r>
                      <a:r>
                        <a:rPr dirty="0" sz="2000" spc="-80" i="1">
                          <a:latin typeface="Georgia"/>
                          <a:cs typeface="Georgia"/>
                        </a:rPr>
                        <a:t>(4/5)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149860">
                    <a:lnL w="28575">
                      <a:solidFill>
                        <a:srgbClr val="7BC961"/>
                      </a:solidFill>
                      <a:prstDash val="solid"/>
                    </a:lnL>
                    <a:lnR w="28575">
                      <a:solidFill>
                        <a:srgbClr val="7BC961"/>
                      </a:solidFill>
                      <a:prstDash val="solid"/>
                    </a:lnR>
                    <a:lnB w="38100">
                      <a:solidFill>
                        <a:srgbClr val="7BC961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931289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7BC96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0805" marR="6762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2000" spc="-145">
                          <a:latin typeface="Georgia"/>
                          <a:cs typeface="Georgia"/>
                        </a:rPr>
                        <a:t>V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o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ti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n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g 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rights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7BC961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91440" marR="781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2000" spc="-35">
                          <a:latin typeface="Georgia"/>
                          <a:cs typeface="Georgia"/>
                        </a:rPr>
                        <a:t>Voting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right 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000" spc="-35">
                          <a:latin typeface="Georgia"/>
                          <a:cs typeface="Georgia"/>
                        </a:rPr>
                        <a:t>remain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frozen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until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rightful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owner </a:t>
                      </a:r>
                      <a:r>
                        <a:rPr dirty="0" sz="2000" spc="-35">
                          <a:latin typeface="Georgia"/>
                          <a:cs typeface="Georgia"/>
                        </a:rPr>
                        <a:t>claims.  </a:t>
                      </a:r>
                      <a:r>
                        <a:rPr dirty="0" sz="2000" spc="-70">
                          <a:latin typeface="Georgia"/>
                          <a:cs typeface="Georgia"/>
                        </a:rPr>
                        <a:t>However,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such 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shares 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to be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included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in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total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voting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rights 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under </a:t>
                      </a:r>
                      <a:r>
                        <a:rPr dirty="0" sz="2000" spc="-55">
                          <a:latin typeface="Georgia"/>
                          <a:cs typeface="Georgia"/>
                        </a:rPr>
                        <a:t>Takeover</a:t>
                      </a:r>
                      <a:r>
                        <a:rPr dirty="0" sz="2000" spc="-18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regulations.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algn="just" marL="91440" marR="76200">
                        <a:lnSpc>
                          <a:spcPct val="100000"/>
                        </a:lnSpc>
                      </a:pPr>
                      <a:r>
                        <a:rPr dirty="0" sz="2000" spc="-65">
                          <a:latin typeface="Georgia"/>
                          <a:cs typeface="Georgia"/>
                        </a:rPr>
                        <a:t>(For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the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purpose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e-voting 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shares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transferred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will 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not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be  included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while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calculating 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total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voting</a:t>
                      </a:r>
                      <a:r>
                        <a:rPr dirty="0" sz="2000" spc="-20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rights.)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7BC961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7BC961"/>
                      </a:solidFill>
                      <a:prstDash val="solid"/>
                    </a:lnT>
                  </a:tcPr>
                </a:tc>
              </a:tr>
              <a:tr h="100583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7BC96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0805" marR="78105">
                        <a:lnSpc>
                          <a:spcPct val="100000"/>
                        </a:lnSpc>
                        <a:spcBef>
                          <a:spcPts val="235"/>
                        </a:spcBef>
                        <a:tabLst>
                          <a:tab pos="1193165" algn="l"/>
                        </a:tabLst>
                      </a:pPr>
                      <a:r>
                        <a:rPr dirty="0" sz="2000" spc="-5">
                          <a:latin typeface="Georgia"/>
                          <a:cs typeface="Georgia"/>
                        </a:rPr>
                        <a:t>R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i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g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ht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to 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attend  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AGM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74930">
                        <a:lnSpc>
                          <a:spcPct val="100000"/>
                        </a:lnSpc>
                        <a:spcBef>
                          <a:spcPts val="235"/>
                        </a:spcBef>
                        <a:tabLst>
                          <a:tab pos="2083435" algn="l"/>
                          <a:tab pos="3228340" algn="l"/>
                          <a:tab pos="5074285" algn="l"/>
                          <a:tab pos="5619750" algn="l"/>
                        </a:tabLst>
                      </a:pPr>
                      <a:r>
                        <a:rPr dirty="0" sz="2000" spc="-30">
                          <a:latin typeface="Georgia"/>
                          <a:cs typeface="Georgia"/>
                        </a:rPr>
                        <a:t>Shareholder </a:t>
                      </a:r>
                      <a:r>
                        <a:rPr dirty="0" sz="2000" spc="4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will	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loose </a:t>
                      </a:r>
                      <a:r>
                        <a:rPr dirty="0" sz="2000" spc="6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his	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right </a:t>
                      </a:r>
                      <a:r>
                        <a:rPr dirty="0" sz="2000" spc="5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000" spc="5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attend	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and	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vote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at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the 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meeting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after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the 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shares are </a:t>
                      </a:r>
                      <a:r>
                        <a:rPr dirty="0" sz="2000" spc="-35">
                          <a:latin typeface="Georgia"/>
                          <a:cs typeface="Georgia"/>
                        </a:rPr>
                        <a:t>transferred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to</a:t>
                      </a:r>
                      <a:r>
                        <a:rPr dirty="0" sz="2000" spc="-26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25">
                          <a:latin typeface="Georgia"/>
                          <a:cs typeface="Georgia"/>
                        </a:rPr>
                        <a:t>IEPF.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7BC961"/>
                      </a:solidFill>
                      <a:prstDash val="solid"/>
                    </a:lnT>
                  </a:tcPr>
                </a:tc>
              </a:tr>
              <a:tr h="3225761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7BC96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0805" marR="78740">
                        <a:lnSpc>
                          <a:spcPct val="100000"/>
                        </a:lnSpc>
                        <a:spcBef>
                          <a:spcPts val="235"/>
                        </a:spcBef>
                        <a:tabLst>
                          <a:tab pos="1129030" algn="l"/>
                        </a:tabLst>
                      </a:pPr>
                      <a:r>
                        <a:rPr dirty="0" sz="2000" spc="-5">
                          <a:latin typeface="Georgia"/>
                          <a:cs typeface="Georgia"/>
                        </a:rPr>
                        <a:t>Bene</a:t>
                      </a:r>
                      <a:r>
                        <a:rPr dirty="0" sz="2000" spc="45">
                          <a:latin typeface="Georgia"/>
                          <a:cs typeface="Georgia"/>
                        </a:rPr>
                        <a:t>f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it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s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on 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such</a:t>
                      </a:r>
                      <a:r>
                        <a:rPr dirty="0" sz="2000" spc="-9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shares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377825" marR="77470" indent="-287020">
                        <a:lnSpc>
                          <a:spcPct val="100000"/>
                        </a:lnSpc>
                        <a:spcBef>
                          <a:spcPts val="235"/>
                        </a:spcBef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2000" spc="-5">
                          <a:latin typeface="Georgia"/>
                          <a:cs typeface="Georgia"/>
                        </a:rPr>
                        <a:t>All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benefits </a:t>
                      </a:r>
                      <a:r>
                        <a:rPr dirty="0" sz="2000" spc="-35">
                          <a:latin typeface="Georgia"/>
                          <a:cs typeface="Georgia"/>
                        </a:rPr>
                        <a:t>like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bonus 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shares,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split,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consolidation, fraction  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shares 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etc.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*except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rights issue) also 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to be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transferred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to 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demat</a:t>
                      </a:r>
                      <a:r>
                        <a:rPr dirty="0" sz="2000" spc="-9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account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algn="just" marL="377825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2000" spc="-95">
                          <a:latin typeface="Georgia"/>
                          <a:cs typeface="Georgia"/>
                        </a:rPr>
                        <a:t>IEPF-4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be filed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within </a:t>
                      </a:r>
                      <a:r>
                        <a:rPr dirty="0" sz="2000" spc="-175">
                          <a:latin typeface="Georgia"/>
                          <a:cs typeface="Georgia"/>
                        </a:rPr>
                        <a:t>30 </a:t>
                      </a:r>
                      <a:r>
                        <a:rPr dirty="0" sz="2000" spc="-50">
                          <a:latin typeface="Georgia"/>
                          <a:cs typeface="Georgia"/>
                        </a:rPr>
                        <a:t>days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corporate</a:t>
                      </a:r>
                      <a:r>
                        <a:rPr dirty="0" sz="2000" spc="-30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action.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marL="377825" marR="74930" indent="-28702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2000" spc="-60">
                          <a:latin typeface="Georgia"/>
                          <a:cs typeface="Georgia"/>
                        </a:rPr>
                        <a:t>In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case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delisting, </a:t>
                      </a:r>
                      <a:r>
                        <a:rPr dirty="0" sz="2000" spc="-120">
                          <a:latin typeface="Georgia"/>
                          <a:cs typeface="Georgia"/>
                        </a:rPr>
                        <a:t>IEPFA 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000" spc="-35">
                          <a:latin typeface="Georgia"/>
                          <a:cs typeface="Georgia"/>
                        </a:rPr>
                        <a:t>surrender 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shares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and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credit 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proceeds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separate</a:t>
                      </a:r>
                      <a:r>
                        <a:rPr dirty="0" sz="2000" spc="-19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account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2000" spc="-20">
                          <a:latin typeface="Georgia"/>
                          <a:cs typeface="Georgia"/>
                        </a:rPr>
                        <a:t>Any</a:t>
                      </a:r>
                      <a:r>
                        <a:rPr dirty="0" sz="2000" spc="-6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further</a:t>
                      </a:r>
                      <a:r>
                        <a:rPr dirty="0" sz="2000" spc="-13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dividend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to</a:t>
                      </a:r>
                      <a:r>
                        <a:rPr dirty="0" sz="2000" spc="-5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be</a:t>
                      </a:r>
                      <a:r>
                        <a:rPr dirty="0" sz="2000" spc="-9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credited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to</a:t>
                      </a:r>
                      <a:r>
                        <a:rPr dirty="0" sz="2000" spc="-5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95">
                          <a:latin typeface="Georgia"/>
                          <a:cs typeface="Georgia"/>
                        </a:rPr>
                        <a:t>IEPF’s</a:t>
                      </a:r>
                      <a:r>
                        <a:rPr dirty="0" sz="2000" spc="-9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60">
                          <a:latin typeface="Georgia"/>
                          <a:cs typeface="Georgia"/>
                        </a:rPr>
                        <a:t>a/c</a:t>
                      </a:r>
                      <a:r>
                        <a:rPr dirty="0" sz="2000" spc="-8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with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70">
                          <a:latin typeface="Georgia"/>
                          <a:cs typeface="Georgia"/>
                        </a:rPr>
                        <a:t>PNB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2000" spc="-90">
                          <a:latin typeface="Georgia"/>
                          <a:cs typeface="Georgia"/>
                        </a:rPr>
                        <a:t>IEPF-7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be filed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within </a:t>
                      </a:r>
                      <a:r>
                        <a:rPr dirty="0" sz="2000" spc="-175">
                          <a:latin typeface="Georgia"/>
                          <a:cs typeface="Georgia"/>
                        </a:rPr>
                        <a:t>30 </a:t>
                      </a:r>
                      <a:r>
                        <a:rPr dirty="0" sz="2000" spc="-50">
                          <a:latin typeface="Georgia"/>
                          <a:cs typeface="Georgia"/>
                        </a:rPr>
                        <a:t>days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</a:t>
                      </a:r>
                      <a:r>
                        <a:rPr dirty="0" sz="2000" spc="-21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remittance.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7BC961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85928" y="-2286"/>
          <a:ext cx="8756650" cy="677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189"/>
                <a:gridCol w="1887855"/>
                <a:gridCol w="6606540"/>
                <a:gridCol w="99695"/>
              </a:tblGrid>
              <a:tr h="540892">
                <a:tc gridSpan="4">
                  <a:txBody>
                    <a:bodyPr/>
                    <a:lstStyle/>
                    <a:p>
                      <a:pPr marL="977900">
                        <a:lnSpc>
                          <a:spcPct val="100000"/>
                        </a:lnSpc>
                        <a:spcBef>
                          <a:spcPts val="1180"/>
                        </a:spcBef>
                        <a:tabLst>
                          <a:tab pos="7211695" algn="l"/>
                        </a:tabLst>
                      </a:pPr>
                      <a:r>
                        <a:rPr dirty="0" sz="2400" spc="-125" i="1">
                          <a:latin typeface="Georgia"/>
                          <a:cs typeface="Georgia"/>
                        </a:rPr>
                        <a:t>Transfer </a:t>
                      </a:r>
                      <a:r>
                        <a:rPr dirty="0" sz="2400" spc="-55" i="1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400" spc="-80" i="1">
                          <a:latin typeface="Georgia"/>
                          <a:cs typeface="Georgia"/>
                        </a:rPr>
                        <a:t>unclaimed </a:t>
                      </a:r>
                      <a:r>
                        <a:rPr dirty="0" sz="2400" spc="-85" i="1">
                          <a:latin typeface="Georgia"/>
                          <a:cs typeface="Georgia"/>
                        </a:rPr>
                        <a:t>shares </a:t>
                      </a:r>
                      <a:r>
                        <a:rPr dirty="0" sz="2400" spc="-15" i="1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400" spc="-160" i="1">
                          <a:latin typeface="Georgia"/>
                          <a:cs typeface="Georgia"/>
                        </a:rPr>
                        <a:t>IEPF </a:t>
                      </a:r>
                      <a:r>
                        <a:rPr dirty="0" sz="2400" spc="-13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45" i="1">
                          <a:latin typeface="Georgia"/>
                          <a:cs typeface="Georgia"/>
                        </a:rPr>
                        <a:t>[Sec.124(6), </a:t>
                      </a:r>
                      <a:r>
                        <a:rPr dirty="0" sz="1100" spc="-40" i="1">
                          <a:latin typeface="Georgia"/>
                          <a:cs typeface="Georgia"/>
                        </a:rPr>
                        <a:t>Rule</a:t>
                      </a:r>
                      <a:r>
                        <a:rPr dirty="0" sz="1100" spc="-5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100" spc="-20" i="1">
                          <a:latin typeface="Georgia"/>
                          <a:cs typeface="Georgia"/>
                        </a:rPr>
                        <a:t>(6)]	</a:t>
                      </a:r>
                      <a:r>
                        <a:rPr dirty="0" sz="2000" spc="-85" i="1">
                          <a:latin typeface="Georgia"/>
                          <a:cs typeface="Georgia"/>
                        </a:rPr>
                        <a:t>(5/5)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149860">
                    <a:lnL w="28575">
                      <a:solidFill>
                        <a:srgbClr val="7BC961"/>
                      </a:solidFill>
                      <a:prstDash val="solid"/>
                    </a:lnL>
                    <a:lnR w="28575">
                      <a:solidFill>
                        <a:srgbClr val="7BC961"/>
                      </a:solidFill>
                      <a:prstDash val="solid"/>
                    </a:lnR>
                    <a:lnB w="38100">
                      <a:solidFill>
                        <a:srgbClr val="7BC961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016889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7BC96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just" marL="90805" marR="736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2000" spc="15">
                          <a:latin typeface="Georgia"/>
                          <a:cs typeface="Georgia"/>
                        </a:rPr>
                        <a:t>When </a:t>
                      </a:r>
                      <a:r>
                        <a:rPr dirty="0" sz="2000" spc="-120">
                          <a:latin typeface="Georgia"/>
                          <a:cs typeface="Georgia"/>
                        </a:rPr>
                        <a:t>IEPFA 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is  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000" spc="-35">
                          <a:latin typeface="Georgia"/>
                          <a:cs typeface="Georgia"/>
                        </a:rPr>
                        <a:t>surrender 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shares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7BC961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320"/>
                        </a:spcBef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2000" spc="-65">
                          <a:latin typeface="Georgia"/>
                          <a:cs typeface="Georgia"/>
                        </a:rPr>
                        <a:t>If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the 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co.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is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being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wound</a:t>
                      </a:r>
                      <a:r>
                        <a:rPr dirty="0" sz="2000" spc="2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up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2000" spc="-65">
                          <a:latin typeface="Georgia"/>
                          <a:cs typeface="Georgia"/>
                        </a:rPr>
                        <a:t>If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the 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co.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is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being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delisted </a:t>
                      </a:r>
                      <a:r>
                        <a:rPr dirty="0" sz="2000" spc="-55">
                          <a:latin typeface="Georgia"/>
                          <a:cs typeface="Georgia"/>
                        </a:rPr>
                        <a:t>as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per </a:t>
                      </a:r>
                      <a:r>
                        <a:rPr dirty="0" sz="2000" spc="-114">
                          <a:latin typeface="Georgia"/>
                          <a:cs typeface="Georgia"/>
                        </a:rPr>
                        <a:t>SEBI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regulations.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7BC961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7BC961"/>
                      </a:solidFill>
                      <a:prstDash val="solid"/>
                    </a:lnT>
                  </a:tcPr>
                </a:tc>
              </a:tr>
              <a:tr h="173735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7BC96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0805" marR="74295">
                        <a:lnSpc>
                          <a:spcPct val="100000"/>
                        </a:lnSpc>
                        <a:spcBef>
                          <a:spcPts val="235"/>
                        </a:spcBef>
                        <a:tabLst>
                          <a:tab pos="1293495" algn="l"/>
                          <a:tab pos="1567815" algn="l"/>
                        </a:tabLst>
                      </a:pPr>
                      <a:r>
                        <a:rPr dirty="0" sz="2000" spc="-35">
                          <a:latin typeface="Georgia"/>
                          <a:cs typeface="Georgia"/>
                        </a:rPr>
                        <a:t>Treatment		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of  dividend 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decla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r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ed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af</a:t>
                      </a:r>
                      <a:r>
                        <a:rPr dirty="0" sz="2000" spc="-35">
                          <a:latin typeface="Georgia"/>
                          <a:cs typeface="Georgia"/>
                        </a:rPr>
                        <a:t>t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er 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transfer		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of  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shares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235"/>
                        </a:spcBef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2000" spc="-70" i="1">
                          <a:latin typeface="Georgia"/>
                          <a:cs typeface="Georgia"/>
                        </a:rPr>
                        <a:t>Rules </a:t>
                      </a:r>
                      <a:r>
                        <a:rPr dirty="0" sz="2000" spc="-114" i="1">
                          <a:latin typeface="Georgia"/>
                          <a:cs typeface="Georgia"/>
                        </a:rPr>
                        <a:t>are</a:t>
                      </a:r>
                      <a:r>
                        <a:rPr dirty="0" sz="2000" spc="5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35" i="1">
                          <a:latin typeface="Georgia"/>
                          <a:cs typeface="Georgia"/>
                        </a:rPr>
                        <a:t>silent.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marL="377825" marR="81915" indent="-28702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2000" spc="-60" i="1">
                          <a:latin typeface="Georgia"/>
                          <a:cs typeface="Georgia"/>
                        </a:rPr>
                        <a:t>It </a:t>
                      </a:r>
                      <a:r>
                        <a:rPr dirty="0" sz="2000" spc="-45" i="1">
                          <a:latin typeface="Georgia"/>
                          <a:cs typeface="Georgia"/>
                        </a:rPr>
                        <a:t>seems </a:t>
                      </a:r>
                      <a:r>
                        <a:rPr dirty="0" sz="2000" spc="-90" i="1">
                          <a:latin typeface="Georgia"/>
                          <a:cs typeface="Georgia"/>
                        </a:rPr>
                        <a:t>dividend </a:t>
                      </a:r>
                      <a:r>
                        <a:rPr dirty="0" sz="2000" spc="-60" i="1">
                          <a:latin typeface="Georgia"/>
                          <a:cs typeface="Georgia"/>
                        </a:rPr>
                        <a:t>needs </a:t>
                      </a:r>
                      <a:r>
                        <a:rPr dirty="0" sz="2000" spc="-15" i="1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000" spc="-65" i="1">
                          <a:latin typeface="Georgia"/>
                          <a:cs typeface="Georgia"/>
                        </a:rPr>
                        <a:t>be </a:t>
                      </a:r>
                      <a:r>
                        <a:rPr dirty="0" sz="2000" spc="-90" i="1">
                          <a:latin typeface="Georgia"/>
                          <a:cs typeface="Georgia"/>
                        </a:rPr>
                        <a:t>transferred </a:t>
                      </a:r>
                      <a:r>
                        <a:rPr dirty="0" sz="2000" spc="-15" i="1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000" spc="-130" i="1">
                          <a:latin typeface="Georgia"/>
                          <a:cs typeface="Georgia"/>
                        </a:rPr>
                        <a:t>IEPF </a:t>
                      </a:r>
                      <a:r>
                        <a:rPr dirty="0" sz="2000" spc="-80" i="1">
                          <a:latin typeface="Georgia"/>
                          <a:cs typeface="Georgia"/>
                        </a:rPr>
                        <a:t>after  </a:t>
                      </a:r>
                      <a:r>
                        <a:rPr dirty="0" sz="2000" spc="-70" i="1">
                          <a:latin typeface="Georgia"/>
                          <a:cs typeface="Georgia"/>
                        </a:rPr>
                        <a:t>declaration </a:t>
                      </a:r>
                      <a:r>
                        <a:rPr dirty="0" sz="2000" spc="-40" i="1">
                          <a:latin typeface="Georgia"/>
                          <a:cs typeface="Georgia"/>
                        </a:rPr>
                        <a:t>since </a:t>
                      </a:r>
                      <a:r>
                        <a:rPr dirty="0" sz="2000" spc="-70" i="1">
                          <a:latin typeface="Georgia"/>
                          <a:cs typeface="Georgia"/>
                        </a:rPr>
                        <a:t>shares </a:t>
                      </a:r>
                      <a:r>
                        <a:rPr dirty="0" sz="2000" spc="-100" i="1">
                          <a:latin typeface="Georgia"/>
                          <a:cs typeface="Georgia"/>
                        </a:rPr>
                        <a:t>have </a:t>
                      </a:r>
                      <a:r>
                        <a:rPr dirty="0" sz="2000" spc="-110" i="1">
                          <a:latin typeface="Georgia"/>
                          <a:cs typeface="Georgia"/>
                        </a:rPr>
                        <a:t>already </a:t>
                      </a:r>
                      <a:r>
                        <a:rPr dirty="0" sz="2000" spc="-60" i="1">
                          <a:latin typeface="Georgia"/>
                          <a:cs typeface="Georgia"/>
                        </a:rPr>
                        <a:t>been</a:t>
                      </a:r>
                      <a:r>
                        <a:rPr dirty="0" sz="2000" spc="30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80" i="1">
                          <a:latin typeface="Georgia"/>
                          <a:cs typeface="Georgia"/>
                        </a:rPr>
                        <a:t>transferred.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737487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7BC96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0805" marR="73660">
                        <a:lnSpc>
                          <a:spcPct val="100000"/>
                        </a:lnSpc>
                        <a:spcBef>
                          <a:spcPts val="235"/>
                        </a:spcBef>
                        <a:tabLst>
                          <a:tab pos="1489075" algn="l"/>
                        </a:tabLst>
                      </a:pPr>
                      <a:r>
                        <a:rPr dirty="0" sz="2000" spc="-30">
                          <a:latin typeface="Georgia"/>
                          <a:cs typeface="Georgia"/>
                        </a:rPr>
                        <a:t>Pending 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r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eques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t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s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f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or  </a:t>
                      </a:r>
                      <a:r>
                        <a:rPr dirty="0" sz="2000" spc="-35">
                          <a:latin typeface="Georgia"/>
                          <a:cs typeface="Georgia"/>
                        </a:rPr>
                        <a:t>transmission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of  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shares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235"/>
                        </a:spcBef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2000" spc="-70" i="1">
                          <a:latin typeface="Georgia"/>
                          <a:cs typeface="Georgia"/>
                        </a:rPr>
                        <a:t>Rules </a:t>
                      </a:r>
                      <a:r>
                        <a:rPr dirty="0" sz="2000" spc="-114" i="1">
                          <a:latin typeface="Georgia"/>
                          <a:cs typeface="Georgia"/>
                        </a:rPr>
                        <a:t>are</a:t>
                      </a:r>
                      <a:r>
                        <a:rPr dirty="0" sz="2000" spc="5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35" i="1">
                          <a:latin typeface="Georgia"/>
                          <a:cs typeface="Georgia"/>
                        </a:rPr>
                        <a:t>silent.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2000" spc="-45" i="1">
                          <a:latin typeface="Georgia"/>
                          <a:cs typeface="Georgia"/>
                        </a:rPr>
                        <a:t>Co. </a:t>
                      </a:r>
                      <a:r>
                        <a:rPr dirty="0" sz="2000" spc="-125" i="1">
                          <a:latin typeface="Georgia"/>
                          <a:cs typeface="Georgia"/>
                        </a:rPr>
                        <a:t>may </a:t>
                      </a:r>
                      <a:r>
                        <a:rPr dirty="0" sz="2000" spc="-70" i="1">
                          <a:latin typeface="Georgia"/>
                          <a:cs typeface="Georgia"/>
                        </a:rPr>
                        <a:t>take </a:t>
                      </a:r>
                      <a:r>
                        <a:rPr dirty="0" sz="2000" spc="-15" i="1">
                          <a:latin typeface="Georgia"/>
                          <a:cs typeface="Georgia"/>
                        </a:rPr>
                        <a:t>its </a:t>
                      </a:r>
                      <a:r>
                        <a:rPr dirty="0" sz="2000" spc="-125" i="1">
                          <a:latin typeface="Georgia"/>
                          <a:cs typeface="Georgia"/>
                        </a:rPr>
                        <a:t>own </a:t>
                      </a:r>
                      <a:r>
                        <a:rPr dirty="0" sz="2000" spc="-45" i="1">
                          <a:latin typeface="Georgia"/>
                          <a:cs typeface="Georgia"/>
                        </a:rPr>
                        <a:t>decision </a:t>
                      </a:r>
                      <a:r>
                        <a:rPr dirty="0" sz="2000" spc="-80" i="1">
                          <a:latin typeface="Georgia"/>
                          <a:cs typeface="Georgia"/>
                        </a:rPr>
                        <a:t>for transfer </a:t>
                      </a:r>
                      <a:r>
                        <a:rPr dirty="0" sz="2000" spc="-45" i="1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000" spc="-30" i="1">
                          <a:latin typeface="Georgia"/>
                          <a:cs typeface="Georgia"/>
                        </a:rPr>
                        <a:t>such</a:t>
                      </a:r>
                      <a:r>
                        <a:rPr dirty="0" sz="2000" spc="-27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70" i="1">
                          <a:latin typeface="Georgia"/>
                          <a:cs typeface="Georgia"/>
                        </a:rPr>
                        <a:t>shares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marL="377825">
                        <a:lnSpc>
                          <a:spcPct val="100000"/>
                        </a:lnSpc>
                      </a:pPr>
                      <a:r>
                        <a:rPr dirty="0" sz="2000" spc="-15" i="1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000" spc="-145" i="1">
                          <a:latin typeface="Georgia"/>
                          <a:cs typeface="Georgia"/>
                        </a:rPr>
                        <a:t>IEPF.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173733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7BC96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0805" marR="79375">
                        <a:lnSpc>
                          <a:spcPct val="100000"/>
                        </a:lnSpc>
                        <a:spcBef>
                          <a:spcPts val="240"/>
                        </a:spcBef>
                        <a:tabLst>
                          <a:tab pos="1567815" algn="l"/>
                        </a:tabLst>
                      </a:pPr>
                      <a:r>
                        <a:rPr dirty="0" sz="2000" spc="5">
                          <a:latin typeface="Georgia"/>
                          <a:cs typeface="Georgia"/>
                        </a:rPr>
                        <a:t>Whether  </a:t>
                      </a:r>
                      <a:r>
                        <a:rPr dirty="0" sz="2000" spc="-120">
                          <a:latin typeface="Georgia"/>
                          <a:cs typeface="Georgia"/>
                        </a:rPr>
                        <a:t>IEPFA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becomes 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owner	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of  </a:t>
                      </a:r>
                      <a:r>
                        <a:rPr dirty="0" sz="2000" spc="-50">
                          <a:latin typeface="Georgia"/>
                          <a:cs typeface="Georgia"/>
                        </a:rPr>
                        <a:t>shares?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  <a:tabLst>
                          <a:tab pos="774700" algn="l"/>
                          <a:tab pos="2329180" algn="l"/>
                          <a:tab pos="2868930" algn="l"/>
                          <a:tab pos="3615690" algn="l"/>
                          <a:tab pos="4271010" algn="l"/>
                          <a:tab pos="5121275" algn="l"/>
                          <a:tab pos="5790565" algn="l"/>
                        </a:tabLst>
                      </a:pPr>
                      <a:r>
                        <a:rPr dirty="0" sz="2000" spc="-65" i="1">
                          <a:latin typeface="Georgia"/>
                          <a:cs typeface="Georgia"/>
                        </a:rPr>
                        <a:t>No,	</a:t>
                      </a:r>
                      <a:r>
                        <a:rPr dirty="0" sz="2000" spc="-80" i="1">
                          <a:latin typeface="Georgia"/>
                          <a:cs typeface="Georgia"/>
                        </a:rPr>
                        <a:t>Shareholders	</a:t>
                      </a:r>
                      <a:r>
                        <a:rPr dirty="0" sz="2000" spc="-65" i="1">
                          <a:latin typeface="Georgia"/>
                          <a:cs typeface="Georgia"/>
                        </a:rPr>
                        <a:t>can	claim	</a:t>
                      </a:r>
                      <a:r>
                        <a:rPr dirty="0" sz="2000" spc="-70" i="1">
                          <a:latin typeface="Georgia"/>
                          <a:cs typeface="Georgia"/>
                        </a:rPr>
                        <a:t>back	shares	</a:t>
                      </a:r>
                      <a:r>
                        <a:rPr dirty="0" sz="2000" spc="-85" i="1">
                          <a:latin typeface="Georgia"/>
                          <a:cs typeface="Georgia"/>
                        </a:rPr>
                        <a:t>from	</a:t>
                      </a:r>
                      <a:r>
                        <a:rPr dirty="0" sz="2000" spc="-114" i="1">
                          <a:latin typeface="Georgia"/>
                          <a:cs typeface="Georgia"/>
                        </a:rPr>
                        <a:t>IEPFA.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2000" spc="-60" i="1">
                          <a:latin typeface="Georgia"/>
                          <a:cs typeface="Georgia"/>
                        </a:rPr>
                        <a:t>Hence </a:t>
                      </a:r>
                      <a:r>
                        <a:rPr dirty="0" sz="2000" spc="-135" i="1">
                          <a:latin typeface="Georgia"/>
                          <a:cs typeface="Georgia"/>
                        </a:rPr>
                        <a:t>IEPFA </a:t>
                      </a:r>
                      <a:r>
                        <a:rPr dirty="0" sz="2000" spc="-25" i="1">
                          <a:latin typeface="Georgia"/>
                          <a:cs typeface="Georgia"/>
                        </a:rPr>
                        <a:t>acts </a:t>
                      </a:r>
                      <a:r>
                        <a:rPr dirty="0" sz="2000" spc="-60" i="1">
                          <a:latin typeface="Georgia"/>
                          <a:cs typeface="Georgia"/>
                        </a:rPr>
                        <a:t>like </a:t>
                      </a:r>
                      <a:r>
                        <a:rPr dirty="0" sz="2000" spc="-50" i="1">
                          <a:latin typeface="Georgia"/>
                          <a:cs typeface="Georgia"/>
                        </a:rPr>
                        <a:t>custodian </a:t>
                      </a:r>
                      <a:r>
                        <a:rPr dirty="0" sz="2000" spc="-45" i="1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000" spc="-30" i="1">
                          <a:latin typeface="Georgia"/>
                          <a:cs typeface="Georgia"/>
                        </a:rPr>
                        <a:t>such</a:t>
                      </a:r>
                      <a:r>
                        <a:rPr dirty="0" sz="2000" spc="295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65" i="1">
                          <a:latin typeface="Georgia"/>
                          <a:cs typeface="Georgia"/>
                        </a:rPr>
                        <a:t>shares.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509828" y="543610"/>
              <a:ext cx="8153400" cy="6126480"/>
            </a:xfrm>
            <a:custGeom>
              <a:avLst/>
              <a:gdLst/>
              <a:ahLst/>
              <a:cxnLst/>
              <a:rect l="l" t="t" r="r" b="b"/>
              <a:pathLst>
                <a:path w="8153400" h="6126480">
                  <a:moveTo>
                    <a:pt x="8153400" y="0"/>
                  </a:moveTo>
                  <a:lnTo>
                    <a:pt x="0" y="0"/>
                  </a:lnTo>
                  <a:lnTo>
                    <a:pt x="0" y="6126480"/>
                  </a:lnTo>
                  <a:lnTo>
                    <a:pt x="8153400" y="612648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CCD4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09828" y="537209"/>
              <a:ext cx="8153400" cy="6139815"/>
            </a:xfrm>
            <a:custGeom>
              <a:avLst/>
              <a:gdLst/>
              <a:ahLst/>
              <a:cxnLst/>
              <a:rect l="l" t="t" r="r" b="b"/>
              <a:pathLst>
                <a:path w="8153400" h="6139815">
                  <a:moveTo>
                    <a:pt x="0" y="0"/>
                  </a:moveTo>
                  <a:lnTo>
                    <a:pt x="0" y="6139230"/>
                  </a:lnTo>
                </a:path>
                <a:path w="8153400" h="6139815">
                  <a:moveTo>
                    <a:pt x="8153349" y="0"/>
                  </a:moveTo>
                  <a:lnTo>
                    <a:pt x="8153349" y="613923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03478" y="537209"/>
              <a:ext cx="8166100" cy="12700"/>
            </a:xfrm>
            <a:custGeom>
              <a:avLst/>
              <a:gdLst/>
              <a:ahLst/>
              <a:cxnLst/>
              <a:rect l="l" t="t" r="r" b="b"/>
              <a:pathLst>
                <a:path w="8166100" h="12700">
                  <a:moveTo>
                    <a:pt x="0" y="12700"/>
                  </a:moveTo>
                  <a:lnTo>
                    <a:pt x="8166049" y="12700"/>
                  </a:lnTo>
                  <a:lnTo>
                    <a:pt x="8166049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03478" y="6670090"/>
              <a:ext cx="8166100" cy="0"/>
            </a:xfrm>
            <a:custGeom>
              <a:avLst/>
              <a:gdLst/>
              <a:ahLst/>
              <a:cxnLst/>
              <a:rect l="l" t="t" r="r" b="b"/>
              <a:pathLst>
                <a:path w="8166100" h="0">
                  <a:moveTo>
                    <a:pt x="0" y="0"/>
                  </a:moveTo>
                  <a:lnTo>
                    <a:pt x="8166049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88670" y="557021"/>
            <a:ext cx="8004175" cy="6061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400" spc="-20">
                <a:latin typeface="Georgia"/>
                <a:cs typeface="Georgia"/>
              </a:rPr>
              <a:t>Section </a:t>
            </a:r>
            <a:r>
              <a:rPr dirty="0" sz="2400" spc="-145">
                <a:latin typeface="Georgia"/>
                <a:cs typeface="Georgia"/>
              </a:rPr>
              <a:t>8</a:t>
            </a:r>
            <a:r>
              <a:rPr dirty="0" sz="2400" spc="-40">
                <a:latin typeface="Georgia"/>
                <a:cs typeface="Georgia"/>
              </a:rPr>
              <a:t> </a:t>
            </a:r>
            <a:r>
              <a:rPr dirty="0" sz="2400" spc="-70">
                <a:latin typeface="Georgia"/>
                <a:cs typeface="Georgia"/>
              </a:rPr>
              <a:t>company.</a:t>
            </a:r>
            <a:endParaRPr sz="24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z="2400" spc="-30">
                <a:latin typeface="Georgia"/>
                <a:cs typeface="Georgia"/>
              </a:rPr>
              <a:t>Any </a:t>
            </a:r>
            <a:r>
              <a:rPr dirty="0" sz="2400" spc="-35">
                <a:latin typeface="Georgia"/>
                <a:cs typeface="Georgia"/>
              </a:rPr>
              <a:t>company </a:t>
            </a:r>
            <a:r>
              <a:rPr dirty="0" sz="2400" spc="-25">
                <a:latin typeface="Georgia"/>
                <a:cs typeface="Georgia"/>
              </a:rPr>
              <a:t>so </a:t>
            </a:r>
            <a:r>
              <a:rPr dirty="0" sz="2400" spc="-10">
                <a:latin typeface="Georgia"/>
                <a:cs typeface="Georgia"/>
              </a:rPr>
              <a:t>long </a:t>
            </a:r>
            <a:r>
              <a:rPr dirty="0" sz="2400" spc="-65">
                <a:latin typeface="Georgia"/>
                <a:cs typeface="Georgia"/>
              </a:rPr>
              <a:t>as </a:t>
            </a:r>
            <a:r>
              <a:rPr dirty="0" sz="2400" spc="-5">
                <a:latin typeface="Georgia"/>
                <a:cs typeface="Georgia"/>
              </a:rPr>
              <a:t>it </a:t>
            </a:r>
            <a:r>
              <a:rPr dirty="0" sz="2400" spc="-45">
                <a:latin typeface="Georgia"/>
                <a:cs typeface="Georgia"/>
              </a:rPr>
              <a:t>is </a:t>
            </a:r>
            <a:r>
              <a:rPr dirty="0" sz="2400" spc="-25">
                <a:latin typeface="Georgia"/>
                <a:cs typeface="Georgia"/>
              </a:rPr>
              <a:t>in </a:t>
            </a:r>
            <a:r>
              <a:rPr dirty="0" sz="2400" spc="-20">
                <a:latin typeface="Georgia"/>
                <a:cs typeface="Georgia"/>
              </a:rPr>
              <a:t>default </a:t>
            </a:r>
            <a:r>
              <a:rPr dirty="0" sz="2400" spc="-25">
                <a:latin typeface="Georgia"/>
                <a:cs typeface="Georgia"/>
              </a:rPr>
              <a:t>in </a:t>
            </a:r>
            <a:r>
              <a:rPr dirty="0" sz="2400" spc="-70" i="1">
                <a:latin typeface="Georgia"/>
                <a:cs typeface="Georgia"/>
              </a:rPr>
              <a:t>compliance</a:t>
            </a:r>
            <a:r>
              <a:rPr dirty="0" sz="2400" spc="-204" i="1">
                <a:latin typeface="Georgia"/>
                <a:cs typeface="Georgia"/>
              </a:rPr>
              <a:t> </a:t>
            </a:r>
            <a:r>
              <a:rPr dirty="0" sz="2400" spc="-50" i="1">
                <a:latin typeface="Georgia"/>
                <a:cs typeface="Georgia"/>
              </a:rPr>
              <a:t>of</a:t>
            </a:r>
            <a:endParaRPr sz="2400">
              <a:latin typeface="Georgia"/>
              <a:cs typeface="Georgia"/>
            </a:endParaRPr>
          </a:p>
          <a:p>
            <a:pPr marL="355600">
              <a:lnSpc>
                <a:spcPct val="100000"/>
              </a:lnSpc>
            </a:pPr>
            <a:r>
              <a:rPr dirty="0" sz="2400" spc="-50" i="1">
                <a:latin typeface="Georgia"/>
                <a:cs typeface="Georgia"/>
              </a:rPr>
              <a:t>Sections </a:t>
            </a:r>
            <a:r>
              <a:rPr dirty="0" sz="2400" spc="-125" i="1">
                <a:latin typeface="Georgia"/>
                <a:cs typeface="Georgia"/>
              </a:rPr>
              <a:t>73 </a:t>
            </a:r>
            <a:r>
              <a:rPr dirty="0" sz="2400" spc="-120" i="1">
                <a:latin typeface="Georgia"/>
                <a:cs typeface="Georgia"/>
              </a:rPr>
              <a:t>and </a:t>
            </a:r>
            <a:r>
              <a:rPr dirty="0" sz="2400" spc="-165" i="1">
                <a:latin typeface="Georgia"/>
                <a:cs typeface="Georgia"/>
              </a:rPr>
              <a:t>74</a:t>
            </a:r>
            <a:r>
              <a:rPr dirty="0" sz="2400" spc="-160" i="1">
                <a:latin typeface="Georgia"/>
                <a:cs typeface="Georgia"/>
              </a:rPr>
              <a:t> </a:t>
            </a:r>
            <a:r>
              <a:rPr dirty="0" sz="2400" spc="-110" i="1">
                <a:latin typeface="Georgia"/>
                <a:cs typeface="Georgia"/>
              </a:rPr>
              <a:t>[Sec.123(6)]</a:t>
            </a:r>
            <a:endParaRPr sz="2400">
              <a:latin typeface="Georgia"/>
              <a:cs typeface="Georgia"/>
            </a:endParaRPr>
          </a:p>
          <a:p>
            <a:pPr marL="926465">
              <a:lnSpc>
                <a:spcPts val="2140"/>
              </a:lnSpc>
              <a:spcBef>
                <a:spcPts val="35"/>
              </a:spcBef>
            </a:pPr>
            <a:r>
              <a:rPr dirty="0" sz="1800" spc="-70" i="1">
                <a:latin typeface="Georgia"/>
                <a:cs typeface="Georgia"/>
              </a:rPr>
              <a:t>(even </a:t>
            </a:r>
            <a:r>
              <a:rPr dirty="0" sz="1800" spc="-50" i="1">
                <a:latin typeface="Georgia"/>
                <a:cs typeface="Georgia"/>
              </a:rPr>
              <a:t>if </a:t>
            </a:r>
            <a:r>
              <a:rPr dirty="0" sz="1800" spc="-60" i="1">
                <a:latin typeface="Georgia"/>
                <a:cs typeface="Georgia"/>
              </a:rPr>
              <a:t>extended </a:t>
            </a:r>
            <a:r>
              <a:rPr dirty="0" sz="1800" spc="-80" i="1">
                <a:latin typeface="Georgia"/>
                <a:cs typeface="Georgia"/>
              </a:rPr>
              <a:t>period </a:t>
            </a:r>
            <a:r>
              <a:rPr dirty="0" sz="1800" spc="-35" i="1">
                <a:latin typeface="Georgia"/>
                <a:cs typeface="Georgia"/>
              </a:rPr>
              <a:t>is </a:t>
            </a:r>
            <a:r>
              <a:rPr dirty="0" sz="1800" spc="-95" i="1">
                <a:latin typeface="Georgia"/>
                <a:cs typeface="Georgia"/>
              </a:rPr>
              <a:t>allowed </a:t>
            </a:r>
            <a:r>
              <a:rPr dirty="0" sz="1800" spc="-125" i="1">
                <a:latin typeface="Georgia"/>
                <a:cs typeface="Georgia"/>
              </a:rPr>
              <a:t>by</a:t>
            </a:r>
            <a:r>
              <a:rPr dirty="0" sz="1800" spc="-20" i="1">
                <a:latin typeface="Georgia"/>
                <a:cs typeface="Georgia"/>
              </a:rPr>
              <a:t> </a:t>
            </a:r>
            <a:r>
              <a:rPr dirty="0" sz="1800" spc="-65" i="1">
                <a:latin typeface="Georgia"/>
                <a:cs typeface="Georgia"/>
              </a:rPr>
              <a:t>NCLT/Court)</a:t>
            </a:r>
            <a:endParaRPr sz="1800">
              <a:latin typeface="Georgia"/>
              <a:cs typeface="Georgia"/>
            </a:endParaRPr>
          </a:p>
          <a:p>
            <a:pPr marL="355600" indent="-342900">
              <a:lnSpc>
                <a:spcPts val="286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z="2400" spc="-114" i="1">
                <a:latin typeface="Georgia"/>
                <a:cs typeface="Georgia"/>
              </a:rPr>
              <a:t>Any </a:t>
            </a:r>
            <a:r>
              <a:rPr dirty="0" sz="2400" spc="-110" i="1">
                <a:latin typeface="Georgia"/>
                <a:cs typeface="Georgia"/>
              </a:rPr>
              <a:t>company </a:t>
            </a:r>
            <a:r>
              <a:rPr dirty="0" sz="2400" spc="-35" i="1">
                <a:latin typeface="Georgia"/>
                <a:cs typeface="Georgia"/>
              </a:rPr>
              <a:t>so </a:t>
            </a:r>
            <a:r>
              <a:rPr dirty="0" sz="2400" spc="-75" i="1">
                <a:latin typeface="Georgia"/>
                <a:cs typeface="Georgia"/>
              </a:rPr>
              <a:t>long </a:t>
            </a:r>
            <a:r>
              <a:rPr dirty="0" sz="2400" spc="-85" i="1">
                <a:latin typeface="Georgia"/>
                <a:cs typeface="Georgia"/>
              </a:rPr>
              <a:t>as </a:t>
            </a:r>
            <a:r>
              <a:rPr dirty="0" sz="2400" spc="-20" i="1">
                <a:latin typeface="Georgia"/>
                <a:cs typeface="Georgia"/>
              </a:rPr>
              <a:t>it </a:t>
            </a:r>
            <a:r>
              <a:rPr dirty="0" sz="2400" spc="-45" i="1">
                <a:latin typeface="Georgia"/>
                <a:cs typeface="Georgia"/>
              </a:rPr>
              <a:t>is </a:t>
            </a:r>
            <a:r>
              <a:rPr dirty="0" sz="2400" spc="-75" i="1">
                <a:latin typeface="Georgia"/>
                <a:cs typeface="Georgia"/>
              </a:rPr>
              <a:t>in </a:t>
            </a:r>
            <a:r>
              <a:rPr dirty="0" sz="2400" spc="-70" i="1">
                <a:latin typeface="Georgia"/>
                <a:cs typeface="Georgia"/>
              </a:rPr>
              <a:t>default</a:t>
            </a:r>
            <a:r>
              <a:rPr dirty="0" sz="2400" spc="415" i="1">
                <a:latin typeface="Georgia"/>
                <a:cs typeface="Georgia"/>
              </a:rPr>
              <a:t> </a:t>
            </a:r>
            <a:r>
              <a:rPr dirty="0" sz="2400" spc="-150" i="1">
                <a:latin typeface="Georgia"/>
                <a:cs typeface="Georgia"/>
              </a:rPr>
              <a:t>in:</a:t>
            </a:r>
            <a:endParaRPr sz="2400">
              <a:latin typeface="Georgia"/>
              <a:cs typeface="Georgia"/>
            </a:endParaRPr>
          </a:p>
          <a:p>
            <a:pPr lvl="1" marL="812165" indent="-342900">
              <a:lnSpc>
                <a:spcPct val="100000"/>
              </a:lnSpc>
              <a:buFont typeface="Wingdings"/>
              <a:buChar char=""/>
              <a:tabLst>
                <a:tab pos="812800" algn="l"/>
                <a:tab pos="2522855" algn="l"/>
                <a:tab pos="3004820" algn="l"/>
                <a:tab pos="4648835" algn="l"/>
                <a:tab pos="5156835" algn="l"/>
                <a:tab pos="6520815" algn="l"/>
                <a:tab pos="7002780" algn="l"/>
              </a:tabLst>
            </a:pPr>
            <a:r>
              <a:rPr dirty="0" sz="2400" spc="-90" i="1">
                <a:latin typeface="Georgia"/>
                <a:cs typeface="Georgia"/>
              </a:rPr>
              <a:t>redemption	</a:t>
            </a:r>
            <a:r>
              <a:rPr dirty="0" sz="2400" spc="-50" i="1">
                <a:latin typeface="Georgia"/>
                <a:cs typeface="Georgia"/>
              </a:rPr>
              <a:t>of	</a:t>
            </a:r>
            <a:r>
              <a:rPr dirty="0" sz="2400" spc="-80" i="1">
                <a:latin typeface="Georgia"/>
                <a:cs typeface="Georgia"/>
              </a:rPr>
              <a:t>debentures	</a:t>
            </a:r>
            <a:r>
              <a:rPr dirty="0" sz="2400" spc="-105" i="1">
                <a:latin typeface="Georgia"/>
                <a:cs typeface="Georgia"/>
              </a:rPr>
              <a:t>or	</a:t>
            </a:r>
            <a:r>
              <a:rPr dirty="0" sz="2400" spc="-100" i="1">
                <a:latin typeface="Georgia"/>
                <a:cs typeface="Georgia"/>
              </a:rPr>
              <a:t>payment	</a:t>
            </a:r>
            <a:r>
              <a:rPr dirty="0" sz="2400" spc="-50" i="1">
                <a:latin typeface="Georgia"/>
                <a:cs typeface="Georgia"/>
              </a:rPr>
              <a:t>of	</a:t>
            </a:r>
            <a:r>
              <a:rPr dirty="0" sz="2400" spc="-65" i="1">
                <a:latin typeface="Georgia"/>
                <a:cs typeface="Georgia"/>
              </a:rPr>
              <a:t>interest</a:t>
            </a:r>
            <a:endParaRPr sz="2400">
              <a:latin typeface="Georgia"/>
              <a:cs typeface="Georgia"/>
            </a:endParaRPr>
          </a:p>
          <a:p>
            <a:pPr marL="812165">
              <a:lnSpc>
                <a:spcPct val="100000"/>
              </a:lnSpc>
              <a:spcBef>
                <a:spcPts val="5"/>
              </a:spcBef>
            </a:pPr>
            <a:r>
              <a:rPr dirty="0" sz="2400" spc="-75" i="1">
                <a:latin typeface="Georgia"/>
                <a:cs typeface="Georgia"/>
              </a:rPr>
              <a:t>thereon </a:t>
            </a:r>
            <a:r>
              <a:rPr dirty="0" sz="2400" spc="-110" i="1">
                <a:latin typeface="Georgia"/>
                <a:cs typeface="Georgia"/>
              </a:rPr>
              <a:t>or </a:t>
            </a:r>
            <a:r>
              <a:rPr dirty="0" sz="2400" spc="-70" i="1">
                <a:latin typeface="Georgia"/>
                <a:cs typeface="Georgia"/>
              </a:rPr>
              <a:t>non-creation </a:t>
            </a:r>
            <a:r>
              <a:rPr dirty="0" sz="2400" spc="-50" i="1">
                <a:latin typeface="Georgia"/>
                <a:cs typeface="Georgia"/>
              </a:rPr>
              <a:t>of</a:t>
            </a:r>
            <a:r>
              <a:rPr dirty="0" sz="2400" spc="204" i="1">
                <a:latin typeface="Georgia"/>
                <a:cs typeface="Georgia"/>
              </a:rPr>
              <a:t> </a:t>
            </a:r>
            <a:r>
              <a:rPr dirty="0" sz="2400" spc="-140" i="1">
                <a:latin typeface="Georgia"/>
                <a:cs typeface="Georgia"/>
              </a:rPr>
              <a:t>DRR</a:t>
            </a:r>
            <a:endParaRPr sz="2400">
              <a:latin typeface="Georgia"/>
              <a:cs typeface="Georgia"/>
            </a:endParaRPr>
          </a:p>
          <a:p>
            <a:pPr lvl="1" marL="812165" indent="-342900">
              <a:lnSpc>
                <a:spcPct val="100000"/>
              </a:lnSpc>
              <a:buFont typeface="Wingdings"/>
              <a:buChar char=""/>
              <a:tabLst>
                <a:tab pos="812800" algn="l"/>
              </a:tabLst>
            </a:pPr>
            <a:r>
              <a:rPr dirty="0" sz="2400" spc="-95" i="1">
                <a:latin typeface="Georgia"/>
                <a:cs typeface="Georgia"/>
              </a:rPr>
              <a:t>Redemption </a:t>
            </a:r>
            <a:r>
              <a:rPr dirty="0" sz="2400" spc="-50" i="1">
                <a:latin typeface="Georgia"/>
                <a:cs typeface="Georgia"/>
              </a:rPr>
              <a:t>of </a:t>
            </a:r>
            <a:r>
              <a:rPr dirty="0" sz="2400" spc="-100" i="1">
                <a:latin typeface="Georgia"/>
                <a:cs typeface="Georgia"/>
              </a:rPr>
              <a:t>preference </a:t>
            </a:r>
            <a:r>
              <a:rPr dirty="0" sz="2400" spc="-85" i="1">
                <a:latin typeface="Georgia"/>
                <a:cs typeface="Georgia"/>
              </a:rPr>
              <a:t>shares </a:t>
            </a:r>
            <a:r>
              <a:rPr dirty="0" sz="2400" spc="-110" i="1">
                <a:latin typeface="Georgia"/>
                <a:cs typeface="Georgia"/>
              </a:rPr>
              <a:t>or </a:t>
            </a:r>
            <a:r>
              <a:rPr dirty="0" sz="2400" spc="-75" i="1">
                <a:latin typeface="Georgia"/>
                <a:cs typeface="Georgia"/>
              </a:rPr>
              <a:t>creation </a:t>
            </a:r>
            <a:r>
              <a:rPr dirty="0" sz="2400" spc="-50" i="1">
                <a:latin typeface="Georgia"/>
                <a:cs typeface="Georgia"/>
              </a:rPr>
              <a:t>of</a:t>
            </a:r>
            <a:r>
              <a:rPr dirty="0" sz="2400" spc="465" i="1">
                <a:latin typeface="Georgia"/>
                <a:cs typeface="Georgia"/>
              </a:rPr>
              <a:t> </a:t>
            </a:r>
            <a:r>
              <a:rPr dirty="0" sz="2400" spc="-125" i="1">
                <a:latin typeface="Georgia"/>
                <a:cs typeface="Georgia"/>
              </a:rPr>
              <a:t>CRR</a:t>
            </a:r>
            <a:endParaRPr sz="2400">
              <a:latin typeface="Georgia"/>
              <a:cs typeface="Georgia"/>
            </a:endParaRPr>
          </a:p>
          <a:p>
            <a:pPr lvl="1" marL="812165" marR="12700" indent="-342900">
              <a:lnSpc>
                <a:spcPct val="100000"/>
              </a:lnSpc>
              <a:buFont typeface="Wingdings"/>
              <a:buChar char=""/>
              <a:tabLst>
                <a:tab pos="812800" algn="l"/>
                <a:tab pos="2101850" algn="l"/>
                <a:tab pos="2501265" algn="l"/>
                <a:tab pos="3736340" algn="l"/>
                <a:tab pos="4961890" algn="l"/>
                <a:tab pos="5363845" algn="l"/>
                <a:tab pos="6467475" algn="l"/>
                <a:tab pos="6894195" algn="l"/>
              </a:tabLst>
            </a:pPr>
            <a:r>
              <a:rPr dirty="0" sz="2400" spc="-150" i="1">
                <a:latin typeface="Georgia"/>
                <a:cs typeface="Georgia"/>
              </a:rPr>
              <a:t>P</a:t>
            </a:r>
            <a:r>
              <a:rPr dirty="0" sz="2400" spc="-125" i="1">
                <a:latin typeface="Georgia"/>
                <a:cs typeface="Georgia"/>
              </a:rPr>
              <a:t>ay</a:t>
            </a:r>
            <a:r>
              <a:rPr dirty="0" sz="2400" spc="-190" i="1">
                <a:latin typeface="Georgia"/>
                <a:cs typeface="Georgia"/>
              </a:rPr>
              <a:t>m</a:t>
            </a:r>
            <a:r>
              <a:rPr dirty="0" sz="2400" spc="-45" i="1">
                <a:latin typeface="Georgia"/>
                <a:cs typeface="Georgia"/>
              </a:rPr>
              <a:t>en</a:t>
            </a:r>
            <a:r>
              <a:rPr dirty="0" sz="2400" spc="-30" i="1">
                <a:latin typeface="Georgia"/>
                <a:cs typeface="Georgia"/>
              </a:rPr>
              <a:t>t</a:t>
            </a:r>
            <a:r>
              <a:rPr dirty="0" sz="2400" i="1">
                <a:latin typeface="Georgia"/>
                <a:cs typeface="Georgia"/>
              </a:rPr>
              <a:t>	</a:t>
            </a:r>
            <a:r>
              <a:rPr dirty="0" sz="2400" spc="-50" i="1">
                <a:latin typeface="Georgia"/>
                <a:cs typeface="Georgia"/>
              </a:rPr>
              <a:t>of</a:t>
            </a:r>
            <a:r>
              <a:rPr dirty="0" sz="2400" i="1">
                <a:latin typeface="Georgia"/>
                <a:cs typeface="Georgia"/>
              </a:rPr>
              <a:t>	</a:t>
            </a:r>
            <a:r>
              <a:rPr dirty="0" sz="2400" spc="-125" i="1">
                <a:latin typeface="Georgia"/>
                <a:cs typeface="Georgia"/>
              </a:rPr>
              <a:t>di</a:t>
            </a:r>
            <a:r>
              <a:rPr dirty="0" sz="2400" spc="-160" i="1">
                <a:latin typeface="Georgia"/>
                <a:cs typeface="Georgia"/>
              </a:rPr>
              <a:t>v</a:t>
            </a:r>
            <a:r>
              <a:rPr dirty="0" sz="2400" spc="-70" i="1">
                <a:latin typeface="Georgia"/>
                <a:cs typeface="Georgia"/>
              </a:rPr>
              <a:t>i</a:t>
            </a:r>
            <a:r>
              <a:rPr dirty="0" sz="2400" spc="-125" i="1">
                <a:latin typeface="Georgia"/>
                <a:cs typeface="Georgia"/>
              </a:rPr>
              <a:t>d</a:t>
            </a:r>
            <a:r>
              <a:rPr dirty="0" sz="2400" spc="-95" i="1">
                <a:latin typeface="Georgia"/>
                <a:cs typeface="Georgia"/>
              </a:rPr>
              <a:t>en</a:t>
            </a:r>
            <a:r>
              <a:rPr dirty="0" sz="2400" spc="-100" i="1">
                <a:latin typeface="Georgia"/>
                <a:cs typeface="Georgia"/>
              </a:rPr>
              <a:t>d</a:t>
            </a:r>
            <a:r>
              <a:rPr dirty="0" sz="2400" i="1">
                <a:latin typeface="Georgia"/>
                <a:cs typeface="Georgia"/>
              </a:rPr>
              <a:t>	</a:t>
            </a:r>
            <a:r>
              <a:rPr dirty="0" sz="2400" spc="-65" i="1">
                <a:latin typeface="Georgia"/>
                <a:cs typeface="Georgia"/>
              </a:rPr>
              <a:t>de</a:t>
            </a:r>
            <a:r>
              <a:rPr dirty="0" sz="2400" spc="-95" i="1">
                <a:latin typeface="Georgia"/>
                <a:cs typeface="Georgia"/>
              </a:rPr>
              <a:t>c</a:t>
            </a:r>
            <a:r>
              <a:rPr dirty="0" sz="2400" spc="-120" i="1">
                <a:latin typeface="Georgia"/>
                <a:cs typeface="Georgia"/>
              </a:rPr>
              <a:t>la</a:t>
            </a:r>
            <a:r>
              <a:rPr dirty="0" sz="2400" spc="-160" i="1">
                <a:latin typeface="Georgia"/>
                <a:cs typeface="Georgia"/>
              </a:rPr>
              <a:t>r</a:t>
            </a:r>
            <a:r>
              <a:rPr dirty="0" sz="2400" spc="-95" i="1">
                <a:latin typeface="Georgia"/>
                <a:cs typeface="Georgia"/>
              </a:rPr>
              <a:t>e</a:t>
            </a:r>
            <a:r>
              <a:rPr dirty="0" sz="2400" spc="-110" i="1">
                <a:latin typeface="Georgia"/>
                <a:cs typeface="Georgia"/>
              </a:rPr>
              <a:t>d</a:t>
            </a:r>
            <a:r>
              <a:rPr dirty="0" sz="2400" i="1">
                <a:latin typeface="Georgia"/>
                <a:cs typeface="Georgia"/>
              </a:rPr>
              <a:t>	</a:t>
            </a:r>
            <a:r>
              <a:rPr dirty="0" sz="2400" spc="-55" i="1">
                <a:latin typeface="Georgia"/>
                <a:cs typeface="Georgia"/>
              </a:rPr>
              <a:t>i</a:t>
            </a:r>
            <a:r>
              <a:rPr dirty="0" sz="2400" spc="-95" i="1">
                <a:latin typeface="Georgia"/>
                <a:cs typeface="Georgia"/>
              </a:rPr>
              <a:t>n</a:t>
            </a:r>
            <a:r>
              <a:rPr dirty="0" sz="2400" i="1">
                <a:latin typeface="Georgia"/>
                <a:cs typeface="Georgia"/>
              </a:rPr>
              <a:t>	</a:t>
            </a:r>
            <a:r>
              <a:rPr dirty="0" sz="2400" spc="-25" i="1">
                <a:latin typeface="Georgia"/>
                <a:cs typeface="Georgia"/>
              </a:rPr>
              <a:t>c</a:t>
            </a:r>
            <a:r>
              <a:rPr dirty="0" sz="2400" spc="-35" i="1">
                <a:latin typeface="Georgia"/>
                <a:cs typeface="Georgia"/>
              </a:rPr>
              <a:t>u</a:t>
            </a:r>
            <a:r>
              <a:rPr dirty="0" sz="2400" spc="-180" i="1">
                <a:latin typeface="Georgia"/>
                <a:cs typeface="Georgia"/>
              </a:rPr>
              <a:t>r</a:t>
            </a:r>
            <a:r>
              <a:rPr dirty="0" sz="2400" spc="-215" i="1">
                <a:latin typeface="Georgia"/>
                <a:cs typeface="Georgia"/>
              </a:rPr>
              <a:t>r</a:t>
            </a:r>
            <a:r>
              <a:rPr dirty="0" sz="2400" spc="-45" i="1">
                <a:latin typeface="Georgia"/>
                <a:cs typeface="Georgia"/>
              </a:rPr>
              <a:t>en</a:t>
            </a:r>
            <a:r>
              <a:rPr dirty="0" sz="2400" spc="-30" i="1">
                <a:latin typeface="Georgia"/>
                <a:cs typeface="Georgia"/>
              </a:rPr>
              <a:t>t</a:t>
            </a:r>
            <a:r>
              <a:rPr dirty="0" sz="2400" i="1">
                <a:latin typeface="Georgia"/>
                <a:cs typeface="Georgia"/>
              </a:rPr>
              <a:t>	</a:t>
            </a:r>
            <a:r>
              <a:rPr dirty="0" sz="2400" spc="-110" i="1">
                <a:latin typeface="Georgia"/>
                <a:cs typeface="Georgia"/>
              </a:rPr>
              <a:t>or</a:t>
            </a:r>
            <a:r>
              <a:rPr dirty="0" sz="2400" i="1">
                <a:latin typeface="Georgia"/>
                <a:cs typeface="Georgia"/>
              </a:rPr>
              <a:t>	</a:t>
            </a:r>
            <a:r>
              <a:rPr dirty="0" sz="2400" spc="-175" i="1">
                <a:latin typeface="Georgia"/>
                <a:cs typeface="Georgia"/>
              </a:rPr>
              <a:t>p</a:t>
            </a:r>
            <a:r>
              <a:rPr dirty="0" sz="2400" spc="-175" i="1">
                <a:latin typeface="Georgia"/>
                <a:cs typeface="Georgia"/>
              </a:rPr>
              <a:t>r</a:t>
            </a:r>
            <a:r>
              <a:rPr dirty="0" sz="2400" spc="-125" i="1">
                <a:latin typeface="Georgia"/>
                <a:cs typeface="Georgia"/>
              </a:rPr>
              <a:t>e</a:t>
            </a:r>
            <a:r>
              <a:rPr dirty="0" sz="2400" spc="-150" i="1">
                <a:latin typeface="Georgia"/>
                <a:cs typeface="Georgia"/>
              </a:rPr>
              <a:t>v</a:t>
            </a:r>
            <a:r>
              <a:rPr dirty="0" sz="2400" spc="-35" i="1">
                <a:latin typeface="Georgia"/>
                <a:cs typeface="Georgia"/>
              </a:rPr>
              <a:t>i</a:t>
            </a:r>
            <a:r>
              <a:rPr dirty="0" sz="2400" spc="-60" i="1">
                <a:latin typeface="Georgia"/>
                <a:cs typeface="Georgia"/>
              </a:rPr>
              <a:t>o</a:t>
            </a:r>
            <a:r>
              <a:rPr dirty="0" sz="2400" spc="-35" i="1">
                <a:latin typeface="Georgia"/>
                <a:cs typeface="Georgia"/>
              </a:rPr>
              <a:t>us </a:t>
            </a:r>
            <a:r>
              <a:rPr dirty="0" sz="2400" spc="-25" i="1">
                <a:latin typeface="Georgia"/>
                <a:cs typeface="Georgia"/>
              </a:rPr>
              <a:t> </a:t>
            </a:r>
            <a:r>
              <a:rPr dirty="0" sz="2400" spc="-135" i="1">
                <a:latin typeface="Georgia"/>
                <a:cs typeface="Georgia"/>
              </a:rPr>
              <a:t>years</a:t>
            </a:r>
            <a:endParaRPr sz="2400">
              <a:latin typeface="Georgia"/>
              <a:cs typeface="Georgia"/>
            </a:endParaRPr>
          </a:p>
          <a:p>
            <a:pPr lvl="1" marL="812165" marR="15875" indent="-342900">
              <a:lnSpc>
                <a:spcPct val="100000"/>
              </a:lnSpc>
              <a:buFont typeface="Wingdings"/>
              <a:buChar char=""/>
              <a:tabLst>
                <a:tab pos="812800" algn="l"/>
              </a:tabLst>
            </a:pPr>
            <a:r>
              <a:rPr dirty="0" sz="2400" spc="-110" i="1">
                <a:latin typeface="Georgia"/>
                <a:cs typeface="Georgia"/>
              </a:rPr>
              <a:t>Repayment </a:t>
            </a:r>
            <a:r>
              <a:rPr dirty="0" sz="2400" spc="-50" i="1">
                <a:latin typeface="Georgia"/>
                <a:cs typeface="Georgia"/>
              </a:rPr>
              <a:t>of </a:t>
            </a:r>
            <a:r>
              <a:rPr dirty="0" sz="2400" spc="-100" i="1">
                <a:latin typeface="Georgia"/>
                <a:cs typeface="Georgia"/>
              </a:rPr>
              <a:t>term </a:t>
            </a:r>
            <a:r>
              <a:rPr dirty="0" sz="2400" spc="-70" i="1">
                <a:latin typeface="Georgia"/>
                <a:cs typeface="Georgia"/>
              </a:rPr>
              <a:t>loan </a:t>
            </a:r>
            <a:r>
              <a:rPr dirty="0" sz="2400" spc="-15" i="1">
                <a:latin typeface="Georgia"/>
                <a:cs typeface="Georgia"/>
              </a:rPr>
              <a:t>to </a:t>
            </a:r>
            <a:r>
              <a:rPr dirty="0" sz="2400" spc="-90" i="1">
                <a:latin typeface="Georgia"/>
                <a:cs typeface="Georgia"/>
              </a:rPr>
              <a:t>bank </a:t>
            </a:r>
            <a:r>
              <a:rPr dirty="0" sz="2400" spc="-110" i="1">
                <a:latin typeface="Georgia"/>
                <a:cs typeface="Georgia"/>
              </a:rPr>
              <a:t>or </a:t>
            </a:r>
            <a:r>
              <a:rPr dirty="0" sz="2400" spc="-65" i="1">
                <a:latin typeface="Georgia"/>
                <a:cs typeface="Georgia"/>
              </a:rPr>
              <a:t>financial </a:t>
            </a:r>
            <a:r>
              <a:rPr dirty="0" sz="2400" spc="-40" i="1">
                <a:latin typeface="Georgia"/>
                <a:cs typeface="Georgia"/>
              </a:rPr>
              <a:t>institution  </a:t>
            </a:r>
            <a:r>
              <a:rPr dirty="0" sz="2400" spc="-110" i="1">
                <a:latin typeface="Georgia"/>
                <a:cs typeface="Georgia"/>
              </a:rPr>
              <a:t>or </a:t>
            </a:r>
            <a:r>
              <a:rPr dirty="0" sz="2400" spc="-65" i="1">
                <a:latin typeface="Georgia"/>
                <a:cs typeface="Georgia"/>
              </a:rPr>
              <a:t>interest</a:t>
            </a:r>
            <a:r>
              <a:rPr dirty="0" sz="2400" spc="80" i="1">
                <a:latin typeface="Georgia"/>
                <a:cs typeface="Georgia"/>
              </a:rPr>
              <a:t> </a:t>
            </a:r>
            <a:r>
              <a:rPr dirty="0" sz="2400" spc="-75" i="1">
                <a:latin typeface="Georgia"/>
                <a:cs typeface="Georgia"/>
              </a:rPr>
              <a:t>thereon</a:t>
            </a:r>
            <a:endParaRPr sz="2400">
              <a:latin typeface="Georgia"/>
              <a:cs typeface="Georgia"/>
            </a:endParaRPr>
          </a:p>
          <a:p>
            <a:pPr marL="1003300">
              <a:lnSpc>
                <a:spcPct val="100000"/>
              </a:lnSpc>
              <a:spcBef>
                <a:spcPts val="600"/>
              </a:spcBef>
            </a:pPr>
            <a:r>
              <a:rPr dirty="0" sz="1800" spc="-70" i="1">
                <a:latin typeface="Georgia"/>
                <a:cs typeface="Georgia"/>
              </a:rPr>
              <a:t>]Suggested </a:t>
            </a:r>
            <a:r>
              <a:rPr dirty="0" sz="1800" spc="-55" i="1">
                <a:latin typeface="Georgia"/>
                <a:cs typeface="Georgia"/>
              </a:rPr>
              <a:t>in </a:t>
            </a:r>
            <a:r>
              <a:rPr dirty="0" sz="1800" spc="-110" i="1">
                <a:latin typeface="Georgia"/>
                <a:cs typeface="Georgia"/>
              </a:rPr>
              <a:t>SS-3 </a:t>
            </a:r>
            <a:r>
              <a:rPr dirty="0" sz="1800" spc="-65" i="1">
                <a:latin typeface="Georgia"/>
                <a:cs typeface="Georgia"/>
              </a:rPr>
              <a:t>as </a:t>
            </a:r>
            <a:r>
              <a:rPr dirty="0" sz="1800" spc="-70" i="1">
                <a:latin typeface="Georgia"/>
                <a:cs typeface="Georgia"/>
              </a:rPr>
              <a:t>good corporate</a:t>
            </a:r>
            <a:r>
              <a:rPr dirty="0" sz="1800" spc="275" i="1">
                <a:latin typeface="Georgia"/>
                <a:cs typeface="Georgia"/>
              </a:rPr>
              <a:t> </a:t>
            </a:r>
            <a:r>
              <a:rPr dirty="0" sz="1800" spc="-80" i="1">
                <a:latin typeface="Georgia"/>
                <a:cs typeface="Georgia"/>
              </a:rPr>
              <a:t>governance]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>
              <a:latin typeface="Georgia"/>
              <a:cs typeface="Georgia"/>
            </a:endParaRPr>
          </a:p>
          <a:p>
            <a:pPr algn="just" marL="299085" marR="5080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dirty="0" sz="2400" spc="-45">
                <a:latin typeface="Georgia"/>
                <a:cs typeface="Georgia"/>
              </a:rPr>
              <a:t>Banking </a:t>
            </a:r>
            <a:r>
              <a:rPr dirty="0" sz="2400" spc="-35">
                <a:latin typeface="Georgia"/>
                <a:cs typeface="Georgia"/>
              </a:rPr>
              <a:t>companies, </a:t>
            </a:r>
            <a:r>
              <a:rPr dirty="0" sz="2400" spc="-90">
                <a:latin typeface="Georgia"/>
                <a:cs typeface="Georgia"/>
              </a:rPr>
              <a:t>NBFCs </a:t>
            </a:r>
            <a:r>
              <a:rPr dirty="0" sz="2400" spc="-35">
                <a:latin typeface="Georgia"/>
                <a:cs typeface="Georgia"/>
              </a:rPr>
              <a:t>and </a:t>
            </a:r>
            <a:r>
              <a:rPr dirty="0" sz="2400" spc="-45">
                <a:latin typeface="Georgia"/>
                <a:cs typeface="Georgia"/>
              </a:rPr>
              <a:t>insurance </a:t>
            </a:r>
            <a:r>
              <a:rPr dirty="0" sz="2400" spc="-35">
                <a:latin typeface="Georgia"/>
                <a:cs typeface="Georgia"/>
              </a:rPr>
              <a:t>companies </a:t>
            </a:r>
            <a:r>
              <a:rPr dirty="0" sz="2400" spc="-30">
                <a:latin typeface="Georgia"/>
                <a:cs typeface="Georgia"/>
              </a:rPr>
              <a:t>can  </a:t>
            </a:r>
            <a:r>
              <a:rPr dirty="0" sz="2400" spc="-35">
                <a:latin typeface="Georgia"/>
                <a:cs typeface="Georgia"/>
              </a:rPr>
              <a:t>declare </a:t>
            </a:r>
            <a:r>
              <a:rPr dirty="0" sz="2400" spc="-30">
                <a:latin typeface="Georgia"/>
                <a:cs typeface="Georgia"/>
              </a:rPr>
              <a:t>dividend </a:t>
            </a:r>
            <a:r>
              <a:rPr dirty="0" sz="2400" spc="-20">
                <a:latin typeface="Georgia"/>
                <a:cs typeface="Georgia"/>
              </a:rPr>
              <a:t>subject </a:t>
            </a:r>
            <a:r>
              <a:rPr dirty="0" sz="2400" spc="-10">
                <a:latin typeface="Georgia"/>
                <a:cs typeface="Georgia"/>
              </a:rPr>
              <a:t>to </a:t>
            </a:r>
            <a:r>
              <a:rPr dirty="0" sz="2400" spc="-25">
                <a:latin typeface="Georgia"/>
                <a:cs typeface="Georgia"/>
              </a:rPr>
              <a:t>directions </a:t>
            </a:r>
            <a:r>
              <a:rPr dirty="0" sz="2400" spc="-20">
                <a:latin typeface="Georgia"/>
                <a:cs typeface="Georgia"/>
              </a:rPr>
              <a:t>of </a:t>
            </a:r>
            <a:r>
              <a:rPr dirty="0" sz="2400" spc="-5">
                <a:latin typeface="Georgia"/>
                <a:cs typeface="Georgia"/>
              </a:rPr>
              <a:t>the </a:t>
            </a:r>
            <a:r>
              <a:rPr dirty="0" sz="2400" spc="-35">
                <a:latin typeface="Georgia"/>
                <a:cs typeface="Georgia"/>
              </a:rPr>
              <a:t>regulator  </a:t>
            </a:r>
            <a:r>
              <a:rPr dirty="0" sz="2400" spc="-95">
                <a:latin typeface="Georgia"/>
                <a:cs typeface="Georgia"/>
              </a:rPr>
              <a:t>(RBI/IRDAI).</a:t>
            </a:r>
            <a:endParaRPr sz="240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22148" y="0"/>
            <a:ext cx="8255634" cy="559435"/>
            <a:chOff x="422148" y="0"/>
            <a:chExt cx="8255634" cy="559435"/>
          </a:xfrm>
        </p:grpSpPr>
        <p:sp>
          <p:nvSpPr>
            <p:cNvPr id="9" name="object 9"/>
            <p:cNvSpPr/>
            <p:nvPr/>
          </p:nvSpPr>
          <p:spPr>
            <a:xfrm>
              <a:off x="435102" y="3809"/>
              <a:ext cx="8229600" cy="533400"/>
            </a:xfrm>
            <a:custGeom>
              <a:avLst/>
              <a:gdLst/>
              <a:ahLst/>
              <a:cxnLst/>
              <a:rect l="l" t="t" r="r" b="b"/>
              <a:pathLst>
                <a:path w="8229600" h="533400">
                  <a:moveTo>
                    <a:pt x="8229600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8229600" y="53340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35102" y="3809"/>
              <a:ext cx="8229600" cy="533400"/>
            </a:xfrm>
            <a:custGeom>
              <a:avLst/>
              <a:gdLst/>
              <a:ahLst/>
              <a:cxnLst/>
              <a:rect l="l" t="t" r="r" b="b"/>
              <a:pathLst>
                <a:path w="8229600" h="533400">
                  <a:moveTo>
                    <a:pt x="0" y="533400"/>
                  </a:moveTo>
                  <a:lnTo>
                    <a:pt x="8229600" y="53340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33400"/>
                  </a:lnTo>
                  <a:close/>
                </a:path>
              </a:pathLst>
            </a:custGeom>
            <a:ln w="25908">
              <a:solidFill>
                <a:srgbClr val="7BC9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55954" y="9525"/>
            <a:ext cx="718629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Which </a:t>
            </a:r>
            <a:r>
              <a:rPr dirty="0" spc="-145"/>
              <a:t>company </a:t>
            </a:r>
            <a:r>
              <a:rPr dirty="0" spc="-70"/>
              <a:t>cannot </a:t>
            </a:r>
            <a:r>
              <a:rPr dirty="0" spc="-130"/>
              <a:t>declare</a:t>
            </a:r>
            <a:r>
              <a:rPr dirty="0" spc="130"/>
              <a:t> </a:t>
            </a:r>
            <a:r>
              <a:rPr dirty="0" spc="-145"/>
              <a:t>dividend?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73240"/>
            <a:chOff x="-828" y="0"/>
            <a:chExt cx="9145905" cy="6873240"/>
          </a:xfrm>
        </p:grpSpPr>
        <p:sp>
          <p:nvSpPr>
            <p:cNvPr id="3" name="object 3"/>
            <p:cNvSpPr/>
            <p:nvPr/>
          </p:nvSpPr>
          <p:spPr>
            <a:xfrm>
              <a:off x="457962" y="0"/>
              <a:ext cx="8229600" cy="536575"/>
            </a:xfrm>
            <a:custGeom>
              <a:avLst/>
              <a:gdLst/>
              <a:ahLst/>
              <a:cxnLst/>
              <a:rect l="l" t="t" r="r" b="b"/>
              <a:pathLst>
                <a:path w="8229600" h="536575">
                  <a:moveTo>
                    <a:pt x="8229600" y="0"/>
                  </a:moveTo>
                  <a:lnTo>
                    <a:pt x="0" y="0"/>
                  </a:lnTo>
                  <a:lnTo>
                    <a:pt x="0" y="536447"/>
                  </a:lnTo>
                  <a:lnTo>
                    <a:pt x="8229600" y="536447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57962" y="0"/>
              <a:ext cx="8229600" cy="536575"/>
            </a:xfrm>
            <a:custGeom>
              <a:avLst/>
              <a:gdLst/>
              <a:ahLst/>
              <a:cxnLst/>
              <a:rect l="l" t="t" r="r" b="b"/>
              <a:pathLst>
                <a:path w="8229600" h="536575">
                  <a:moveTo>
                    <a:pt x="0" y="536447"/>
                  </a:moveTo>
                  <a:lnTo>
                    <a:pt x="8229600" y="536447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36447"/>
                  </a:lnTo>
                  <a:close/>
                </a:path>
              </a:pathLst>
            </a:custGeom>
            <a:ln w="25908">
              <a:solidFill>
                <a:srgbClr val="7BC9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0916" y="6807"/>
            <a:ext cx="820420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647700">
              <a:lnSpc>
                <a:spcPct val="100000"/>
              </a:lnSpc>
              <a:spcBef>
                <a:spcPts val="105"/>
              </a:spcBef>
            </a:pPr>
            <a:r>
              <a:rPr dirty="0" spc="-70"/>
              <a:t>Status of </a:t>
            </a:r>
            <a:r>
              <a:rPr dirty="0" spc="-125"/>
              <a:t>transfer </a:t>
            </a:r>
            <a:r>
              <a:rPr dirty="0" spc="-20"/>
              <a:t>to </a:t>
            </a:r>
            <a:r>
              <a:rPr dirty="0" spc="-210"/>
              <a:t>IEPF </a:t>
            </a:r>
            <a:r>
              <a:rPr dirty="0" spc="-110"/>
              <a:t>as </a:t>
            </a:r>
            <a:r>
              <a:rPr dirty="0" spc="-75"/>
              <a:t>on</a:t>
            </a:r>
            <a:r>
              <a:rPr dirty="0" spc="370"/>
              <a:t> </a:t>
            </a:r>
            <a:r>
              <a:rPr dirty="0" spc="-245"/>
              <a:t>31.3.2018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4939" y="1537157"/>
            <a:ext cx="8462645" cy="2586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dirty="0" sz="2400" spc="5" b="1">
                <a:latin typeface="Times New Roman"/>
                <a:cs typeface="Times New Roman"/>
              </a:rPr>
              <a:t>Rs.2,019.27</a:t>
            </a:r>
            <a:r>
              <a:rPr dirty="0" sz="2400" spc="-60" b="1">
                <a:latin typeface="Times New Roman"/>
                <a:cs typeface="Times New Roman"/>
              </a:rPr>
              <a:t> </a:t>
            </a:r>
            <a:r>
              <a:rPr dirty="0" sz="2400" spc="90" b="1">
                <a:latin typeface="Times New Roman"/>
                <a:cs typeface="Times New Roman"/>
              </a:rPr>
              <a:t>crores.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"/>
            </a:pPr>
            <a:endParaRPr sz="25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dirty="0" sz="2400" spc="-210">
                <a:latin typeface="Georgia"/>
                <a:cs typeface="Georgia"/>
              </a:rPr>
              <a:t>1355 </a:t>
            </a:r>
            <a:r>
              <a:rPr dirty="0" sz="2400" spc="-35">
                <a:latin typeface="Georgia"/>
                <a:cs typeface="Georgia"/>
              </a:rPr>
              <a:t>companies </a:t>
            </a:r>
            <a:r>
              <a:rPr dirty="0" sz="2400" spc="-45">
                <a:latin typeface="Georgia"/>
                <a:cs typeface="Georgia"/>
              </a:rPr>
              <a:t>transferred </a:t>
            </a:r>
            <a:r>
              <a:rPr dirty="0" sz="2400" spc="-15">
                <a:latin typeface="Georgia"/>
                <a:cs typeface="Georgia"/>
              </a:rPr>
              <a:t>about </a:t>
            </a:r>
            <a:r>
              <a:rPr dirty="0" sz="2400" spc="-95">
                <a:latin typeface="Georgia"/>
                <a:cs typeface="Georgia"/>
              </a:rPr>
              <a:t>48.59 </a:t>
            </a:r>
            <a:r>
              <a:rPr dirty="0" sz="2400" spc="-40">
                <a:latin typeface="Georgia"/>
                <a:cs typeface="Georgia"/>
              </a:rPr>
              <a:t>crore </a:t>
            </a:r>
            <a:r>
              <a:rPr dirty="0" sz="2400" spc="-55">
                <a:latin typeface="Georgia"/>
                <a:cs typeface="Georgia"/>
              </a:rPr>
              <a:t>shares </a:t>
            </a:r>
            <a:r>
              <a:rPr dirty="0" sz="2400" spc="-40">
                <a:latin typeface="Georgia"/>
                <a:cs typeface="Georgia"/>
              </a:rPr>
              <a:t>for</a:t>
            </a:r>
            <a:r>
              <a:rPr dirty="0" sz="2400" spc="135">
                <a:latin typeface="Georgia"/>
                <a:cs typeface="Georgia"/>
              </a:rPr>
              <a:t> </a:t>
            </a:r>
            <a:r>
              <a:rPr dirty="0" sz="2400" spc="-15">
                <a:latin typeface="Georgia"/>
                <a:cs typeface="Georgia"/>
              </a:rPr>
              <a:t>about</a:t>
            </a:r>
            <a:endParaRPr sz="2400">
              <a:latin typeface="Georgia"/>
              <a:cs typeface="Georgia"/>
            </a:endParaRPr>
          </a:p>
          <a:p>
            <a:pPr marL="299085">
              <a:lnSpc>
                <a:spcPct val="100000"/>
              </a:lnSpc>
            </a:pPr>
            <a:r>
              <a:rPr dirty="0" sz="2400" spc="-90">
                <a:latin typeface="Georgia"/>
                <a:cs typeface="Georgia"/>
              </a:rPr>
              <a:t>29.46 </a:t>
            </a:r>
            <a:r>
              <a:rPr dirty="0" sz="2400" spc="-20">
                <a:latin typeface="Georgia"/>
                <a:cs typeface="Georgia"/>
              </a:rPr>
              <a:t>lakh</a:t>
            </a:r>
            <a:r>
              <a:rPr dirty="0" sz="2400" spc="85">
                <a:latin typeface="Georgia"/>
                <a:cs typeface="Georgia"/>
              </a:rPr>
              <a:t> </a:t>
            </a:r>
            <a:r>
              <a:rPr dirty="0" sz="2400" spc="-35">
                <a:latin typeface="Georgia"/>
                <a:cs typeface="Georgia"/>
              </a:rPr>
              <a:t>folios.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dirty="0" sz="2400" spc="-55">
                <a:latin typeface="Georgia"/>
                <a:cs typeface="Georgia"/>
              </a:rPr>
              <a:t>Refund </a:t>
            </a:r>
            <a:r>
              <a:rPr dirty="0" sz="2400" spc="-20">
                <a:latin typeface="Georgia"/>
                <a:cs typeface="Georgia"/>
              </a:rPr>
              <a:t>of </a:t>
            </a:r>
            <a:r>
              <a:rPr dirty="0" sz="2400" spc="-125">
                <a:latin typeface="Georgia"/>
                <a:cs typeface="Georgia"/>
              </a:rPr>
              <a:t>Rs.1.26 </a:t>
            </a:r>
            <a:r>
              <a:rPr dirty="0" sz="2400" spc="-45">
                <a:latin typeface="Georgia"/>
                <a:cs typeface="Georgia"/>
              </a:rPr>
              <a:t>crores </a:t>
            </a:r>
            <a:r>
              <a:rPr dirty="0" sz="2400" spc="-20">
                <a:latin typeface="Georgia"/>
                <a:cs typeface="Georgia"/>
              </a:rPr>
              <a:t>sanctioned </a:t>
            </a:r>
            <a:r>
              <a:rPr dirty="0" sz="2400" spc="-10">
                <a:latin typeface="Georgia"/>
                <a:cs typeface="Georgia"/>
              </a:rPr>
              <a:t>to </a:t>
            </a:r>
            <a:r>
              <a:rPr dirty="0" sz="2400" spc="-45">
                <a:latin typeface="Georgia"/>
                <a:cs typeface="Georgia"/>
              </a:rPr>
              <a:t>investors from</a:t>
            </a:r>
            <a:r>
              <a:rPr dirty="0" sz="2400" spc="155">
                <a:latin typeface="Georgia"/>
                <a:cs typeface="Georgia"/>
              </a:rPr>
              <a:t> </a:t>
            </a:r>
            <a:r>
              <a:rPr dirty="0" sz="2400" spc="-155">
                <a:latin typeface="Georgia"/>
                <a:cs typeface="Georgia"/>
              </a:rPr>
              <a:t>IEPF.</a:t>
            </a:r>
            <a:endParaRPr sz="2400">
              <a:latin typeface="Georgia"/>
              <a:cs typeface="Georgia"/>
            </a:endParaRPr>
          </a:p>
          <a:p>
            <a:pPr marL="469900">
              <a:lnSpc>
                <a:spcPct val="100000"/>
              </a:lnSpc>
              <a:tabLst>
                <a:tab pos="1677035" algn="l"/>
              </a:tabLst>
            </a:pPr>
            <a:r>
              <a:rPr dirty="0" sz="2400" spc="-105" i="1">
                <a:latin typeface="Georgia"/>
                <a:cs typeface="Georgia"/>
              </a:rPr>
              <a:t>(Source:	</a:t>
            </a:r>
            <a:r>
              <a:rPr dirty="0" sz="2400" spc="-135" i="1">
                <a:latin typeface="Georgia"/>
                <a:cs typeface="Georgia"/>
                <a:hlinkClick r:id="rId2"/>
              </a:rPr>
              <a:t>www.iepfportal.in</a:t>
            </a:r>
            <a:r>
              <a:rPr dirty="0" sz="2400" spc="30" i="1">
                <a:latin typeface="Georgia"/>
                <a:cs typeface="Georgia"/>
                <a:hlinkClick r:id="rId2"/>
              </a:rPr>
              <a:t> </a:t>
            </a:r>
            <a:r>
              <a:rPr dirty="0" sz="2400" spc="-20" i="1">
                <a:latin typeface="Georgia"/>
                <a:cs typeface="Georgia"/>
              </a:rPr>
              <a:t>)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1309" y="-2286"/>
          <a:ext cx="8507730" cy="6485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175"/>
                <a:gridCol w="1142365"/>
                <a:gridCol w="7087234"/>
                <a:gridCol w="128904"/>
              </a:tblGrid>
              <a:tr h="5387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7BC961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73660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dirty="0" sz="3200" spc="-145" i="1">
                          <a:latin typeface="Georgia"/>
                          <a:cs typeface="Georgia"/>
                        </a:rPr>
                        <a:t>Refund </a:t>
                      </a:r>
                      <a:r>
                        <a:rPr dirty="0" sz="3200" spc="-20" i="1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3200" spc="-85" i="1">
                          <a:latin typeface="Georgia"/>
                          <a:cs typeface="Georgia"/>
                        </a:rPr>
                        <a:t>claimants </a:t>
                      </a:r>
                      <a:r>
                        <a:rPr dirty="0" sz="3200" spc="-140" i="1">
                          <a:latin typeface="Georgia"/>
                          <a:cs typeface="Georgia"/>
                        </a:rPr>
                        <a:t>from </a:t>
                      </a:r>
                      <a:r>
                        <a:rPr dirty="0" sz="3200" spc="-210" i="1">
                          <a:latin typeface="Georgia"/>
                          <a:cs typeface="Georgia"/>
                        </a:rPr>
                        <a:t>IEPF</a:t>
                      </a:r>
                      <a:r>
                        <a:rPr dirty="0" sz="3200" spc="-20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600" spc="-75" i="1">
                          <a:latin typeface="Georgia"/>
                          <a:cs typeface="Georgia"/>
                        </a:rPr>
                        <a:t>[Sec.124, </a:t>
                      </a:r>
                      <a:r>
                        <a:rPr dirty="0" sz="1600" spc="-65" i="1">
                          <a:latin typeface="Georgia"/>
                          <a:cs typeface="Georgia"/>
                        </a:rPr>
                        <a:t>Rule </a:t>
                      </a:r>
                      <a:r>
                        <a:rPr dirty="0" sz="1600" spc="-45" i="1">
                          <a:latin typeface="Georgia"/>
                          <a:cs typeface="Georgia"/>
                        </a:rPr>
                        <a:t>7]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B="0" marT="22225">
                    <a:lnL w="28575">
                      <a:solidFill>
                        <a:srgbClr val="7BC961"/>
                      </a:solidFill>
                      <a:prstDash val="solid"/>
                    </a:lnL>
                    <a:lnR w="28575">
                      <a:solidFill>
                        <a:srgbClr val="7BC961"/>
                      </a:solidFill>
                      <a:prstDash val="solid"/>
                    </a:lnR>
                    <a:lnB w="38100">
                      <a:solidFill>
                        <a:srgbClr val="7BC961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7BC961"/>
                      </a:solidFill>
                      <a:prstDash val="solid"/>
                    </a:lnL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589024">
                <a:tc gridSpan="2">
                  <a:txBody>
                    <a:bodyPr/>
                    <a:lstStyle/>
                    <a:p>
                      <a:pPr marL="90805" marR="78105">
                        <a:lnSpc>
                          <a:spcPct val="100000"/>
                        </a:lnSpc>
                        <a:spcBef>
                          <a:spcPts val="270"/>
                        </a:spcBef>
                        <a:tabLst>
                          <a:tab pos="798195" algn="l"/>
                        </a:tabLst>
                      </a:pPr>
                      <a:r>
                        <a:rPr dirty="0" sz="2000">
                          <a:latin typeface="Georgia"/>
                          <a:cs typeface="Georgia"/>
                        </a:rPr>
                        <a:t>Who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can  </a:t>
                      </a:r>
                      <a:r>
                        <a:rPr dirty="0" sz="2000" spc="-35">
                          <a:latin typeface="Georgia"/>
                          <a:cs typeface="Georgia"/>
                        </a:rPr>
                        <a:t>apply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7BC961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2000" spc="-20">
                          <a:latin typeface="Georgia"/>
                          <a:cs typeface="Georgia"/>
                        </a:rPr>
                        <a:t>Any</a:t>
                      </a:r>
                      <a:r>
                        <a:rPr dirty="0" sz="2000" spc="-8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person</a:t>
                      </a:r>
                      <a:r>
                        <a:rPr dirty="0" sz="2000" spc="-6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whose</a:t>
                      </a:r>
                      <a:r>
                        <a:rPr dirty="0" sz="2000" spc="-9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amount</a:t>
                      </a:r>
                      <a:r>
                        <a:rPr dirty="0" sz="2000" spc="-10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or</a:t>
                      </a:r>
                      <a:r>
                        <a:rPr dirty="0" sz="2000" spc="-9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shares</a:t>
                      </a:r>
                      <a:r>
                        <a:rPr dirty="0" sz="2000" spc="-3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have</a:t>
                      </a:r>
                      <a:r>
                        <a:rPr dirty="0" sz="2000" spc="-3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been</a:t>
                      </a:r>
                      <a:r>
                        <a:rPr dirty="0" sz="2000" spc="-6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credited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to</a:t>
                      </a:r>
                      <a:r>
                        <a:rPr dirty="0" sz="2000" spc="-5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25">
                          <a:latin typeface="Georgia"/>
                          <a:cs typeface="Georgia"/>
                        </a:rPr>
                        <a:t>IEPF.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7BC961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351528">
                <a:tc gridSpan="2">
                  <a:txBody>
                    <a:bodyPr/>
                    <a:lstStyle/>
                    <a:p>
                      <a:pPr marL="90805" marR="467359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000" spc="-25">
                          <a:latin typeface="Georgia"/>
                          <a:cs typeface="Georgia"/>
                        </a:rPr>
                        <a:t>Nodal  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of</a:t>
                      </a:r>
                      <a:r>
                        <a:rPr dirty="0" sz="2000" spc="45">
                          <a:latin typeface="Georgia"/>
                          <a:cs typeface="Georgia"/>
                        </a:rPr>
                        <a:t>f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i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c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er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just" marL="377825" marR="74295" indent="-287020">
                        <a:lnSpc>
                          <a:spcPct val="100000"/>
                        </a:lnSpc>
                        <a:spcBef>
                          <a:spcPts val="204"/>
                        </a:spcBef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2000" spc="-65">
                          <a:latin typeface="Georgia"/>
                          <a:cs typeface="Georgia"/>
                        </a:rPr>
                        <a:t>Every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company </a:t>
                      </a:r>
                      <a:r>
                        <a:rPr dirty="0" sz="2000" spc="-35">
                          <a:latin typeface="Georgia"/>
                          <a:cs typeface="Georgia"/>
                        </a:rPr>
                        <a:t>transferring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money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or 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shares 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000" spc="-120">
                          <a:latin typeface="Georgia"/>
                          <a:cs typeface="Georgia"/>
                        </a:rPr>
                        <a:t>IEPF </a:t>
                      </a:r>
                      <a:r>
                        <a:rPr dirty="0" sz="2000" spc="-35">
                          <a:latin typeface="Georgia"/>
                          <a:cs typeface="Georgia"/>
                        </a:rPr>
                        <a:t>has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to 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nominate </a:t>
                      </a:r>
                      <a:r>
                        <a:rPr dirty="0" sz="2000" spc="-50">
                          <a:latin typeface="Georgia"/>
                          <a:cs typeface="Georgia"/>
                        </a:rPr>
                        <a:t>a 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director, 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CFO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or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CS </a:t>
                      </a:r>
                      <a:r>
                        <a:rPr dirty="0" sz="2000" spc="-55">
                          <a:latin typeface="Georgia"/>
                          <a:cs typeface="Georgia"/>
                        </a:rPr>
                        <a:t>as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nodal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officer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verify 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claims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and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communication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with </a:t>
                      </a:r>
                      <a:r>
                        <a:rPr dirty="0" sz="2000" spc="-105">
                          <a:latin typeface="Georgia"/>
                          <a:cs typeface="Georgia"/>
                        </a:rPr>
                        <a:t>IEPFA,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failing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which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every 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director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will 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be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deemed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be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nodal</a:t>
                      </a:r>
                      <a:r>
                        <a:rPr dirty="0" sz="2000" spc="-254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officer.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Wingdings"/>
                        <a:buChar char=""/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2000" spc="-20">
                          <a:latin typeface="Georgia"/>
                          <a:cs typeface="Georgia"/>
                        </a:rPr>
                        <a:t>Details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nodal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officer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be filed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in</a:t>
                      </a:r>
                      <a:r>
                        <a:rPr dirty="0" sz="2000" spc="-13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95">
                          <a:latin typeface="Georgia"/>
                          <a:cs typeface="Georgia"/>
                        </a:rPr>
                        <a:t>IEPF-2.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Wingdings"/>
                        <a:buChar char=""/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377825" indent="-28702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2000" spc="-20">
                          <a:latin typeface="Georgia"/>
                          <a:cs typeface="Georgia"/>
                        </a:rPr>
                        <a:t>Disclose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his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name and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email </a:t>
                      </a:r>
                      <a:r>
                        <a:rPr dirty="0" sz="2000" spc="-50">
                          <a:latin typeface="Georgia"/>
                          <a:cs typeface="Georgia"/>
                        </a:rPr>
                        <a:t>ID 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on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website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</a:t>
                      </a:r>
                      <a:r>
                        <a:rPr dirty="0" sz="2000" spc="-14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55">
                          <a:latin typeface="Georgia"/>
                          <a:cs typeface="Georgia"/>
                        </a:rPr>
                        <a:t>company.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Wingdings"/>
                        <a:buChar char=""/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just" marL="377825" marR="76835" indent="-28702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378460" algn="l"/>
                        </a:tabLst>
                      </a:pPr>
                      <a:r>
                        <a:rPr dirty="0" sz="2000" spc="-20">
                          <a:latin typeface="Georgia"/>
                          <a:cs typeface="Georgia"/>
                        </a:rPr>
                        <a:t>Any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change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in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nodal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officer 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to be filed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in </a:t>
                      </a:r>
                      <a:r>
                        <a:rPr dirty="0" sz="2000" spc="-110">
                          <a:latin typeface="Georgia"/>
                          <a:cs typeface="Georgia"/>
                        </a:rPr>
                        <a:t>IEPF-2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within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7 </a:t>
                      </a:r>
                      <a:r>
                        <a:rPr dirty="0" sz="2000" spc="-55">
                          <a:latin typeface="Georgia"/>
                          <a:cs typeface="Georgia"/>
                        </a:rPr>
                        <a:t>days  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with </a:t>
                      </a:r>
                      <a:r>
                        <a:rPr dirty="0" sz="2000" spc="-55">
                          <a:latin typeface="Georgia"/>
                          <a:cs typeface="Georgia"/>
                        </a:rPr>
                        <a:t>Board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resolution.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327660" y="545324"/>
              <a:ext cx="8488680" cy="6179185"/>
            </a:xfrm>
            <a:custGeom>
              <a:avLst/>
              <a:gdLst/>
              <a:ahLst/>
              <a:cxnLst/>
              <a:rect l="l" t="t" r="r" b="b"/>
              <a:pathLst>
                <a:path w="8488680" h="6179184">
                  <a:moveTo>
                    <a:pt x="8488680" y="0"/>
                  </a:moveTo>
                  <a:lnTo>
                    <a:pt x="1272540" y="0"/>
                  </a:lnTo>
                  <a:lnTo>
                    <a:pt x="0" y="0"/>
                  </a:lnTo>
                  <a:lnTo>
                    <a:pt x="0" y="6179185"/>
                  </a:lnTo>
                  <a:lnTo>
                    <a:pt x="1272540" y="6179185"/>
                  </a:lnTo>
                  <a:lnTo>
                    <a:pt x="8488680" y="6179185"/>
                  </a:lnTo>
                  <a:lnTo>
                    <a:pt x="8488680" y="0"/>
                  </a:lnTo>
                  <a:close/>
                </a:path>
              </a:pathLst>
            </a:custGeom>
            <a:solidFill>
              <a:srgbClr val="CCD4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21310" y="538987"/>
              <a:ext cx="8501380" cy="6191885"/>
            </a:xfrm>
            <a:custGeom>
              <a:avLst/>
              <a:gdLst/>
              <a:ahLst/>
              <a:cxnLst/>
              <a:rect l="l" t="t" r="r" b="b"/>
              <a:pathLst>
                <a:path w="8501380" h="6191884">
                  <a:moveTo>
                    <a:pt x="1278890" y="0"/>
                  </a:moveTo>
                  <a:lnTo>
                    <a:pt x="1278890" y="6191872"/>
                  </a:lnTo>
                </a:path>
                <a:path w="8501380" h="6191884">
                  <a:moveTo>
                    <a:pt x="6350" y="0"/>
                  </a:moveTo>
                  <a:lnTo>
                    <a:pt x="6350" y="6191872"/>
                  </a:lnTo>
                </a:path>
                <a:path w="8501380" h="6191884">
                  <a:moveTo>
                    <a:pt x="8495030" y="0"/>
                  </a:moveTo>
                  <a:lnTo>
                    <a:pt x="8495030" y="6191872"/>
                  </a:lnTo>
                </a:path>
                <a:path w="8501380" h="6191884">
                  <a:moveTo>
                    <a:pt x="0" y="6350"/>
                  </a:moveTo>
                  <a:lnTo>
                    <a:pt x="8501380" y="6350"/>
                  </a:lnTo>
                </a:path>
                <a:path w="8501380" h="6191884">
                  <a:moveTo>
                    <a:pt x="0" y="6185522"/>
                  </a:moveTo>
                  <a:lnTo>
                    <a:pt x="8501380" y="6185522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406400" y="557530"/>
            <a:ext cx="715010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spc="-15">
                <a:latin typeface="Georgia"/>
                <a:cs typeface="Georgia"/>
              </a:rPr>
              <a:t>A</a:t>
            </a:r>
            <a:r>
              <a:rPr dirty="0" sz="2000" spc="-35">
                <a:latin typeface="Georgia"/>
                <a:cs typeface="Georgia"/>
              </a:rPr>
              <a:t>pp</a:t>
            </a:r>
            <a:r>
              <a:rPr dirty="0" sz="2000" spc="-15">
                <a:latin typeface="Georgia"/>
                <a:cs typeface="Georgia"/>
              </a:rPr>
              <a:t>l</a:t>
            </a:r>
            <a:r>
              <a:rPr dirty="0" sz="2000" spc="-5">
                <a:latin typeface="Georgia"/>
                <a:cs typeface="Georgia"/>
              </a:rPr>
              <a:t>i</a:t>
            </a:r>
            <a:r>
              <a:rPr dirty="0" sz="2000" spc="-25">
                <a:latin typeface="Georgia"/>
                <a:cs typeface="Georgia"/>
              </a:rPr>
              <a:t>-  </a:t>
            </a:r>
            <a:r>
              <a:rPr dirty="0" sz="2000" spc="-10">
                <a:latin typeface="Georgia"/>
                <a:cs typeface="Georgia"/>
              </a:rPr>
              <a:t>cati</a:t>
            </a:r>
            <a:r>
              <a:rPr dirty="0" sz="2000" spc="-35">
                <a:latin typeface="Georgia"/>
                <a:cs typeface="Georgia"/>
              </a:rPr>
              <a:t>o</a:t>
            </a:r>
            <a:r>
              <a:rPr dirty="0" sz="2000" spc="-10">
                <a:latin typeface="Georgia"/>
                <a:cs typeface="Georgia"/>
              </a:rPr>
              <a:t>n  </a:t>
            </a:r>
            <a:r>
              <a:rPr dirty="0" sz="2000" spc="-30">
                <a:latin typeface="Georgia"/>
                <a:cs typeface="Georgia"/>
              </a:rPr>
              <a:t>form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79194" y="557530"/>
            <a:ext cx="705294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99720" algn="l"/>
              </a:tabLst>
            </a:pPr>
            <a:r>
              <a:rPr dirty="0" sz="2000" spc="-100">
                <a:latin typeface="Georgia"/>
                <a:cs typeface="Georgia"/>
              </a:rPr>
              <a:t>IEPF-5 </a:t>
            </a:r>
            <a:r>
              <a:rPr dirty="0" sz="2000" spc="-10">
                <a:latin typeface="Georgia"/>
                <a:cs typeface="Georgia"/>
              </a:rPr>
              <a:t>with </a:t>
            </a:r>
            <a:r>
              <a:rPr dirty="0" sz="2000" spc="-25">
                <a:latin typeface="Georgia"/>
                <a:cs typeface="Georgia"/>
              </a:rPr>
              <a:t>fee (and </a:t>
            </a:r>
            <a:r>
              <a:rPr dirty="0" sz="2000" spc="-20">
                <a:latin typeface="Georgia"/>
                <a:cs typeface="Georgia"/>
              </a:rPr>
              <a:t>documents </a:t>
            </a:r>
            <a:r>
              <a:rPr dirty="0" sz="2000" spc="-55">
                <a:latin typeface="Georgia"/>
                <a:cs typeface="Georgia"/>
              </a:rPr>
              <a:t>as </a:t>
            </a:r>
            <a:r>
              <a:rPr dirty="0" sz="2000" spc="-30">
                <a:latin typeface="Georgia"/>
                <a:cs typeface="Georgia"/>
              </a:rPr>
              <a:t>per </a:t>
            </a:r>
            <a:r>
              <a:rPr dirty="0" sz="2000" spc="-55">
                <a:latin typeface="Georgia"/>
                <a:cs typeface="Georgia"/>
              </a:rPr>
              <a:t>Sch.II </a:t>
            </a:r>
            <a:r>
              <a:rPr dirty="0" sz="2000" spc="-30">
                <a:latin typeface="Georgia"/>
                <a:cs typeface="Georgia"/>
              </a:rPr>
              <a:t>or </a:t>
            </a:r>
            <a:r>
              <a:rPr dirty="0" sz="2000" spc="-60">
                <a:latin typeface="Georgia"/>
                <a:cs typeface="Georgia"/>
              </a:rPr>
              <a:t>Sch.III, </a:t>
            </a:r>
            <a:r>
              <a:rPr dirty="0" sz="2000" spc="-30">
                <a:latin typeface="Georgia"/>
                <a:cs typeface="Georgia"/>
              </a:rPr>
              <a:t>if  </a:t>
            </a:r>
            <a:r>
              <a:rPr dirty="0" sz="2000" spc="-20">
                <a:latin typeface="Georgia"/>
                <a:cs typeface="Georgia"/>
              </a:rPr>
              <a:t>applicable)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79194" y="1472311"/>
            <a:ext cx="7068184" cy="52089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299085" marR="5080" indent="-28702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99720" algn="l"/>
              </a:tabLst>
            </a:pPr>
            <a:r>
              <a:rPr dirty="0" sz="2000" spc="-10">
                <a:latin typeface="Georgia"/>
                <a:cs typeface="Georgia"/>
              </a:rPr>
              <a:t>Original </a:t>
            </a:r>
            <a:r>
              <a:rPr dirty="0" sz="2000" spc="-15">
                <a:latin typeface="Georgia"/>
                <a:cs typeface="Georgia"/>
              </a:rPr>
              <a:t>documents </a:t>
            </a:r>
            <a:r>
              <a:rPr dirty="0" sz="2000" spc="-35">
                <a:latin typeface="Georgia"/>
                <a:cs typeface="Georgia"/>
              </a:rPr>
              <a:t>(share </a:t>
            </a:r>
            <a:r>
              <a:rPr dirty="0" sz="2000" spc="-20">
                <a:latin typeface="Georgia"/>
                <a:cs typeface="Georgia"/>
              </a:rPr>
              <a:t>certificates </a:t>
            </a:r>
            <a:r>
              <a:rPr dirty="0" sz="2000" spc="-15">
                <a:latin typeface="Georgia"/>
                <a:cs typeface="Georgia"/>
              </a:rPr>
              <a:t>etc.), </a:t>
            </a:r>
            <a:r>
              <a:rPr dirty="0" sz="2000" spc="-20">
                <a:latin typeface="Georgia"/>
                <a:cs typeface="Georgia"/>
              </a:rPr>
              <a:t>indemnity bond,  </a:t>
            </a:r>
            <a:r>
              <a:rPr dirty="0" sz="2000" spc="-35">
                <a:latin typeface="Georgia"/>
                <a:cs typeface="Georgia"/>
              </a:rPr>
              <a:t>advance </a:t>
            </a:r>
            <a:r>
              <a:rPr dirty="0" sz="2000" spc="-25">
                <a:latin typeface="Georgia"/>
                <a:cs typeface="Georgia"/>
              </a:rPr>
              <a:t>receipt </a:t>
            </a:r>
            <a:r>
              <a:rPr dirty="0" sz="2000" spc="-10">
                <a:latin typeface="Georgia"/>
                <a:cs typeface="Georgia"/>
              </a:rPr>
              <a:t>etc. to be </a:t>
            </a:r>
            <a:r>
              <a:rPr dirty="0" sz="2000" spc="-20">
                <a:latin typeface="Georgia"/>
                <a:cs typeface="Georgia"/>
              </a:rPr>
              <a:t>sent </a:t>
            </a:r>
            <a:r>
              <a:rPr dirty="0" sz="2000" spc="-10">
                <a:latin typeface="Georgia"/>
                <a:cs typeface="Georgia"/>
              </a:rPr>
              <a:t>to </a:t>
            </a:r>
            <a:r>
              <a:rPr dirty="0" sz="2000" spc="-20">
                <a:latin typeface="Georgia"/>
                <a:cs typeface="Georgia"/>
              </a:rPr>
              <a:t>nodal officer </a:t>
            </a:r>
            <a:r>
              <a:rPr dirty="0" sz="2000" spc="-15">
                <a:latin typeface="Georgia"/>
                <a:cs typeface="Georgia"/>
              </a:rPr>
              <a:t>of </a:t>
            </a:r>
            <a:r>
              <a:rPr dirty="0" sz="2000" spc="-5">
                <a:latin typeface="Georgia"/>
                <a:cs typeface="Georgia"/>
              </a:rPr>
              <a:t>the </a:t>
            </a:r>
            <a:r>
              <a:rPr dirty="0" sz="2000" spc="-30">
                <a:latin typeface="Georgia"/>
                <a:cs typeface="Georgia"/>
              </a:rPr>
              <a:t>company  </a:t>
            </a:r>
            <a:r>
              <a:rPr dirty="0" sz="2000" spc="-20">
                <a:latin typeface="Georgia"/>
                <a:cs typeface="Georgia"/>
              </a:rPr>
              <a:t>at </a:t>
            </a:r>
            <a:r>
              <a:rPr dirty="0" sz="2000" spc="-30">
                <a:latin typeface="Georgia"/>
                <a:cs typeface="Georgia"/>
              </a:rPr>
              <a:t>registered </a:t>
            </a:r>
            <a:r>
              <a:rPr dirty="0" sz="2000" spc="-15">
                <a:latin typeface="Georgia"/>
                <a:cs typeface="Georgia"/>
              </a:rPr>
              <a:t>office</a:t>
            </a:r>
            <a:r>
              <a:rPr dirty="0" sz="2000" spc="-170">
                <a:latin typeface="Georgia"/>
                <a:cs typeface="Georgia"/>
              </a:rPr>
              <a:t> </a:t>
            </a:r>
            <a:r>
              <a:rPr dirty="0" sz="2000" spc="-40">
                <a:latin typeface="Georgia"/>
                <a:cs typeface="Georgia"/>
              </a:rPr>
              <a:t>address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"/>
            </a:pPr>
            <a:endParaRPr sz="2100">
              <a:latin typeface="Georgia"/>
              <a:cs typeface="Georgia"/>
            </a:endParaRPr>
          </a:p>
          <a:p>
            <a:pPr algn="just" marL="299085" marR="7620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720" algn="l"/>
              </a:tabLst>
            </a:pPr>
            <a:r>
              <a:rPr dirty="0" sz="2000" spc="-25">
                <a:latin typeface="Georgia"/>
                <a:cs typeface="Georgia"/>
              </a:rPr>
              <a:t>After verification </a:t>
            </a:r>
            <a:r>
              <a:rPr dirty="0" sz="2000" spc="-30">
                <a:latin typeface="Georgia"/>
                <a:cs typeface="Georgia"/>
              </a:rPr>
              <a:t>company </a:t>
            </a:r>
            <a:r>
              <a:rPr dirty="0" sz="2000" spc="-5">
                <a:latin typeface="Georgia"/>
                <a:cs typeface="Georgia"/>
              </a:rPr>
              <a:t>to </a:t>
            </a:r>
            <a:r>
              <a:rPr dirty="0" sz="2000" spc="-10">
                <a:latin typeface="Georgia"/>
                <a:cs typeface="Georgia"/>
              </a:rPr>
              <a:t>file </a:t>
            </a:r>
            <a:r>
              <a:rPr dirty="0" sz="2000" spc="-105">
                <a:latin typeface="Georgia"/>
                <a:cs typeface="Georgia"/>
              </a:rPr>
              <a:t>IEPF-5 </a:t>
            </a:r>
            <a:r>
              <a:rPr dirty="0" sz="2000" spc="-15">
                <a:latin typeface="Georgia"/>
                <a:cs typeface="Georgia"/>
              </a:rPr>
              <a:t>within </a:t>
            </a:r>
            <a:r>
              <a:rPr dirty="0" sz="2000" spc="-180">
                <a:latin typeface="Georgia"/>
                <a:cs typeface="Georgia"/>
              </a:rPr>
              <a:t>30 </a:t>
            </a:r>
            <a:r>
              <a:rPr dirty="0" sz="2000" spc="-50">
                <a:latin typeface="Georgia"/>
                <a:cs typeface="Georgia"/>
              </a:rPr>
              <a:t>days  </a:t>
            </a:r>
            <a:r>
              <a:rPr dirty="0" sz="2000" spc="-15">
                <a:latin typeface="Georgia"/>
                <a:cs typeface="Georgia"/>
              </a:rPr>
              <a:t>alongwith </a:t>
            </a:r>
            <a:r>
              <a:rPr dirty="0" sz="2000" spc="-25">
                <a:latin typeface="Georgia"/>
                <a:cs typeface="Georgia"/>
              </a:rPr>
              <a:t>e-verification report </a:t>
            </a:r>
            <a:r>
              <a:rPr dirty="0" sz="2000" spc="-30">
                <a:latin typeface="Georgia"/>
                <a:cs typeface="Georgia"/>
              </a:rPr>
              <a:t>and </a:t>
            </a:r>
            <a:r>
              <a:rPr dirty="0" sz="2000" spc="-25">
                <a:latin typeface="Georgia"/>
                <a:cs typeface="Georgia"/>
              </a:rPr>
              <a:t>scanned copies </a:t>
            </a:r>
            <a:r>
              <a:rPr dirty="0" sz="2000" spc="-15">
                <a:latin typeface="Georgia"/>
                <a:cs typeface="Georgia"/>
              </a:rPr>
              <a:t>of </a:t>
            </a:r>
            <a:r>
              <a:rPr dirty="0" sz="2000" spc="-30">
                <a:latin typeface="Georgia"/>
                <a:cs typeface="Georgia"/>
              </a:rPr>
              <a:t>original  </a:t>
            </a:r>
            <a:r>
              <a:rPr dirty="0" sz="2000" spc="-15">
                <a:latin typeface="Georgia"/>
                <a:cs typeface="Georgia"/>
              </a:rPr>
              <a:t>documents </a:t>
            </a:r>
            <a:r>
              <a:rPr dirty="0" sz="2000" spc="-50">
                <a:latin typeface="Georgia"/>
                <a:cs typeface="Georgia"/>
              </a:rPr>
              <a:t>(In </a:t>
            </a:r>
            <a:r>
              <a:rPr dirty="0" sz="2000" spc="-30">
                <a:latin typeface="Georgia"/>
                <a:cs typeface="Georgia"/>
              </a:rPr>
              <a:t>case </a:t>
            </a:r>
            <a:r>
              <a:rPr dirty="0" sz="2000" spc="-15">
                <a:latin typeface="Georgia"/>
                <a:cs typeface="Georgia"/>
              </a:rPr>
              <a:t>of </a:t>
            </a:r>
            <a:r>
              <a:rPr dirty="0" sz="2000" spc="-65">
                <a:latin typeface="Georgia"/>
                <a:cs typeface="Georgia"/>
              </a:rPr>
              <a:t>delay, </a:t>
            </a:r>
            <a:r>
              <a:rPr dirty="0" sz="2000" spc="-20">
                <a:latin typeface="Georgia"/>
                <a:cs typeface="Georgia"/>
              </a:rPr>
              <a:t>additional </a:t>
            </a:r>
            <a:r>
              <a:rPr dirty="0" sz="2000" spc="-25">
                <a:latin typeface="Georgia"/>
                <a:cs typeface="Georgia"/>
              </a:rPr>
              <a:t>fee </a:t>
            </a:r>
            <a:r>
              <a:rPr dirty="0" sz="2000" spc="-15">
                <a:latin typeface="Georgia"/>
                <a:cs typeface="Georgia"/>
              </a:rPr>
              <a:t>of </a:t>
            </a:r>
            <a:r>
              <a:rPr dirty="0" sz="2000" spc="-105">
                <a:latin typeface="Georgia"/>
                <a:cs typeface="Georgia"/>
              </a:rPr>
              <a:t>Rs.50 </a:t>
            </a:r>
            <a:r>
              <a:rPr dirty="0" sz="2000" spc="-30">
                <a:latin typeface="Georgia"/>
                <a:cs typeface="Georgia"/>
              </a:rPr>
              <a:t>per </a:t>
            </a:r>
            <a:r>
              <a:rPr dirty="0" sz="2000" spc="-85">
                <a:latin typeface="Georgia"/>
                <a:cs typeface="Georgia"/>
              </a:rPr>
              <a:t>day,  </a:t>
            </a:r>
            <a:r>
              <a:rPr dirty="0" sz="2000" spc="-40">
                <a:latin typeface="Georgia"/>
                <a:cs typeface="Georgia"/>
              </a:rPr>
              <a:t>max. </a:t>
            </a:r>
            <a:r>
              <a:rPr dirty="0" sz="2000" spc="-120">
                <a:latin typeface="Georgia"/>
                <a:cs typeface="Georgia"/>
              </a:rPr>
              <a:t>Rs.2500 </a:t>
            </a:r>
            <a:r>
              <a:rPr dirty="0" sz="2000" spc="-15">
                <a:latin typeface="Georgia"/>
                <a:cs typeface="Georgia"/>
              </a:rPr>
              <a:t>will </a:t>
            </a:r>
            <a:r>
              <a:rPr dirty="0" sz="2000" spc="-10">
                <a:latin typeface="Georgia"/>
                <a:cs typeface="Georgia"/>
              </a:rPr>
              <a:t>be</a:t>
            </a:r>
            <a:r>
              <a:rPr dirty="0" sz="2000" spc="80">
                <a:latin typeface="Georgia"/>
                <a:cs typeface="Georgia"/>
              </a:rPr>
              <a:t> </a:t>
            </a:r>
            <a:r>
              <a:rPr dirty="0" sz="2000" spc="-30">
                <a:latin typeface="Georgia"/>
                <a:cs typeface="Georgia"/>
              </a:rPr>
              <a:t>payable.)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"/>
            </a:pPr>
            <a:endParaRPr sz="2100">
              <a:latin typeface="Georgia"/>
              <a:cs typeface="Georgia"/>
            </a:endParaRPr>
          </a:p>
          <a:p>
            <a:pPr algn="just" marL="299085" marR="1206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dirty="0" sz="2000" spc="-20">
                <a:latin typeface="Georgia"/>
                <a:cs typeface="Georgia"/>
              </a:rPr>
              <a:t>Claim </a:t>
            </a:r>
            <a:r>
              <a:rPr dirty="0" sz="2000" spc="-45">
                <a:latin typeface="Georgia"/>
                <a:cs typeface="Georgia"/>
              </a:rPr>
              <a:t>may </a:t>
            </a:r>
            <a:r>
              <a:rPr dirty="0" sz="2000" spc="-10">
                <a:latin typeface="Georgia"/>
                <a:cs typeface="Georgia"/>
              </a:rPr>
              <a:t>be </a:t>
            </a:r>
            <a:r>
              <a:rPr dirty="0" sz="2000" spc="-25">
                <a:latin typeface="Georgia"/>
                <a:cs typeface="Georgia"/>
              </a:rPr>
              <a:t>rejected </a:t>
            </a:r>
            <a:r>
              <a:rPr dirty="0" sz="2000" spc="-20">
                <a:latin typeface="Georgia"/>
                <a:cs typeface="Georgia"/>
              </a:rPr>
              <a:t>in </a:t>
            </a:r>
            <a:r>
              <a:rPr dirty="0" sz="2000" spc="-30">
                <a:latin typeface="Georgia"/>
                <a:cs typeface="Georgia"/>
              </a:rPr>
              <a:t>case </a:t>
            </a:r>
            <a:r>
              <a:rPr dirty="0" sz="2000" spc="-25">
                <a:latin typeface="Georgia"/>
                <a:cs typeface="Georgia"/>
              </a:rPr>
              <a:t>verification report </a:t>
            </a:r>
            <a:r>
              <a:rPr dirty="0" sz="2000" spc="-10">
                <a:latin typeface="Georgia"/>
                <a:cs typeface="Georgia"/>
              </a:rPr>
              <a:t>not </a:t>
            </a:r>
            <a:r>
              <a:rPr dirty="0" sz="2000" spc="-35">
                <a:latin typeface="Georgia"/>
                <a:cs typeface="Georgia"/>
              </a:rPr>
              <a:t>received  </a:t>
            </a:r>
            <a:r>
              <a:rPr dirty="0" sz="2000" spc="-15">
                <a:latin typeface="Georgia"/>
                <a:cs typeface="Georgia"/>
              </a:rPr>
              <a:t>within </a:t>
            </a:r>
            <a:r>
              <a:rPr dirty="0" sz="2000" spc="-105">
                <a:latin typeface="Georgia"/>
                <a:cs typeface="Georgia"/>
              </a:rPr>
              <a:t>60 </a:t>
            </a:r>
            <a:r>
              <a:rPr dirty="0" sz="2000" spc="-50">
                <a:latin typeface="Georgia"/>
                <a:cs typeface="Georgia"/>
              </a:rPr>
              <a:t>days </a:t>
            </a:r>
            <a:r>
              <a:rPr dirty="0" sz="2000" spc="-15">
                <a:latin typeface="Georgia"/>
                <a:cs typeface="Georgia"/>
              </a:rPr>
              <a:t>of filing</a:t>
            </a:r>
            <a:r>
              <a:rPr dirty="0" sz="2000" spc="110">
                <a:latin typeface="Georgia"/>
                <a:cs typeface="Georgia"/>
              </a:rPr>
              <a:t> </a:t>
            </a:r>
            <a:r>
              <a:rPr dirty="0" sz="2000" spc="-100">
                <a:latin typeface="Georgia"/>
                <a:cs typeface="Georgia"/>
              </a:rPr>
              <a:t>IEPF-5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"/>
            </a:pPr>
            <a:endParaRPr sz="210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dirty="0" sz="2000" spc="-120">
                <a:latin typeface="Georgia"/>
                <a:cs typeface="Georgia"/>
              </a:rPr>
              <a:t>IEPFA </a:t>
            </a:r>
            <a:r>
              <a:rPr dirty="0" sz="2000" spc="-15">
                <a:latin typeface="Georgia"/>
                <a:cs typeface="Georgia"/>
              </a:rPr>
              <a:t>will </a:t>
            </a:r>
            <a:r>
              <a:rPr dirty="0" sz="2000" spc="-35">
                <a:latin typeface="Georgia"/>
                <a:cs typeface="Georgia"/>
              </a:rPr>
              <a:t>process </a:t>
            </a:r>
            <a:r>
              <a:rPr dirty="0" sz="2000" spc="-25">
                <a:latin typeface="Georgia"/>
                <a:cs typeface="Georgia"/>
              </a:rPr>
              <a:t>claim</a:t>
            </a:r>
            <a:r>
              <a:rPr dirty="0" sz="2000" spc="-70">
                <a:latin typeface="Georgia"/>
                <a:cs typeface="Georgia"/>
              </a:rPr>
              <a:t> </a:t>
            </a:r>
            <a:r>
              <a:rPr dirty="0" sz="2000" spc="-45">
                <a:latin typeface="Georgia"/>
                <a:cs typeface="Georgia"/>
              </a:rPr>
              <a:t>accordingly.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"/>
            </a:pPr>
            <a:endParaRPr sz="210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dirty="0" sz="2000" spc="-25">
                <a:latin typeface="Georgia"/>
                <a:cs typeface="Georgia"/>
              </a:rPr>
              <a:t>Company </a:t>
            </a:r>
            <a:r>
              <a:rPr dirty="0" sz="2000" spc="-15">
                <a:latin typeface="Georgia"/>
                <a:cs typeface="Georgia"/>
              </a:rPr>
              <a:t>will </a:t>
            </a:r>
            <a:r>
              <a:rPr dirty="0" sz="2000" spc="-10">
                <a:latin typeface="Georgia"/>
                <a:cs typeface="Georgia"/>
              </a:rPr>
              <a:t>be </a:t>
            </a:r>
            <a:r>
              <a:rPr dirty="0" sz="2000" spc="-20">
                <a:latin typeface="Georgia"/>
                <a:cs typeface="Georgia"/>
              </a:rPr>
              <a:t>liable </a:t>
            </a:r>
            <a:r>
              <a:rPr dirty="0" sz="2000" spc="-5">
                <a:latin typeface="Georgia"/>
                <a:cs typeface="Georgia"/>
              </a:rPr>
              <a:t>to </a:t>
            </a:r>
            <a:r>
              <a:rPr dirty="0" sz="2000" spc="-15">
                <a:latin typeface="Georgia"/>
                <a:cs typeface="Georgia"/>
              </a:rPr>
              <a:t>indemnify </a:t>
            </a:r>
            <a:r>
              <a:rPr dirty="0" sz="2000" spc="-120">
                <a:latin typeface="Georgia"/>
                <a:cs typeface="Georgia"/>
              </a:rPr>
              <a:t>IEPFA </a:t>
            </a:r>
            <a:r>
              <a:rPr dirty="0" sz="2000" spc="-20">
                <a:latin typeface="Georgia"/>
                <a:cs typeface="Georgia"/>
              </a:rPr>
              <a:t>in </a:t>
            </a:r>
            <a:r>
              <a:rPr dirty="0" sz="2000" spc="-30">
                <a:latin typeface="Georgia"/>
                <a:cs typeface="Georgia"/>
              </a:rPr>
              <a:t>case </a:t>
            </a:r>
            <a:r>
              <a:rPr dirty="0" sz="2000" spc="-15">
                <a:latin typeface="Georgia"/>
                <a:cs typeface="Georgia"/>
              </a:rPr>
              <a:t>of </a:t>
            </a:r>
            <a:r>
              <a:rPr dirty="0" sz="2000" spc="-40">
                <a:latin typeface="Georgia"/>
                <a:cs typeface="Georgia"/>
              </a:rPr>
              <a:t>any</a:t>
            </a:r>
            <a:r>
              <a:rPr dirty="0" sz="2000" spc="-185">
                <a:latin typeface="Georgia"/>
                <a:cs typeface="Georgia"/>
              </a:rPr>
              <a:t> </a:t>
            </a:r>
            <a:r>
              <a:rPr dirty="0" sz="2000" spc="-35">
                <a:latin typeface="Georgia"/>
                <a:cs typeface="Georgia"/>
              </a:rPr>
              <a:t>loss.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"/>
            </a:pPr>
            <a:endParaRPr sz="210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dirty="0" sz="2000" spc="-60">
                <a:latin typeface="Georgia"/>
                <a:cs typeface="Georgia"/>
              </a:rPr>
              <a:t>In </a:t>
            </a:r>
            <a:r>
              <a:rPr dirty="0" sz="2000" spc="-25">
                <a:latin typeface="Georgia"/>
                <a:cs typeface="Georgia"/>
              </a:rPr>
              <a:t>case </a:t>
            </a:r>
            <a:r>
              <a:rPr dirty="0" sz="2000" spc="-15">
                <a:latin typeface="Georgia"/>
                <a:cs typeface="Georgia"/>
              </a:rPr>
              <a:t>of </a:t>
            </a:r>
            <a:r>
              <a:rPr dirty="0" sz="2000" spc="-25">
                <a:latin typeface="Georgia"/>
                <a:cs typeface="Georgia"/>
              </a:rPr>
              <a:t>fraudulent claim, </a:t>
            </a:r>
            <a:r>
              <a:rPr dirty="0" sz="2000" spc="-45">
                <a:latin typeface="Georgia"/>
                <a:cs typeface="Georgia"/>
              </a:rPr>
              <a:t>Sec.57, </a:t>
            </a:r>
            <a:r>
              <a:rPr dirty="0" sz="2000" spc="-60">
                <a:latin typeface="Georgia"/>
                <a:cs typeface="Georgia"/>
              </a:rPr>
              <a:t>447, </a:t>
            </a:r>
            <a:r>
              <a:rPr dirty="0" sz="2000" spc="-85">
                <a:latin typeface="Georgia"/>
                <a:cs typeface="Georgia"/>
              </a:rPr>
              <a:t>448 </a:t>
            </a:r>
            <a:r>
              <a:rPr dirty="0" sz="2000" spc="-15">
                <a:latin typeface="Georgia"/>
                <a:cs typeface="Georgia"/>
              </a:rPr>
              <a:t>will</a:t>
            </a:r>
            <a:r>
              <a:rPr dirty="0" sz="2000" spc="85">
                <a:latin typeface="Georgia"/>
                <a:cs typeface="Georgia"/>
              </a:rPr>
              <a:t> </a:t>
            </a:r>
            <a:r>
              <a:rPr dirty="0" sz="2000" spc="-65">
                <a:latin typeface="Georgia"/>
                <a:cs typeface="Georgia"/>
              </a:rPr>
              <a:t>apply.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45008" y="0"/>
            <a:ext cx="8255634" cy="562610"/>
            <a:chOff x="445008" y="0"/>
            <a:chExt cx="8255634" cy="562610"/>
          </a:xfrm>
        </p:grpSpPr>
        <p:sp>
          <p:nvSpPr>
            <p:cNvPr id="9" name="object 9"/>
            <p:cNvSpPr/>
            <p:nvPr/>
          </p:nvSpPr>
          <p:spPr>
            <a:xfrm>
              <a:off x="457962" y="0"/>
              <a:ext cx="8229600" cy="536575"/>
            </a:xfrm>
            <a:custGeom>
              <a:avLst/>
              <a:gdLst/>
              <a:ahLst/>
              <a:cxnLst/>
              <a:rect l="l" t="t" r="r" b="b"/>
              <a:pathLst>
                <a:path w="8229600" h="536575">
                  <a:moveTo>
                    <a:pt x="8229600" y="0"/>
                  </a:moveTo>
                  <a:lnTo>
                    <a:pt x="0" y="0"/>
                  </a:lnTo>
                  <a:lnTo>
                    <a:pt x="0" y="536447"/>
                  </a:lnTo>
                  <a:lnTo>
                    <a:pt x="8229600" y="536447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57962" y="0"/>
              <a:ext cx="8229600" cy="536575"/>
            </a:xfrm>
            <a:custGeom>
              <a:avLst/>
              <a:gdLst/>
              <a:ahLst/>
              <a:cxnLst/>
              <a:rect l="l" t="t" r="r" b="b"/>
              <a:pathLst>
                <a:path w="8229600" h="536575">
                  <a:moveTo>
                    <a:pt x="0" y="536447"/>
                  </a:moveTo>
                  <a:lnTo>
                    <a:pt x="8229600" y="536447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36447"/>
                  </a:lnTo>
                  <a:close/>
                </a:path>
              </a:pathLst>
            </a:custGeom>
            <a:ln w="25908">
              <a:solidFill>
                <a:srgbClr val="7BC9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182420" y="6807"/>
            <a:ext cx="6779259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45"/>
              <a:t>Refund </a:t>
            </a:r>
            <a:r>
              <a:rPr dirty="0" spc="-20"/>
              <a:t>to </a:t>
            </a:r>
            <a:r>
              <a:rPr dirty="0" spc="-85"/>
              <a:t>claimants </a:t>
            </a:r>
            <a:r>
              <a:rPr dirty="0" spc="-140"/>
              <a:t>from </a:t>
            </a:r>
            <a:r>
              <a:rPr dirty="0" spc="-210"/>
              <a:t>IEPF</a:t>
            </a:r>
            <a:r>
              <a:rPr dirty="0" spc="-204"/>
              <a:t> </a:t>
            </a:r>
            <a:r>
              <a:rPr dirty="0" sz="1600" spc="-75"/>
              <a:t>[Sec.124, </a:t>
            </a:r>
            <a:r>
              <a:rPr dirty="0" sz="1600" spc="-65"/>
              <a:t>Rule </a:t>
            </a:r>
            <a:r>
              <a:rPr dirty="0" sz="1600" spc="-45"/>
              <a:t>7]</a:t>
            </a:r>
            <a:endParaRPr sz="16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9850" y="534162"/>
          <a:ext cx="9086850" cy="6101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3925"/>
                <a:gridCol w="2124075"/>
                <a:gridCol w="914400"/>
                <a:gridCol w="5105400"/>
              </a:tblGrid>
              <a:tr h="1051687"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4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Form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49593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8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Time</a:t>
                      </a:r>
                      <a:r>
                        <a:rPr dirty="0" sz="1800" spc="-9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1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limit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5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IEPF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07010">
                        <a:lnSpc>
                          <a:spcPct val="100000"/>
                        </a:lnSpc>
                      </a:pPr>
                      <a:r>
                        <a:rPr dirty="0" sz="1800" spc="8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Rule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10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Description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89166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114">
                          <a:latin typeface="Georgia"/>
                          <a:cs typeface="Georgia"/>
                        </a:rPr>
                        <a:t>IEPF-1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00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160">
                          <a:latin typeface="Georgia"/>
                          <a:cs typeface="Georgia"/>
                        </a:rPr>
                        <a:t>30 </a:t>
                      </a:r>
                      <a:r>
                        <a:rPr dirty="0" sz="1800" spc="-50">
                          <a:latin typeface="Georgia"/>
                          <a:cs typeface="Georgia"/>
                        </a:rPr>
                        <a:t>days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1800" spc="-15">
                          <a:latin typeface="Georgia"/>
                          <a:cs typeface="Georgia"/>
                        </a:rPr>
                        <a:t>amount  due </a:t>
                      </a:r>
                      <a:r>
                        <a:rPr dirty="0" sz="1800" spc="-35">
                          <a:latin typeface="Georgia"/>
                          <a:cs typeface="Georgia"/>
                        </a:rPr>
                        <a:t>for</a:t>
                      </a:r>
                      <a:r>
                        <a:rPr dirty="0" sz="1800" spc="-114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15">
                          <a:latin typeface="Georgia"/>
                          <a:cs typeface="Georgia"/>
                        </a:rPr>
                        <a:t>credit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85">
                          <a:latin typeface="Georgia"/>
                          <a:cs typeface="Georgia"/>
                        </a:rPr>
                        <a:t>5(1)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25">
                          <a:latin typeface="Georgia"/>
                          <a:cs typeface="Georgia"/>
                        </a:rPr>
                        <a:t>Statement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1800" spc="-15">
                          <a:latin typeface="Georgia"/>
                          <a:cs typeface="Georgia"/>
                        </a:rPr>
                        <a:t>amount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credited 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to</a:t>
                      </a:r>
                      <a:r>
                        <a:rPr dirty="0" sz="1800" spc="-5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110">
                          <a:latin typeface="Georgia"/>
                          <a:cs typeface="Georgia"/>
                        </a:rPr>
                        <a:t>IEPF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800" spc="-50">
                          <a:latin typeface="Georgia"/>
                          <a:cs typeface="Georgia"/>
                        </a:rPr>
                        <a:t>(Excel </a:t>
                      </a:r>
                      <a:r>
                        <a:rPr dirty="0" sz="1800" spc="-10">
                          <a:latin typeface="Georgia"/>
                          <a:cs typeface="Georgia"/>
                        </a:rPr>
                        <a:t>file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1800" spc="-35">
                          <a:latin typeface="Georgia"/>
                          <a:cs typeface="Georgia"/>
                        </a:rPr>
                        <a:t>investor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wise details 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to be</a:t>
                      </a:r>
                      <a:r>
                        <a:rPr dirty="0" sz="1800" spc="-9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uploaded)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130543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90">
                          <a:latin typeface="Georgia"/>
                          <a:cs typeface="Georgia"/>
                        </a:rPr>
                        <a:t>IEPF-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dirty="0" sz="1800" spc="-105">
                          <a:latin typeface="Georgia"/>
                          <a:cs typeface="Georgia"/>
                        </a:rPr>
                        <a:t>1A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  <a:tabLst>
                          <a:tab pos="869950" algn="l"/>
                          <a:tab pos="1831975" algn="l"/>
                        </a:tabLst>
                      </a:pPr>
                      <a:r>
                        <a:rPr dirty="0" sz="1800" spc="-95">
                          <a:latin typeface="Georgia"/>
                          <a:cs typeface="Georgia"/>
                        </a:rPr>
                        <a:t>60	</a:t>
                      </a:r>
                      <a:r>
                        <a:rPr dirty="0" sz="1800" spc="-50">
                          <a:latin typeface="Georgia"/>
                          <a:cs typeface="Georgia"/>
                        </a:rPr>
                        <a:t>days	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of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tabLst>
                          <a:tab pos="1831975" algn="l"/>
                        </a:tabLst>
                      </a:pPr>
                      <a:r>
                        <a:rPr dirty="0" sz="1800" spc="-10">
                          <a:latin typeface="Georgia"/>
                          <a:cs typeface="Georgia"/>
                        </a:rPr>
                        <a:t>notification	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of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15">
                          <a:latin typeface="Georgia"/>
                          <a:cs typeface="Georgia"/>
                        </a:rPr>
                        <a:t>Amdmt </a:t>
                      </a:r>
                      <a:r>
                        <a:rPr dirty="0" sz="1800" spc="-50">
                          <a:latin typeface="Georgia"/>
                          <a:cs typeface="Georgia"/>
                        </a:rPr>
                        <a:t>Rules</a:t>
                      </a:r>
                      <a:r>
                        <a:rPr dirty="0" sz="1800" spc="-6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135">
                          <a:latin typeface="Georgia"/>
                          <a:cs typeface="Georgia"/>
                        </a:rPr>
                        <a:t>2019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50">
                          <a:latin typeface="Georgia"/>
                          <a:cs typeface="Georgia"/>
                        </a:rPr>
                        <a:t>5(4a)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25">
                          <a:latin typeface="Georgia"/>
                          <a:cs typeface="Georgia"/>
                        </a:rPr>
                        <a:t>Statement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1800" spc="-15">
                          <a:latin typeface="Georgia"/>
                          <a:cs typeface="Georgia"/>
                        </a:rPr>
                        <a:t>amount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credited 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1800" spc="-110">
                          <a:latin typeface="Georgia"/>
                          <a:cs typeface="Georgia"/>
                        </a:rPr>
                        <a:t>IEPF </a:t>
                      </a:r>
                      <a:r>
                        <a:rPr dirty="0" sz="1800" spc="-65">
                          <a:latin typeface="Georgia"/>
                          <a:cs typeface="Georgia"/>
                        </a:rPr>
                        <a:t>u/s </a:t>
                      </a:r>
                      <a:r>
                        <a:rPr dirty="0" sz="1800" spc="-95">
                          <a:latin typeface="Georgia"/>
                          <a:cs typeface="Georgia"/>
                        </a:rPr>
                        <a:t>205C</a:t>
                      </a:r>
                      <a:r>
                        <a:rPr dirty="0" sz="1800" spc="7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of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800" spc="-110">
                          <a:latin typeface="Georgia"/>
                          <a:cs typeface="Georgia"/>
                        </a:rPr>
                        <a:t>1956</a:t>
                      </a:r>
                      <a:r>
                        <a:rPr dirty="0" sz="1800" spc="-1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Act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165595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0">
                          <a:latin typeface="Georgia"/>
                          <a:cs typeface="Georgia"/>
                        </a:rPr>
                        <a:t>IEPF-2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2550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521334" algn="l"/>
                          <a:tab pos="1135380" algn="l"/>
                          <a:tab pos="1517650" algn="l"/>
                        </a:tabLst>
                      </a:pPr>
                      <a:r>
                        <a:rPr dirty="0" sz="1800" spc="-5">
                          <a:latin typeface="Georgia"/>
                          <a:cs typeface="Georgia"/>
                        </a:rPr>
                        <a:t>6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0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d</a:t>
                      </a:r>
                      <a:r>
                        <a:rPr dirty="0" sz="1800" spc="-40">
                          <a:latin typeface="Georgia"/>
                          <a:cs typeface="Georgia"/>
                        </a:rPr>
                        <a:t>a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y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s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o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f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1800" spc="-50">
                          <a:latin typeface="Georgia"/>
                          <a:cs typeface="Georgia"/>
                        </a:rPr>
                        <a:t>A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GM  </a:t>
                      </a:r>
                      <a:r>
                        <a:rPr dirty="0" sz="1800" spc="-10">
                          <a:latin typeface="Georgia"/>
                          <a:cs typeface="Georgia"/>
                        </a:rPr>
                        <a:t>(till </a:t>
                      </a:r>
                      <a:r>
                        <a:rPr dirty="0" sz="1800" spc="-35">
                          <a:latin typeface="Georgia"/>
                          <a:cs typeface="Georgia"/>
                        </a:rPr>
                        <a:t>7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40">
                          <a:latin typeface="Georgia"/>
                          <a:cs typeface="Georgia"/>
                        </a:rPr>
                        <a:t>years)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91440" marR="91440">
                        <a:lnSpc>
                          <a:spcPct val="100000"/>
                        </a:lnSpc>
                      </a:pPr>
                      <a:r>
                        <a:rPr dirty="0" sz="1800" spc="-35">
                          <a:latin typeface="Georgia"/>
                          <a:cs typeface="Georgia"/>
                        </a:rPr>
                        <a:t>7 </a:t>
                      </a:r>
                      <a:r>
                        <a:rPr dirty="0" sz="1800" spc="-50">
                          <a:latin typeface="Georgia"/>
                          <a:cs typeface="Georgia"/>
                        </a:rPr>
                        <a:t>days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change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of 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nodal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officer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55">
                          <a:latin typeface="Georgia"/>
                          <a:cs typeface="Georgia"/>
                        </a:rPr>
                        <a:t>5(8),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800" spc="-60">
                          <a:latin typeface="Georgia"/>
                          <a:cs typeface="Georgia"/>
                        </a:rPr>
                        <a:t>7(2B)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44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25">
                          <a:latin typeface="Georgia"/>
                          <a:cs typeface="Georgia"/>
                        </a:rPr>
                        <a:t>Statement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unpaid and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unclaimed amounts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and  details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nodal</a:t>
                      </a:r>
                      <a:r>
                        <a:rPr dirty="0" sz="1800" spc="3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officer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118414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105">
                          <a:latin typeface="Georgia"/>
                          <a:cs typeface="Georgia"/>
                        </a:rPr>
                        <a:t>IEPF-3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160">
                          <a:latin typeface="Georgia"/>
                          <a:cs typeface="Georgia"/>
                        </a:rPr>
                        <a:t>30 </a:t>
                      </a:r>
                      <a:r>
                        <a:rPr dirty="0" sz="1800" spc="-50">
                          <a:latin typeface="Georgia"/>
                          <a:cs typeface="Georgia"/>
                        </a:rPr>
                        <a:t>days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of close</a:t>
                      </a:r>
                      <a:r>
                        <a:rPr dirty="0" sz="1800" spc="17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of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800" spc="-20">
                          <a:latin typeface="Georgia"/>
                          <a:cs typeface="Georgia"/>
                        </a:rPr>
                        <a:t>financial</a:t>
                      </a:r>
                      <a:r>
                        <a:rPr dirty="0" sz="1800" spc="-3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45">
                          <a:latin typeface="Georgia"/>
                          <a:cs typeface="Georgia"/>
                        </a:rPr>
                        <a:t>year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105">
                          <a:latin typeface="Georgia"/>
                          <a:cs typeface="Georgia"/>
                        </a:rPr>
                        <a:t>18(3)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  <a:tabLst>
                          <a:tab pos="1562735" algn="l"/>
                          <a:tab pos="2811145" algn="l"/>
                          <a:tab pos="3635375" algn="l"/>
                        </a:tabLst>
                      </a:pPr>
                      <a:r>
                        <a:rPr dirty="0" sz="1800" spc="-25">
                          <a:latin typeface="Georgia"/>
                          <a:cs typeface="Georgia"/>
                        </a:rPr>
                        <a:t>Statement </a:t>
                      </a:r>
                      <a:r>
                        <a:rPr dirty="0" sz="1800" spc="16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of	</a:t>
                      </a:r>
                      <a:r>
                        <a:rPr dirty="0" sz="1800" spc="-45">
                          <a:latin typeface="Georgia"/>
                          <a:cs typeface="Georgia"/>
                        </a:rPr>
                        <a:t>shares </a:t>
                      </a:r>
                      <a:r>
                        <a:rPr dirty="0" sz="1800" spc="17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and	unpaid	or</a:t>
                      </a:r>
                      <a:r>
                        <a:rPr dirty="0" sz="1800" spc="10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unclaimed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800" spc="-25">
                          <a:latin typeface="Georgia"/>
                          <a:cs typeface="Georgia"/>
                        </a:rPr>
                        <a:t>dividend 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not </a:t>
                      </a:r>
                      <a:r>
                        <a:rPr dirty="0" sz="1800" spc="-35">
                          <a:latin typeface="Georgia"/>
                          <a:cs typeface="Georgia"/>
                        </a:rPr>
                        <a:t>transferred 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to</a:t>
                      </a:r>
                      <a:r>
                        <a:rPr dirty="0" sz="1800" spc="2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105">
                          <a:latin typeface="Georgia"/>
                          <a:cs typeface="Georgia"/>
                        </a:rPr>
                        <a:t>IEPF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445008" y="0"/>
            <a:ext cx="8255634" cy="516255"/>
            <a:chOff x="445008" y="0"/>
            <a:chExt cx="8255634" cy="516255"/>
          </a:xfrm>
        </p:grpSpPr>
        <p:sp>
          <p:nvSpPr>
            <p:cNvPr id="4" name="object 4"/>
            <p:cNvSpPr/>
            <p:nvPr/>
          </p:nvSpPr>
          <p:spPr>
            <a:xfrm>
              <a:off x="457962" y="0"/>
              <a:ext cx="8229600" cy="490220"/>
            </a:xfrm>
            <a:custGeom>
              <a:avLst/>
              <a:gdLst/>
              <a:ahLst/>
              <a:cxnLst/>
              <a:rect l="l" t="t" r="r" b="b"/>
              <a:pathLst>
                <a:path w="8229600" h="490220">
                  <a:moveTo>
                    <a:pt x="0" y="489965"/>
                  </a:moveTo>
                  <a:lnTo>
                    <a:pt x="8229600" y="489965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89965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57962" y="0"/>
              <a:ext cx="8229600" cy="490220"/>
            </a:xfrm>
            <a:custGeom>
              <a:avLst/>
              <a:gdLst/>
              <a:ahLst/>
              <a:cxnLst/>
              <a:rect l="l" t="t" r="r" b="b"/>
              <a:pathLst>
                <a:path w="8229600" h="490220">
                  <a:moveTo>
                    <a:pt x="0" y="489965"/>
                  </a:moveTo>
                  <a:lnTo>
                    <a:pt x="8229600" y="489965"/>
                  </a:lnTo>
                  <a:lnTo>
                    <a:pt x="8229600" y="0"/>
                  </a:lnTo>
                </a:path>
                <a:path w="8229600" h="490220">
                  <a:moveTo>
                    <a:pt x="0" y="0"/>
                  </a:moveTo>
                  <a:lnTo>
                    <a:pt x="0" y="489965"/>
                  </a:lnTo>
                </a:path>
              </a:pathLst>
            </a:custGeom>
            <a:ln w="25908">
              <a:solidFill>
                <a:srgbClr val="7BC9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70916" y="0"/>
            <a:ext cx="820420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5372100" algn="l"/>
              </a:tabLst>
            </a:pPr>
            <a:r>
              <a:rPr dirty="0" spc="-210"/>
              <a:t>IEPF  </a:t>
            </a:r>
            <a:r>
              <a:rPr dirty="0" spc="-110"/>
              <a:t>returns </a:t>
            </a:r>
            <a:r>
              <a:rPr dirty="0" spc="-75"/>
              <a:t>at</a:t>
            </a:r>
            <a:r>
              <a:rPr dirty="0" spc="-300"/>
              <a:t> </a:t>
            </a:r>
            <a:r>
              <a:rPr dirty="0" spc="-190"/>
              <a:t>a</a:t>
            </a:r>
            <a:r>
              <a:rPr dirty="0" spc="-10"/>
              <a:t> </a:t>
            </a:r>
            <a:r>
              <a:rPr dirty="0" spc="-110"/>
              <a:t>glance	</a:t>
            </a:r>
            <a:r>
              <a:rPr dirty="0" spc="-200"/>
              <a:t>(1/2)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9850" y="534162"/>
          <a:ext cx="9086850" cy="5339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3925"/>
                <a:gridCol w="2124075"/>
                <a:gridCol w="914400"/>
                <a:gridCol w="5105400"/>
              </a:tblGrid>
              <a:tr h="1503172">
                <a:tc>
                  <a:txBody>
                    <a:bodyPr/>
                    <a:lstStyle/>
                    <a:p>
                      <a:pPr marL="1752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4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Form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49593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8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Time</a:t>
                      </a:r>
                      <a:r>
                        <a:rPr dirty="0" sz="1800" spc="-9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1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limit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5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IEPF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07010">
                        <a:lnSpc>
                          <a:spcPct val="100000"/>
                        </a:lnSpc>
                      </a:pPr>
                      <a:r>
                        <a:rPr dirty="0" sz="1800" spc="8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Rule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10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Description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</a:tr>
              <a:tr h="127457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800" spc="-100">
                          <a:latin typeface="Georgia"/>
                          <a:cs typeface="Georgia"/>
                        </a:rPr>
                        <a:t>IEPF4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9535">
                        <a:lnSpc>
                          <a:spcPct val="100000"/>
                        </a:lnSpc>
                        <a:spcBef>
                          <a:spcPts val="244"/>
                        </a:spcBef>
                        <a:tabLst>
                          <a:tab pos="859155" algn="l"/>
                          <a:tab pos="1831975" algn="l"/>
                        </a:tabLst>
                      </a:pPr>
                      <a:r>
                        <a:rPr dirty="0" sz="1800" spc="-10">
                          <a:latin typeface="Georgia"/>
                          <a:cs typeface="Georgia"/>
                        </a:rPr>
                        <a:t>3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0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d</a:t>
                      </a:r>
                      <a:r>
                        <a:rPr dirty="0" sz="1800" spc="-40">
                          <a:latin typeface="Georgia"/>
                          <a:cs typeface="Georgia"/>
                        </a:rPr>
                        <a:t>a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y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s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of  </a:t>
                      </a:r>
                      <a:r>
                        <a:rPr dirty="0" sz="1800" spc="-30">
                          <a:latin typeface="Georgia"/>
                          <a:cs typeface="Georgia"/>
                        </a:rPr>
                        <a:t>corporate</a:t>
                      </a:r>
                      <a:r>
                        <a:rPr dirty="0" sz="1800" spc="-8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10">
                          <a:latin typeface="Georgia"/>
                          <a:cs typeface="Georgia"/>
                        </a:rPr>
                        <a:t>action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800" spc="-45">
                          <a:latin typeface="Georgia"/>
                          <a:cs typeface="Georgia"/>
                        </a:rPr>
                        <a:t>6(5),</a:t>
                      </a:r>
                      <a:endParaRPr sz="1800">
                        <a:latin typeface="Georgia"/>
                        <a:cs typeface="Georgi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800" spc="-45">
                          <a:latin typeface="Georgia"/>
                          <a:cs typeface="Georgia"/>
                        </a:rPr>
                        <a:t>6(8)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16141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800" spc="-25">
                          <a:latin typeface="Georgia"/>
                          <a:cs typeface="Georgia"/>
                        </a:rPr>
                        <a:t>Statement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1800" spc="-40">
                          <a:latin typeface="Georgia"/>
                          <a:cs typeface="Georgia"/>
                        </a:rPr>
                        <a:t>shares </a:t>
                      </a:r>
                      <a:r>
                        <a:rPr dirty="0" sz="1800" spc="-35">
                          <a:latin typeface="Georgia"/>
                          <a:cs typeface="Georgia"/>
                        </a:rPr>
                        <a:t>transferred 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1800" spc="-110">
                          <a:latin typeface="Georgia"/>
                          <a:cs typeface="Georgia"/>
                        </a:rPr>
                        <a:t>IEPF  </a:t>
                      </a:r>
                      <a:r>
                        <a:rPr dirty="0" sz="1800" spc="-35">
                          <a:latin typeface="Georgia"/>
                          <a:cs typeface="Georgia"/>
                        </a:rPr>
                        <a:t>(investor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wise details 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to be</a:t>
                      </a:r>
                      <a:r>
                        <a:rPr dirty="0" sz="1800" spc="-18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uploaded)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127457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95">
                          <a:latin typeface="Georgia"/>
                          <a:cs typeface="Georgia"/>
                        </a:rPr>
                        <a:t>IEPF-5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20">
                          <a:latin typeface="Georgia"/>
                          <a:cs typeface="Georgia"/>
                        </a:rPr>
                        <a:t>Not</a:t>
                      </a:r>
                      <a:r>
                        <a:rPr dirty="0" sz="1800" spc="-7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applicable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70">
                          <a:latin typeface="Georgia"/>
                          <a:cs typeface="Georgia"/>
                        </a:rPr>
                        <a:t>7(1)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5090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1377950" algn="l"/>
                          <a:tab pos="1990725" algn="l"/>
                          <a:tab pos="2687955" algn="l"/>
                          <a:tab pos="3018155" algn="l"/>
                          <a:tab pos="3751579" algn="l"/>
                          <a:tab pos="4159885" algn="l"/>
                        </a:tabLst>
                      </a:pPr>
                      <a:r>
                        <a:rPr dirty="0" sz="1800" spc="-15">
                          <a:latin typeface="Georgia"/>
                          <a:cs typeface="Georgia"/>
                        </a:rPr>
                        <a:t>A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ppl</a:t>
                      </a:r>
                      <a:r>
                        <a:rPr dirty="0" sz="1800" spc="-10">
                          <a:latin typeface="Georgia"/>
                          <a:cs typeface="Georgia"/>
                        </a:rPr>
                        <a:t>i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cat</a:t>
                      </a:r>
                      <a:r>
                        <a:rPr dirty="0" sz="1800" spc="-10">
                          <a:latin typeface="Georgia"/>
                          <a:cs typeface="Georgia"/>
                        </a:rPr>
                        <a:t>i</a:t>
                      </a:r>
                      <a:r>
                        <a:rPr dirty="0" sz="1800" spc="5">
                          <a:latin typeface="Georgia"/>
                          <a:cs typeface="Georgia"/>
                        </a:rPr>
                        <a:t>o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n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(</a:t>
                      </a:r>
                      <a:r>
                        <a:rPr dirty="0" sz="1800" spc="-50">
                          <a:latin typeface="Georgia"/>
                          <a:cs typeface="Georgia"/>
                        </a:rPr>
                        <a:t>w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eb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f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orm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)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t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o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1800" spc="-15">
                          <a:latin typeface="Georgia"/>
                          <a:cs typeface="Georgia"/>
                        </a:rPr>
                        <a:t>I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E</a:t>
                      </a:r>
                      <a:r>
                        <a:rPr dirty="0" sz="1800" spc="-30">
                          <a:latin typeface="Georgia"/>
                          <a:cs typeface="Georgia"/>
                        </a:rPr>
                        <a:t>P</a:t>
                      </a:r>
                      <a:r>
                        <a:rPr dirty="0" sz="1800" spc="-120">
                          <a:latin typeface="Georgia"/>
                          <a:cs typeface="Georgia"/>
                        </a:rPr>
                        <a:t>F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A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f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or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c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la</a:t>
                      </a:r>
                      <a:r>
                        <a:rPr dirty="0" sz="1800" spc="-10">
                          <a:latin typeface="Georgia"/>
                          <a:cs typeface="Georgia"/>
                        </a:rPr>
                        <a:t>i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mi</a:t>
                      </a:r>
                      <a:r>
                        <a:rPr dirty="0" sz="1800" spc="-10">
                          <a:latin typeface="Georgia"/>
                          <a:cs typeface="Georgia"/>
                        </a:rPr>
                        <a:t>n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g  </a:t>
                      </a:r>
                      <a:r>
                        <a:rPr dirty="0" sz="1800" spc="-30">
                          <a:latin typeface="Georgia"/>
                          <a:cs typeface="Georgia"/>
                        </a:rPr>
                        <a:t>refund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and</a:t>
                      </a:r>
                      <a:r>
                        <a:rPr dirty="0" sz="1800" spc="-1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40">
                          <a:latin typeface="Georgia"/>
                          <a:cs typeface="Georgia"/>
                        </a:rPr>
                        <a:t>shares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127457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85">
                          <a:latin typeface="Georgia"/>
                          <a:cs typeface="Georgia"/>
                        </a:rPr>
                        <a:t>IEPF-7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95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160">
                          <a:latin typeface="Georgia"/>
                          <a:cs typeface="Georgia"/>
                        </a:rPr>
                        <a:t>30 </a:t>
                      </a:r>
                      <a:r>
                        <a:rPr dirty="0" sz="1800" spc="-50">
                          <a:latin typeface="Georgia"/>
                          <a:cs typeface="Georgia"/>
                        </a:rPr>
                        <a:t>days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date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of  </a:t>
                      </a:r>
                      <a:r>
                        <a:rPr dirty="0" sz="1800" spc="-35">
                          <a:latin typeface="Georgia"/>
                          <a:cs typeface="Georgia"/>
                        </a:rPr>
                        <a:t>transfer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of</a:t>
                      </a:r>
                      <a:r>
                        <a:rPr dirty="0" sz="1800" spc="-8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15">
                          <a:latin typeface="Georgia"/>
                          <a:cs typeface="Georgia"/>
                        </a:rPr>
                        <a:t>amount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100">
                          <a:latin typeface="Georgia"/>
                          <a:cs typeface="Georgia"/>
                        </a:rPr>
                        <a:t>6(13)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787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25">
                          <a:latin typeface="Georgia"/>
                          <a:cs typeface="Georgia"/>
                        </a:rPr>
                        <a:t>Statement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1800" spc="-15">
                          <a:latin typeface="Georgia"/>
                          <a:cs typeface="Georgia"/>
                        </a:rPr>
                        <a:t>amount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credited 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1800" spc="-110">
                          <a:latin typeface="Georgia"/>
                          <a:cs typeface="Georgia"/>
                        </a:rPr>
                        <a:t>IEPF </a:t>
                      </a:r>
                      <a:r>
                        <a:rPr dirty="0" sz="1800" spc="-10">
                          <a:latin typeface="Georgia"/>
                          <a:cs typeface="Georgia"/>
                        </a:rPr>
                        <a:t>on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account  of </a:t>
                      </a:r>
                      <a:r>
                        <a:rPr dirty="0" sz="1800" spc="-40">
                          <a:latin typeface="Georgia"/>
                          <a:cs typeface="Georgia"/>
                        </a:rPr>
                        <a:t>shares </a:t>
                      </a:r>
                      <a:r>
                        <a:rPr dirty="0" sz="1800" spc="-35">
                          <a:latin typeface="Georgia"/>
                          <a:cs typeface="Georgia"/>
                        </a:rPr>
                        <a:t>transferred 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the</a:t>
                      </a:r>
                      <a:r>
                        <a:rPr dirty="0" sz="1800" spc="-4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fund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445008" y="0"/>
            <a:ext cx="8255634" cy="516255"/>
            <a:chOff x="445008" y="0"/>
            <a:chExt cx="8255634" cy="516255"/>
          </a:xfrm>
        </p:grpSpPr>
        <p:sp>
          <p:nvSpPr>
            <p:cNvPr id="4" name="object 4"/>
            <p:cNvSpPr/>
            <p:nvPr/>
          </p:nvSpPr>
          <p:spPr>
            <a:xfrm>
              <a:off x="457962" y="0"/>
              <a:ext cx="8229600" cy="490220"/>
            </a:xfrm>
            <a:custGeom>
              <a:avLst/>
              <a:gdLst/>
              <a:ahLst/>
              <a:cxnLst/>
              <a:rect l="l" t="t" r="r" b="b"/>
              <a:pathLst>
                <a:path w="8229600" h="490220">
                  <a:moveTo>
                    <a:pt x="0" y="489965"/>
                  </a:moveTo>
                  <a:lnTo>
                    <a:pt x="8229600" y="489965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89965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57962" y="0"/>
              <a:ext cx="8229600" cy="490220"/>
            </a:xfrm>
            <a:custGeom>
              <a:avLst/>
              <a:gdLst/>
              <a:ahLst/>
              <a:cxnLst/>
              <a:rect l="l" t="t" r="r" b="b"/>
              <a:pathLst>
                <a:path w="8229600" h="490220">
                  <a:moveTo>
                    <a:pt x="0" y="489965"/>
                  </a:moveTo>
                  <a:lnTo>
                    <a:pt x="8229600" y="489965"/>
                  </a:lnTo>
                  <a:lnTo>
                    <a:pt x="8229600" y="0"/>
                  </a:lnTo>
                </a:path>
                <a:path w="8229600" h="490220">
                  <a:moveTo>
                    <a:pt x="0" y="0"/>
                  </a:moveTo>
                  <a:lnTo>
                    <a:pt x="0" y="489965"/>
                  </a:lnTo>
                </a:path>
              </a:pathLst>
            </a:custGeom>
            <a:ln w="25908">
              <a:solidFill>
                <a:srgbClr val="7BC9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70916" y="0"/>
            <a:ext cx="820420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4991100" algn="l"/>
              </a:tabLst>
            </a:pPr>
            <a:r>
              <a:rPr dirty="0" spc="-210"/>
              <a:t>IEPF  </a:t>
            </a:r>
            <a:r>
              <a:rPr dirty="0" spc="-110"/>
              <a:t>returns </a:t>
            </a:r>
            <a:r>
              <a:rPr dirty="0" spc="-75"/>
              <a:t>at</a:t>
            </a:r>
            <a:r>
              <a:rPr dirty="0" spc="-300"/>
              <a:t> </a:t>
            </a:r>
            <a:r>
              <a:rPr dirty="0" spc="-190"/>
              <a:t>a</a:t>
            </a:r>
            <a:r>
              <a:rPr dirty="0" spc="-10"/>
              <a:t> </a:t>
            </a:r>
            <a:r>
              <a:rPr dirty="0" spc="-110"/>
              <a:t>glance	</a:t>
            </a:r>
            <a:r>
              <a:rPr dirty="0" spc="-185"/>
              <a:t>(2/2)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98450" y="908050"/>
          <a:ext cx="8553450" cy="5823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9600"/>
                <a:gridCol w="2844800"/>
              </a:tblGrid>
              <a:tr h="69278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000" spc="-25">
                          <a:latin typeface="Georgia"/>
                          <a:cs typeface="Georgia"/>
                        </a:rPr>
                        <a:t>Date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declaration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</a:t>
                      </a:r>
                      <a:r>
                        <a:rPr dirty="0" sz="2000" spc="-8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dividend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000">
                          <a:latin typeface="Georgia"/>
                          <a:cs typeface="Georgia"/>
                        </a:rPr>
                        <a:t>x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52717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000" spc="-40">
                          <a:latin typeface="Georgia"/>
                          <a:cs typeface="Georgia"/>
                        </a:rPr>
                        <a:t>Last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date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for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transfer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Dividend</a:t>
                      </a:r>
                      <a:r>
                        <a:rPr dirty="0" sz="2000" spc="-28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Account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000" spc="-130">
                          <a:latin typeface="Georgia"/>
                          <a:cs typeface="Georgia"/>
                        </a:rPr>
                        <a:t>X+5</a:t>
                      </a:r>
                      <a:r>
                        <a:rPr dirty="0" sz="2000" spc="-5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55">
                          <a:latin typeface="Georgia"/>
                          <a:cs typeface="Georgia"/>
                        </a:rPr>
                        <a:t>days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57746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000" spc="-40">
                          <a:latin typeface="Georgia"/>
                          <a:cs typeface="Georgia"/>
                        </a:rPr>
                        <a:t>Last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date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for payment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by</a:t>
                      </a:r>
                      <a:r>
                        <a:rPr dirty="0" sz="2000" spc="-22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company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000" spc="-160">
                          <a:latin typeface="Georgia"/>
                          <a:cs typeface="Georgia"/>
                        </a:rPr>
                        <a:t>X+30</a:t>
                      </a:r>
                      <a:r>
                        <a:rPr dirty="0" sz="2000" spc="-5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50">
                          <a:latin typeface="Georgia"/>
                          <a:cs typeface="Georgia"/>
                        </a:rPr>
                        <a:t>days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81368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000" spc="-40">
                          <a:latin typeface="Georgia"/>
                          <a:cs typeface="Georgia"/>
                        </a:rPr>
                        <a:t>Last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date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for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transfer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000" spc="-35">
                          <a:latin typeface="Georgia"/>
                          <a:cs typeface="Georgia"/>
                        </a:rPr>
                        <a:t>Unpaid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Dividend</a:t>
                      </a:r>
                      <a:r>
                        <a:rPr dirty="0" sz="2000" spc="-18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Account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000" spc="-145">
                          <a:latin typeface="Georgia"/>
                          <a:cs typeface="Georgia"/>
                        </a:rPr>
                        <a:t>X+30+7</a:t>
                      </a:r>
                      <a:r>
                        <a:rPr dirty="0" sz="2000" spc="-6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50">
                          <a:latin typeface="Georgia"/>
                          <a:cs typeface="Georgia"/>
                        </a:rPr>
                        <a:t>days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930147">
                <a:tc>
                  <a:txBody>
                    <a:bodyPr/>
                    <a:lstStyle/>
                    <a:p>
                      <a:pPr marL="90805" marR="8318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000" spc="-50">
                          <a:latin typeface="Georgia"/>
                          <a:cs typeface="Georgia"/>
                        </a:rPr>
                        <a:t>File </a:t>
                      </a:r>
                      <a:r>
                        <a:rPr dirty="0" sz="2000" spc="-110">
                          <a:latin typeface="Georgia"/>
                          <a:cs typeface="Georgia"/>
                        </a:rPr>
                        <a:t>IEPF-2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within </a:t>
                      </a:r>
                      <a:r>
                        <a:rPr dirty="0" sz="2000" spc="-105">
                          <a:latin typeface="Georgia"/>
                          <a:cs typeface="Georgia"/>
                        </a:rPr>
                        <a:t>60 </a:t>
                      </a:r>
                      <a:r>
                        <a:rPr dirty="0" sz="2000" spc="-50">
                          <a:latin typeface="Georgia"/>
                          <a:cs typeface="Georgia"/>
                        </a:rPr>
                        <a:t>days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AGM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every 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year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till  completion of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7</a:t>
                      </a:r>
                      <a:r>
                        <a:rPr dirty="0" sz="2000" spc="-50">
                          <a:latin typeface="Georgia"/>
                          <a:cs typeface="Georgia"/>
                        </a:rPr>
                        <a:t> years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000">
                          <a:latin typeface="Georgia"/>
                          <a:cs typeface="Georgia"/>
                        </a:rPr>
                        <a:t>Within </a:t>
                      </a:r>
                      <a:r>
                        <a:rPr dirty="0" sz="2000" spc="-105">
                          <a:latin typeface="Georgia"/>
                          <a:cs typeface="Georgia"/>
                        </a:rPr>
                        <a:t>60 </a:t>
                      </a:r>
                      <a:r>
                        <a:rPr dirty="0" sz="2000" spc="-50">
                          <a:latin typeface="Georgia"/>
                          <a:cs typeface="Georgia"/>
                        </a:rPr>
                        <a:t>days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</a:t>
                      </a:r>
                      <a:r>
                        <a:rPr dirty="0" sz="2000" spc="2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AGM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133931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000" spc="-5">
                          <a:latin typeface="Georgia"/>
                          <a:cs typeface="Georgia"/>
                        </a:rPr>
                        <a:t>Due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for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transfer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to</a:t>
                      </a:r>
                      <a:r>
                        <a:rPr dirty="0" sz="2000" spc="-21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14">
                          <a:latin typeface="Georgia"/>
                          <a:cs typeface="Georgia"/>
                        </a:rPr>
                        <a:t>IEPF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marL="90805" marR="81280">
                        <a:lnSpc>
                          <a:spcPct val="100000"/>
                        </a:lnSpc>
                        <a:tabLst>
                          <a:tab pos="648970" algn="l"/>
                          <a:tab pos="1264920" algn="l"/>
                          <a:tab pos="1970405" algn="l"/>
                          <a:tab pos="2511425" algn="l"/>
                          <a:tab pos="3347085" algn="l"/>
                          <a:tab pos="4112260" algn="l"/>
                          <a:tab pos="5342255" algn="l"/>
                        </a:tabLst>
                      </a:pPr>
                      <a:r>
                        <a:rPr dirty="0" sz="2000">
                          <a:latin typeface="Georgia"/>
                          <a:cs typeface="Georgia"/>
                        </a:rPr>
                        <a:t>(or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la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s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t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da</a:t>
                      </a:r>
                      <a:r>
                        <a:rPr dirty="0" sz="2000" spc="-35">
                          <a:latin typeface="Georgia"/>
                          <a:cs typeface="Georgia"/>
                        </a:rPr>
                        <a:t>t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e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f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or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cla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i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m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f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r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o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m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000" spc="-50">
                          <a:latin typeface="Georgia"/>
                          <a:cs typeface="Georgia"/>
                        </a:rPr>
                        <a:t>c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o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m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p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a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n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y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by 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shareholders)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95044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000" spc="-15">
                          <a:latin typeface="Georgia"/>
                          <a:cs typeface="Georgia"/>
                        </a:rPr>
                        <a:t>( </a:t>
                      </a:r>
                      <a:r>
                        <a:rPr dirty="0" sz="2000" spc="-145">
                          <a:latin typeface="Georgia"/>
                          <a:cs typeface="Georgia"/>
                        </a:rPr>
                        <a:t>X+30+7 </a:t>
                      </a:r>
                      <a:r>
                        <a:rPr dirty="0" sz="2000" spc="-65">
                          <a:latin typeface="Georgia"/>
                          <a:cs typeface="Georgia"/>
                        </a:rPr>
                        <a:t>days)+ 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7</a:t>
                      </a:r>
                      <a:r>
                        <a:rPr dirty="0" sz="2000" spc="-5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50">
                          <a:latin typeface="Georgia"/>
                          <a:cs typeface="Georgia"/>
                        </a:rPr>
                        <a:t>years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93009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09"/>
                        </a:spcBef>
                        <a:tabLst>
                          <a:tab pos="1363980" algn="l"/>
                        </a:tabLst>
                      </a:pPr>
                      <a:r>
                        <a:rPr dirty="0" sz="2000" spc="-40">
                          <a:latin typeface="Georgia"/>
                          <a:cs typeface="Georgia"/>
                        </a:rPr>
                        <a:t>Last</a:t>
                      </a:r>
                      <a:r>
                        <a:rPr dirty="0" sz="2000" spc="39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date	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for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transfer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000" spc="-20">
                          <a:latin typeface="Georgia"/>
                          <a:cs typeface="Georgia"/>
                        </a:rPr>
                        <a:t>amount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and 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shares</a:t>
                      </a:r>
                      <a:r>
                        <a:rPr dirty="0" sz="2000" spc="28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to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dirty="0" sz="2000" spc="-114">
                          <a:latin typeface="Georgia"/>
                          <a:cs typeface="Georgia"/>
                        </a:rPr>
                        <a:t>IEPF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66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2000" spc="-125">
                          <a:latin typeface="Georgia"/>
                          <a:cs typeface="Georgia"/>
                        </a:rPr>
                        <a:t>(X+30+7 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days)</a:t>
                      </a:r>
                      <a:r>
                        <a:rPr dirty="0" sz="2000" spc="7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85">
                          <a:latin typeface="Georgia"/>
                          <a:cs typeface="Georgia"/>
                        </a:rPr>
                        <a:t>+</a:t>
                      </a:r>
                      <a:endParaRPr sz="2000">
                        <a:latin typeface="Georgia"/>
                        <a:cs typeface="Georgi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2000" spc="-35">
                          <a:latin typeface="Georgia"/>
                          <a:cs typeface="Georgia"/>
                        </a:rPr>
                        <a:t>7 </a:t>
                      </a:r>
                      <a:r>
                        <a:rPr dirty="0" sz="2000" spc="-50">
                          <a:latin typeface="Georgia"/>
                          <a:cs typeface="Georgia"/>
                        </a:rPr>
                        <a:t>years </a:t>
                      </a:r>
                      <a:r>
                        <a:rPr dirty="0" sz="2000" spc="-180">
                          <a:latin typeface="Georgia"/>
                          <a:cs typeface="Georgia"/>
                        </a:rPr>
                        <a:t>+ </a:t>
                      </a:r>
                      <a:r>
                        <a:rPr dirty="0" sz="2000" spc="-170">
                          <a:latin typeface="Georgia"/>
                          <a:cs typeface="Georgia"/>
                        </a:rPr>
                        <a:t>30</a:t>
                      </a:r>
                      <a:r>
                        <a:rPr dirty="0" sz="2000" spc="-15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55">
                          <a:latin typeface="Georgia"/>
                          <a:cs typeface="Georgia"/>
                        </a:rPr>
                        <a:t>days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66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445008" y="0"/>
            <a:ext cx="8255634" cy="791210"/>
            <a:chOff x="445008" y="0"/>
            <a:chExt cx="8255634" cy="791210"/>
          </a:xfrm>
        </p:grpSpPr>
        <p:sp>
          <p:nvSpPr>
            <p:cNvPr id="4" name="object 4"/>
            <p:cNvSpPr/>
            <p:nvPr/>
          </p:nvSpPr>
          <p:spPr>
            <a:xfrm>
              <a:off x="457962" y="0"/>
              <a:ext cx="8229600" cy="765175"/>
            </a:xfrm>
            <a:custGeom>
              <a:avLst/>
              <a:gdLst/>
              <a:ahLst/>
              <a:cxnLst/>
              <a:rect l="l" t="t" r="r" b="b"/>
              <a:pathLst>
                <a:path w="8229600" h="765175">
                  <a:moveTo>
                    <a:pt x="8229600" y="0"/>
                  </a:moveTo>
                  <a:lnTo>
                    <a:pt x="0" y="0"/>
                  </a:lnTo>
                  <a:lnTo>
                    <a:pt x="0" y="765047"/>
                  </a:lnTo>
                  <a:lnTo>
                    <a:pt x="8229600" y="765047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57962" y="0"/>
              <a:ext cx="8229600" cy="765175"/>
            </a:xfrm>
            <a:custGeom>
              <a:avLst/>
              <a:gdLst/>
              <a:ahLst/>
              <a:cxnLst/>
              <a:rect l="l" t="t" r="r" b="b"/>
              <a:pathLst>
                <a:path w="8229600" h="765175">
                  <a:moveTo>
                    <a:pt x="0" y="765047"/>
                  </a:moveTo>
                  <a:lnTo>
                    <a:pt x="8229600" y="765047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765047"/>
                  </a:lnTo>
                  <a:close/>
                </a:path>
              </a:pathLst>
            </a:custGeom>
            <a:ln w="25908">
              <a:solidFill>
                <a:srgbClr val="7BC9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70916" y="235965"/>
            <a:ext cx="820420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26465">
              <a:lnSpc>
                <a:spcPct val="100000"/>
              </a:lnSpc>
              <a:spcBef>
                <a:spcPts val="100"/>
              </a:spcBef>
              <a:tabLst>
                <a:tab pos="2665095" algn="l"/>
                <a:tab pos="6504940" algn="l"/>
              </a:tabLst>
            </a:pPr>
            <a:r>
              <a:rPr dirty="0" spc="-50"/>
              <a:t>Due</a:t>
            </a:r>
            <a:r>
              <a:rPr dirty="0" spc="-30"/>
              <a:t> </a:t>
            </a:r>
            <a:r>
              <a:rPr dirty="0" spc="-120"/>
              <a:t>date	</a:t>
            </a:r>
            <a:r>
              <a:rPr dirty="0" spc="-130"/>
              <a:t>calendar </a:t>
            </a:r>
            <a:r>
              <a:rPr dirty="0" spc="-75"/>
              <a:t>at</a:t>
            </a:r>
            <a:r>
              <a:rPr dirty="0" spc="110"/>
              <a:t> </a:t>
            </a:r>
            <a:r>
              <a:rPr dirty="0" spc="-190"/>
              <a:t>a</a:t>
            </a:r>
            <a:r>
              <a:rPr dirty="0" spc="-10"/>
              <a:t> </a:t>
            </a:r>
            <a:r>
              <a:rPr dirty="0" spc="-110"/>
              <a:t>glance	</a:t>
            </a:r>
            <a:r>
              <a:rPr dirty="0" spc="-200"/>
              <a:t>(1/2)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98450" y="1078611"/>
          <a:ext cx="8553450" cy="365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9600"/>
                <a:gridCol w="2844800"/>
              </a:tblGrid>
              <a:tr h="1013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000" spc="-50">
                          <a:latin typeface="Georgia"/>
                          <a:cs typeface="Georgia"/>
                        </a:rPr>
                        <a:t>File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20">
                          <a:latin typeface="Georgia"/>
                          <a:cs typeface="Georgia"/>
                        </a:rPr>
                        <a:t>IEPF-1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0170">
                        <a:lnSpc>
                          <a:spcPct val="100000"/>
                        </a:lnSpc>
                        <a:spcBef>
                          <a:spcPts val="200"/>
                        </a:spcBef>
                        <a:tabLst>
                          <a:tab pos="1183005" algn="l"/>
                          <a:tab pos="1743075" algn="l"/>
                          <a:tab pos="2530475" algn="l"/>
                        </a:tabLst>
                      </a:pPr>
                      <a:r>
                        <a:rPr dirty="0" sz="2000">
                          <a:latin typeface="Georgia"/>
                          <a:cs typeface="Georgia"/>
                        </a:rPr>
                        <a:t>W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i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th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i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n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3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0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d</a:t>
                      </a:r>
                      <a:r>
                        <a:rPr dirty="0" sz="2000" spc="-35">
                          <a:latin typeface="Georgia"/>
                          <a:cs typeface="Georgia"/>
                        </a:rPr>
                        <a:t>a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y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s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of  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submission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</a:t>
                      </a:r>
                      <a:r>
                        <a:rPr dirty="0" sz="2000" spc="-6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challan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105714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000" spc="-50">
                          <a:latin typeface="Georgia"/>
                          <a:cs typeface="Georgia"/>
                        </a:rPr>
                        <a:t>File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95">
                          <a:latin typeface="Georgia"/>
                          <a:cs typeface="Georgia"/>
                        </a:rPr>
                        <a:t>IEPF-4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0170">
                        <a:lnSpc>
                          <a:spcPct val="100000"/>
                        </a:lnSpc>
                        <a:spcBef>
                          <a:spcPts val="204"/>
                        </a:spcBef>
                        <a:tabLst>
                          <a:tab pos="1183005" algn="l"/>
                          <a:tab pos="1743075" algn="l"/>
                          <a:tab pos="2530475" algn="l"/>
                        </a:tabLst>
                      </a:pPr>
                      <a:r>
                        <a:rPr dirty="0" sz="2000">
                          <a:latin typeface="Georgia"/>
                          <a:cs typeface="Georgia"/>
                        </a:rPr>
                        <a:t>W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i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th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i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n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3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0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d</a:t>
                      </a:r>
                      <a:r>
                        <a:rPr dirty="0" sz="2000" spc="-35">
                          <a:latin typeface="Georgia"/>
                          <a:cs typeface="Georgia"/>
                        </a:rPr>
                        <a:t>a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y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s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of 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transfer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</a:t>
                      </a:r>
                      <a:r>
                        <a:rPr dirty="0" sz="2000" spc="-7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40">
                          <a:latin typeface="Georgia"/>
                          <a:cs typeface="Georgia"/>
                        </a:rPr>
                        <a:t>shares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156908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000" spc="-50">
                          <a:latin typeface="Georgia"/>
                          <a:cs typeface="Georgia"/>
                        </a:rPr>
                        <a:t>File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14">
                          <a:latin typeface="Georgia"/>
                          <a:cs typeface="Georgia"/>
                        </a:rPr>
                        <a:t>IEPF-3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1915">
                        <a:lnSpc>
                          <a:spcPct val="100000"/>
                        </a:lnSpc>
                        <a:spcBef>
                          <a:spcPts val="204"/>
                        </a:spcBef>
                        <a:tabLst>
                          <a:tab pos="1383030" algn="l"/>
                          <a:tab pos="2339975" algn="l"/>
                        </a:tabLst>
                      </a:pPr>
                      <a:r>
                        <a:rPr dirty="0" sz="2000">
                          <a:latin typeface="Georgia"/>
                          <a:cs typeface="Georgia"/>
                        </a:rPr>
                        <a:t>W</a:t>
                      </a:r>
                      <a:r>
                        <a:rPr dirty="0" sz="2000" spc="-10">
                          <a:latin typeface="Georgia"/>
                          <a:cs typeface="Georgia"/>
                        </a:rPr>
                        <a:t>i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th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i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n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1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3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0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d</a:t>
                      </a:r>
                      <a:r>
                        <a:rPr dirty="0" sz="2000" spc="-50">
                          <a:latin typeface="Georgia"/>
                          <a:cs typeface="Georgia"/>
                        </a:rPr>
                        <a:t>a</a:t>
                      </a:r>
                      <a:r>
                        <a:rPr dirty="0" sz="2000" spc="-30">
                          <a:latin typeface="Georgia"/>
                          <a:cs typeface="Georgia"/>
                        </a:rPr>
                        <a:t>y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s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1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5">
                          <a:latin typeface="Georgia"/>
                          <a:cs typeface="Georgia"/>
                        </a:rPr>
                        <a:t>o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f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	</a:t>
                      </a:r>
                      <a:r>
                        <a:rPr dirty="0" sz="2000">
                          <a:latin typeface="Georgia"/>
                          <a:cs typeface="Georgia"/>
                        </a:rPr>
                        <a:t>end  </a:t>
                      </a:r>
                      <a:r>
                        <a:rPr dirty="0" sz="2000" spc="-15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000" spc="-25">
                          <a:latin typeface="Georgia"/>
                          <a:cs typeface="Georgia"/>
                        </a:rPr>
                        <a:t>financial</a:t>
                      </a:r>
                      <a:r>
                        <a:rPr dirty="0" sz="2000" spc="2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000" spc="-45">
                          <a:latin typeface="Georgia"/>
                          <a:cs typeface="Georgia"/>
                        </a:rPr>
                        <a:t>year</a:t>
                      </a:r>
                      <a:endParaRPr sz="2000">
                        <a:latin typeface="Georgia"/>
                        <a:cs typeface="Georgia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445008" y="0"/>
            <a:ext cx="8255634" cy="791210"/>
            <a:chOff x="445008" y="0"/>
            <a:chExt cx="8255634" cy="791210"/>
          </a:xfrm>
        </p:grpSpPr>
        <p:sp>
          <p:nvSpPr>
            <p:cNvPr id="4" name="object 4"/>
            <p:cNvSpPr/>
            <p:nvPr/>
          </p:nvSpPr>
          <p:spPr>
            <a:xfrm>
              <a:off x="457962" y="0"/>
              <a:ext cx="8229600" cy="765175"/>
            </a:xfrm>
            <a:custGeom>
              <a:avLst/>
              <a:gdLst/>
              <a:ahLst/>
              <a:cxnLst/>
              <a:rect l="l" t="t" r="r" b="b"/>
              <a:pathLst>
                <a:path w="8229600" h="765175">
                  <a:moveTo>
                    <a:pt x="8229600" y="0"/>
                  </a:moveTo>
                  <a:lnTo>
                    <a:pt x="0" y="0"/>
                  </a:lnTo>
                  <a:lnTo>
                    <a:pt x="0" y="765047"/>
                  </a:lnTo>
                  <a:lnTo>
                    <a:pt x="8229600" y="765047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57962" y="0"/>
              <a:ext cx="8229600" cy="765175"/>
            </a:xfrm>
            <a:custGeom>
              <a:avLst/>
              <a:gdLst/>
              <a:ahLst/>
              <a:cxnLst/>
              <a:rect l="l" t="t" r="r" b="b"/>
              <a:pathLst>
                <a:path w="8229600" h="765175">
                  <a:moveTo>
                    <a:pt x="0" y="765047"/>
                  </a:moveTo>
                  <a:lnTo>
                    <a:pt x="8229600" y="765047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765047"/>
                  </a:lnTo>
                  <a:close/>
                </a:path>
              </a:pathLst>
            </a:custGeom>
            <a:ln w="25908">
              <a:solidFill>
                <a:srgbClr val="7BC9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70916" y="235965"/>
            <a:ext cx="820420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894715">
              <a:lnSpc>
                <a:spcPct val="100000"/>
              </a:lnSpc>
              <a:spcBef>
                <a:spcPts val="100"/>
              </a:spcBef>
              <a:tabLst>
                <a:tab pos="6472555" algn="l"/>
              </a:tabLst>
            </a:pPr>
            <a:r>
              <a:rPr dirty="0" spc="-50"/>
              <a:t>Due </a:t>
            </a:r>
            <a:r>
              <a:rPr dirty="0" spc="-120"/>
              <a:t>date </a:t>
            </a:r>
            <a:r>
              <a:rPr dirty="0" spc="-130"/>
              <a:t>calendar </a:t>
            </a:r>
            <a:r>
              <a:rPr dirty="0" spc="-75"/>
              <a:t>at</a:t>
            </a:r>
            <a:r>
              <a:rPr dirty="0" spc="245"/>
              <a:t> </a:t>
            </a:r>
            <a:r>
              <a:rPr dirty="0" spc="-190"/>
              <a:t>a</a:t>
            </a:r>
            <a:r>
              <a:rPr dirty="0" spc="-10"/>
              <a:t> </a:t>
            </a:r>
            <a:r>
              <a:rPr dirty="0" spc="-110"/>
              <a:t>glance	</a:t>
            </a:r>
            <a:r>
              <a:rPr dirty="0" spc="-185"/>
              <a:t>(2/2)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-828" y="0"/>
              <a:ext cx="9145590" cy="10289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16052" y="1629155"/>
              <a:ext cx="8087106" cy="24544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63715"/>
            <a:chOff x="-828" y="0"/>
            <a:chExt cx="9145905" cy="6863715"/>
          </a:xfrm>
        </p:grpSpPr>
        <p:sp>
          <p:nvSpPr>
            <p:cNvPr id="3" name="object 3"/>
            <p:cNvSpPr/>
            <p:nvPr/>
          </p:nvSpPr>
          <p:spPr>
            <a:xfrm>
              <a:off x="327660" y="540511"/>
              <a:ext cx="8488680" cy="640080"/>
            </a:xfrm>
            <a:custGeom>
              <a:avLst/>
              <a:gdLst/>
              <a:ahLst/>
              <a:cxnLst/>
              <a:rect l="l" t="t" r="r" b="b"/>
              <a:pathLst>
                <a:path w="8488680" h="640080">
                  <a:moveTo>
                    <a:pt x="8488680" y="0"/>
                  </a:moveTo>
                  <a:lnTo>
                    <a:pt x="8488680" y="0"/>
                  </a:lnTo>
                  <a:lnTo>
                    <a:pt x="0" y="0"/>
                  </a:lnTo>
                  <a:lnTo>
                    <a:pt x="0" y="640080"/>
                  </a:lnTo>
                  <a:lnTo>
                    <a:pt x="8488680" y="640080"/>
                  </a:lnTo>
                  <a:lnTo>
                    <a:pt x="848868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27660" y="1180591"/>
              <a:ext cx="8488680" cy="1828800"/>
            </a:xfrm>
            <a:custGeom>
              <a:avLst/>
              <a:gdLst/>
              <a:ahLst/>
              <a:cxnLst/>
              <a:rect l="l" t="t" r="r" b="b"/>
              <a:pathLst>
                <a:path w="8488680" h="1828800">
                  <a:moveTo>
                    <a:pt x="8488680" y="0"/>
                  </a:moveTo>
                  <a:lnTo>
                    <a:pt x="8488680" y="0"/>
                  </a:lnTo>
                  <a:lnTo>
                    <a:pt x="0" y="0"/>
                  </a:lnTo>
                  <a:lnTo>
                    <a:pt x="0" y="1828800"/>
                  </a:lnTo>
                  <a:lnTo>
                    <a:pt x="815340" y="1828800"/>
                  </a:lnTo>
                  <a:lnTo>
                    <a:pt x="3062351" y="1828800"/>
                  </a:lnTo>
                  <a:lnTo>
                    <a:pt x="3062351" y="914400"/>
                  </a:lnTo>
                  <a:lnTo>
                    <a:pt x="5775452" y="914400"/>
                  </a:lnTo>
                  <a:lnTo>
                    <a:pt x="5775579" y="914400"/>
                  </a:lnTo>
                  <a:lnTo>
                    <a:pt x="8488680" y="914400"/>
                  </a:lnTo>
                  <a:lnTo>
                    <a:pt x="8488680" y="0"/>
                  </a:lnTo>
                  <a:close/>
                </a:path>
              </a:pathLst>
            </a:custGeom>
            <a:solidFill>
              <a:srgbClr val="CCD4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390011" y="2094991"/>
              <a:ext cx="5426710" cy="914400"/>
            </a:xfrm>
            <a:custGeom>
              <a:avLst/>
              <a:gdLst/>
              <a:ahLst/>
              <a:cxnLst/>
              <a:rect l="l" t="t" r="r" b="b"/>
              <a:pathLst>
                <a:path w="5426709" h="914400">
                  <a:moveTo>
                    <a:pt x="5426329" y="0"/>
                  </a:moveTo>
                  <a:lnTo>
                    <a:pt x="2713228" y="0"/>
                  </a:lnTo>
                  <a:lnTo>
                    <a:pt x="2713101" y="0"/>
                  </a:lnTo>
                  <a:lnTo>
                    <a:pt x="0" y="0"/>
                  </a:lnTo>
                  <a:lnTo>
                    <a:pt x="0" y="914400"/>
                  </a:lnTo>
                  <a:lnTo>
                    <a:pt x="2713101" y="914400"/>
                  </a:lnTo>
                  <a:lnTo>
                    <a:pt x="2713228" y="914400"/>
                  </a:lnTo>
                  <a:lnTo>
                    <a:pt x="5426329" y="914400"/>
                  </a:lnTo>
                  <a:lnTo>
                    <a:pt x="5426329" y="0"/>
                  </a:lnTo>
                  <a:close/>
                </a:path>
              </a:pathLst>
            </a:custGeom>
            <a:solidFill>
              <a:srgbClr val="E7EB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27660" y="3009391"/>
              <a:ext cx="8488680" cy="2377440"/>
            </a:xfrm>
            <a:custGeom>
              <a:avLst/>
              <a:gdLst/>
              <a:ahLst/>
              <a:cxnLst/>
              <a:rect l="l" t="t" r="r" b="b"/>
              <a:pathLst>
                <a:path w="8488680" h="2377440">
                  <a:moveTo>
                    <a:pt x="8488680" y="0"/>
                  </a:moveTo>
                  <a:lnTo>
                    <a:pt x="5775579" y="0"/>
                  </a:lnTo>
                  <a:lnTo>
                    <a:pt x="5775452" y="0"/>
                  </a:lnTo>
                  <a:lnTo>
                    <a:pt x="3062351" y="0"/>
                  </a:lnTo>
                  <a:lnTo>
                    <a:pt x="815340" y="12"/>
                  </a:lnTo>
                  <a:lnTo>
                    <a:pt x="0" y="12"/>
                  </a:lnTo>
                  <a:lnTo>
                    <a:pt x="0" y="2377440"/>
                  </a:lnTo>
                  <a:lnTo>
                    <a:pt x="815340" y="2377440"/>
                  </a:lnTo>
                  <a:lnTo>
                    <a:pt x="3062351" y="2377440"/>
                  </a:lnTo>
                  <a:lnTo>
                    <a:pt x="3062351" y="1737360"/>
                  </a:lnTo>
                  <a:lnTo>
                    <a:pt x="5775452" y="1737360"/>
                  </a:lnTo>
                  <a:lnTo>
                    <a:pt x="5775579" y="1737360"/>
                  </a:lnTo>
                  <a:lnTo>
                    <a:pt x="8488680" y="1737360"/>
                  </a:lnTo>
                  <a:lnTo>
                    <a:pt x="8488680" y="0"/>
                  </a:lnTo>
                  <a:close/>
                </a:path>
              </a:pathLst>
            </a:custGeom>
            <a:solidFill>
              <a:srgbClr val="CCD4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390011" y="4746751"/>
              <a:ext cx="5426710" cy="640080"/>
            </a:xfrm>
            <a:custGeom>
              <a:avLst/>
              <a:gdLst/>
              <a:ahLst/>
              <a:cxnLst/>
              <a:rect l="l" t="t" r="r" b="b"/>
              <a:pathLst>
                <a:path w="5426709" h="640079">
                  <a:moveTo>
                    <a:pt x="5426329" y="0"/>
                  </a:moveTo>
                  <a:lnTo>
                    <a:pt x="2713228" y="0"/>
                  </a:lnTo>
                  <a:lnTo>
                    <a:pt x="2713101" y="0"/>
                  </a:lnTo>
                  <a:lnTo>
                    <a:pt x="0" y="0"/>
                  </a:lnTo>
                  <a:lnTo>
                    <a:pt x="0" y="640080"/>
                  </a:lnTo>
                  <a:lnTo>
                    <a:pt x="2713101" y="640080"/>
                  </a:lnTo>
                  <a:lnTo>
                    <a:pt x="2713228" y="640080"/>
                  </a:lnTo>
                  <a:lnTo>
                    <a:pt x="5426329" y="640080"/>
                  </a:lnTo>
                  <a:lnTo>
                    <a:pt x="5426329" y="0"/>
                  </a:lnTo>
                  <a:close/>
                </a:path>
              </a:pathLst>
            </a:custGeom>
            <a:solidFill>
              <a:srgbClr val="E7EB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27660" y="5386790"/>
              <a:ext cx="8488680" cy="1470660"/>
            </a:xfrm>
            <a:custGeom>
              <a:avLst/>
              <a:gdLst/>
              <a:ahLst/>
              <a:cxnLst/>
              <a:rect l="l" t="t" r="r" b="b"/>
              <a:pathLst>
                <a:path w="8488680" h="1470659">
                  <a:moveTo>
                    <a:pt x="8488680" y="0"/>
                  </a:moveTo>
                  <a:lnTo>
                    <a:pt x="0" y="0"/>
                  </a:lnTo>
                  <a:lnTo>
                    <a:pt x="0" y="1470533"/>
                  </a:lnTo>
                  <a:lnTo>
                    <a:pt x="8488680" y="1470533"/>
                  </a:lnTo>
                  <a:lnTo>
                    <a:pt x="8488680" y="0"/>
                  </a:lnTo>
                  <a:close/>
                </a:path>
              </a:pathLst>
            </a:custGeom>
            <a:solidFill>
              <a:srgbClr val="CCD4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43000" y="534162"/>
              <a:ext cx="4960620" cy="4859020"/>
            </a:xfrm>
            <a:custGeom>
              <a:avLst/>
              <a:gdLst/>
              <a:ahLst/>
              <a:cxnLst/>
              <a:rect l="l" t="t" r="r" b="b"/>
              <a:pathLst>
                <a:path w="4960620" h="4859020">
                  <a:moveTo>
                    <a:pt x="0" y="0"/>
                  </a:moveTo>
                  <a:lnTo>
                    <a:pt x="0" y="4859020"/>
                  </a:lnTo>
                </a:path>
                <a:path w="4960620" h="4859020">
                  <a:moveTo>
                    <a:pt x="2247011" y="0"/>
                  </a:moveTo>
                  <a:lnTo>
                    <a:pt x="2247011" y="4859020"/>
                  </a:lnTo>
                </a:path>
                <a:path w="4960620" h="4859020">
                  <a:moveTo>
                    <a:pt x="4960112" y="0"/>
                  </a:moveTo>
                  <a:lnTo>
                    <a:pt x="4960112" y="485902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21310" y="1180591"/>
              <a:ext cx="8501380" cy="0"/>
            </a:xfrm>
            <a:custGeom>
              <a:avLst/>
              <a:gdLst/>
              <a:ahLst/>
              <a:cxnLst/>
              <a:rect l="l" t="t" r="r" b="b"/>
              <a:pathLst>
                <a:path w="8501380" h="0">
                  <a:moveTo>
                    <a:pt x="0" y="0"/>
                  </a:moveTo>
                  <a:lnTo>
                    <a:pt x="850138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21310" y="2094992"/>
              <a:ext cx="8501380" cy="3291840"/>
            </a:xfrm>
            <a:custGeom>
              <a:avLst/>
              <a:gdLst/>
              <a:ahLst/>
              <a:cxnLst/>
              <a:rect l="l" t="t" r="r" b="b"/>
              <a:pathLst>
                <a:path w="8501380" h="3291840">
                  <a:moveTo>
                    <a:pt x="3062351" y="0"/>
                  </a:moveTo>
                  <a:lnTo>
                    <a:pt x="8501380" y="0"/>
                  </a:lnTo>
                </a:path>
                <a:path w="8501380" h="3291840">
                  <a:moveTo>
                    <a:pt x="0" y="914400"/>
                  </a:moveTo>
                  <a:lnTo>
                    <a:pt x="8501380" y="914400"/>
                  </a:lnTo>
                </a:path>
                <a:path w="8501380" h="3291840">
                  <a:moveTo>
                    <a:pt x="3062351" y="2651760"/>
                  </a:moveTo>
                  <a:lnTo>
                    <a:pt x="8501380" y="2651760"/>
                  </a:lnTo>
                </a:path>
                <a:path w="8501380" h="3291840">
                  <a:moveTo>
                    <a:pt x="0" y="3291840"/>
                  </a:moveTo>
                  <a:lnTo>
                    <a:pt x="8501380" y="329184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21310" y="534161"/>
              <a:ext cx="8501380" cy="6323965"/>
            </a:xfrm>
            <a:custGeom>
              <a:avLst/>
              <a:gdLst/>
              <a:ahLst/>
              <a:cxnLst/>
              <a:rect l="l" t="t" r="r" b="b"/>
              <a:pathLst>
                <a:path w="8501380" h="6323965">
                  <a:moveTo>
                    <a:pt x="12700" y="0"/>
                  </a:moveTo>
                  <a:lnTo>
                    <a:pt x="0" y="0"/>
                  </a:lnTo>
                  <a:lnTo>
                    <a:pt x="0" y="6323838"/>
                  </a:lnTo>
                  <a:lnTo>
                    <a:pt x="12700" y="6323838"/>
                  </a:lnTo>
                  <a:lnTo>
                    <a:pt x="12700" y="0"/>
                  </a:lnTo>
                  <a:close/>
                </a:path>
                <a:path w="8501380" h="6323965">
                  <a:moveTo>
                    <a:pt x="8501380" y="0"/>
                  </a:moveTo>
                  <a:lnTo>
                    <a:pt x="8488680" y="0"/>
                  </a:lnTo>
                  <a:lnTo>
                    <a:pt x="8488680" y="6323838"/>
                  </a:lnTo>
                  <a:lnTo>
                    <a:pt x="8501380" y="6323838"/>
                  </a:lnTo>
                  <a:lnTo>
                    <a:pt x="8501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21310" y="537972"/>
              <a:ext cx="8501380" cy="6350"/>
            </a:xfrm>
            <a:custGeom>
              <a:avLst/>
              <a:gdLst/>
              <a:ahLst/>
              <a:cxnLst/>
              <a:rect l="l" t="t" r="r" b="b"/>
              <a:pathLst>
                <a:path w="8501380" h="6350">
                  <a:moveTo>
                    <a:pt x="0" y="0"/>
                  </a:moveTo>
                  <a:lnTo>
                    <a:pt x="8501380" y="0"/>
                  </a:lnTo>
                </a:path>
                <a:path w="8501380" h="6350">
                  <a:moveTo>
                    <a:pt x="0" y="6350"/>
                  </a:moveTo>
                  <a:lnTo>
                    <a:pt x="8501380" y="6350"/>
                  </a:lnTo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21310" y="6857323"/>
              <a:ext cx="8501380" cy="0"/>
            </a:xfrm>
            <a:custGeom>
              <a:avLst/>
              <a:gdLst/>
              <a:ahLst/>
              <a:cxnLst/>
              <a:rect l="l" t="t" r="r" b="b"/>
              <a:pathLst>
                <a:path w="8501380" h="0">
                  <a:moveTo>
                    <a:pt x="0" y="0"/>
                  </a:moveTo>
                  <a:lnTo>
                    <a:pt x="850138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461568" y="558546"/>
            <a:ext cx="5461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60" b="1">
                <a:solidFill>
                  <a:srgbClr val="FFFFFF"/>
                </a:solidFill>
                <a:latin typeface="Times New Roman"/>
                <a:cs typeface="Times New Roman"/>
              </a:rPr>
              <a:t>Se</a:t>
            </a:r>
            <a:r>
              <a:rPr dirty="0" sz="1800" spc="55" b="1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1800" spc="-30" b="1">
                <a:solidFill>
                  <a:srgbClr val="FFFFFF"/>
                </a:solidFill>
                <a:latin typeface="Times New Roman"/>
                <a:cs typeface="Times New Roman"/>
              </a:rPr>
              <a:t>.*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68882" y="558546"/>
            <a:ext cx="39878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4625" marR="5080" indent="-161925">
              <a:lnSpc>
                <a:spcPct val="100000"/>
              </a:lnSpc>
              <a:spcBef>
                <a:spcPts val="100"/>
              </a:spcBef>
              <a:tabLst>
                <a:tab pos="2580005" algn="l"/>
              </a:tabLst>
            </a:pPr>
            <a:r>
              <a:rPr dirty="0" sz="1800" spc="70" b="1">
                <a:solidFill>
                  <a:srgbClr val="FFFFFF"/>
                </a:solidFill>
                <a:latin typeface="Times New Roman"/>
                <a:cs typeface="Times New Roman"/>
              </a:rPr>
              <a:t>Nature</a:t>
            </a:r>
            <a:r>
              <a:rPr dirty="0" sz="1800" spc="-1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105" b="1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800" spc="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125" b="1">
                <a:solidFill>
                  <a:srgbClr val="FFFFFF"/>
                </a:solidFill>
                <a:latin typeface="Times New Roman"/>
                <a:cs typeface="Times New Roman"/>
              </a:rPr>
              <a:t>non-	</a:t>
            </a:r>
            <a:r>
              <a:rPr dirty="0" sz="1800" spc="95" b="1">
                <a:solidFill>
                  <a:srgbClr val="FFFFFF"/>
                </a:solidFill>
                <a:latin typeface="Times New Roman"/>
                <a:cs typeface="Times New Roman"/>
              </a:rPr>
              <a:t>Who </a:t>
            </a:r>
            <a:r>
              <a:rPr dirty="0" sz="1800" spc="105" b="1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z="1800" spc="-3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95" b="1">
                <a:solidFill>
                  <a:srgbClr val="FFFFFF"/>
                </a:solidFill>
                <a:latin typeface="Times New Roman"/>
                <a:cs typeface="Times New Roman"/>
              </a:rPr>
              <a:t>liable  </a:t>
            </a:r>
            <a:r>
              <a:rPr dirty="0" sz="1800" spc="110" b="1">
                <a:solidFill>
                  <a:srgbClr val="FFFFFF"/>
                </a:solidFill>
                <a:latin typeface="Times New Roman"/>
                <a:cs typeface="Times New Roman"/>
              </a:rPr>
              <a:t>compliance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81038" y="558546"/>
            <a:ext cx="13608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25" b="1">
                <a:solidFill>
                  <a:srgbClr val="FFFFFF"/>
                </a:solidFill>
                <a:latin typeface="Times New Roman"/>
                <a:cs typeface="Times New Roman"/>
              </a:rPr>
              <a:t>Punishment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6400" y="1198626"/>
            <a:ext cx="3295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75">
                <a:latin typeface="Georgia"/>
                <a:cs typeface="Georgia"/>
              </a:rPr>
              <a:t>12</a:t>
            </a:r>
            <a:r>
              <a:rPr dirty="0" sz="1800" spc="-65">
                <a:latin typeface="Georgia"/>
                <a:cs typeface="Georgia"/>
              </a:rPr>
              <a:t>4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22044" y="1198626"/>
            <a:ext cx="1907539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Georgia"/>
                <a:cs typeface="Georgia"/>
              </a:rPr>
              <a:t>Non-compliance</a:t>
            </a:r>
            <a:r>
              <a:rPr dirty="0" sz="1800" spc="-90">
                <a:latin typeface="Georgia"/>
                <a:cs typeface="Georgia"/>
              </a:rPr>
              <a:t> </a:t>
            </a:r>
            <a:r>
              <a:rPr dirty="0" sz="1800" spc="-15">
                <a:latin typeface="Georgia"/>
                <a:cs typeface="Georgia"/>
              </a:rPr>
              <a:t>of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dirty="0" sz="1800" spc="-80">
                <a:latin typeface="Georgia"/>
                <a:cs typeface="Georgia"/>
              </a:rPr>
              <a:t>Sec.124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dirty="0" sz="1800" spc="-55">
                <a:latin typeface="Georgia"/>
                <a:cs typeface="Georgia"/>
              </a:rPr>
              <a:t>(w.e.f.</a:t>
            </a:r>
            <a:r>
              <a:rPr dirty="0" sz="1800" spc="20">
                <a:latin typeface="Georgia"/>
                <a:cs typeface="Georgia"/>
              </a:rPr>
              <a:t> </a:t>
            </a:r>
            <a:r>
              <a:rPr dirty="0" sz="1800" spc="-110">
                <a:latin typeface="Georgia"/>
                <a:cs typeface="Georgia"/>
              </a:rPr>
              <a:t>24.3.2021)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69385" y="1198626"/>
            <a:ext cx="9709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Georgia"/>
                <a:cs typeface="Georgia"/>
              </a:rPr>
              <a:t>C</a:t>
            </a:r>
            <a:r>
              <a:rPr dirty="0" sz="1800" spc="-25">
                <a:latin typeface="Georgia"/>
                <a:cs typeface="Georgia"/>
              </a:rPr>
              <a:t>ompa</a:t>
            </a:r>
            <a:r>
              <a:rPr dirty="0" sz="1800" spc="-50">
                <a:latin typeface="Georgia"/>
                <a:cs typeface="Georgia"/>
              </a:rPr>
              <a:t>n</a:t>
            </a:r>
            <a:r>
              <a:rPr dirty="0" sz="1800" spc="-20">
                <a:latin typeface="Georgia"/>
                <a:cs typeface="Georgia"/>
              </a:rPr>
              <a:t>y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82995" y="1198626"/>
            <a:ext cx="255333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75" i="1">
                <a:latin typeface="Georgia"/>
                <a:cs typeface="Georgia"/>
              </a:rPr>
              <a:t>Penalty </a:t>
            </a:r>
            <a:r>
              <a:rPr dirty="0" sz="1800" spc="-35" i="1">
                <a:latin typeface="Georgia"/>
                <a:cs typeface="Georgia"/>
              </a:rPr>
              <a:t>of </a:t>
            </a:r>
            <a:r>
              <a:rPr dirty="0" sz="1800" spc="-95" i="1">
                <a:latin typeface="Georgia"/>
                <a:cs typeface="Georgia"/>
              </a:rPr>
              <a:t>Rs..1 </a:t>
            </a:r>
            <a:r>
              <a:rPr dirty="0" sz="1800" spc="-50" i="1">
                <a:latin typeface="Georgia"/>
                <a:cs typeface="Georgia"/>
              </a:rPr>
              <a:t>lakh </a:t>
            </a:r>
            <a:r>
              <a:rPr dirty="0" sz="1800" spc="-165" i="1">
                <a:latin typeface="Georgia"/>
                <a:cs typeface="Georgia"/>
              </a:rPr>
              <a:t>+  </a:t>
            </a:r>
            <a:r>
              <a:rPr dirty="0" sz="1800" spc="-100" i="1">
                <a:latin typeface="Georgia"/>
                <a:cs typeface="Georgia"/>
              </a:rPr>
              <a:t>Rs.500 </a:t>
            </a:r>
            <a:r>
              <a:rPr dirty="0" sz="1800" spc="-70" i="1">
                <a:latin typeface="Georgia"/>
                <a:cs typeface="Georgia"/>
              </a:rPr>
              <a:t>for </a:t>
            </a:r>
            <a:r>
              <a:rPr dirty="0" sz="1800" spc="-50" i="1">
                <a:latin typeface="Georgia"/>
                <a:cs typeface="Georgia"/>
              </a:rPr>
              <a:t>each </a:t>
            </a:r>
            <a:r>
              <a:rPr dirty="0" sz="1800" spc="-120" i="1">
                <a:latin typeface="Georgia"/>
                <a:cs typeface="Georgia"/>
              </a:rPr>
              <a:t>day </a:t>
            </a:r>
            <a:r>
              <a:rPr dirty="0" sz="1800" spc="-50" i="1">
                <a:latin typeface="Georgia"/>
                <a:cs typeface="Georgia"/>
              </a:rPr>
              <a:t>(max.  </a:t>
            </a:r>
            <a:r>
              <a:rPr dirty="0" sz="1800" spc="-114" i="1">
                <a:latin typeface="Georgia"/>
                <a:cs typeface="Georgia"/>
              </a:rPr>
              <a:t>Rs.10</a:t>
            </a:r>
            <a:r>
              <a:rPr dirty="0" sz="1800" spc="-5" i="1">
                <a:latin typeface="Georgia"/>
                <a:cs typeface="Georgia"/>
              </a:rPr>
              <a:t> </a:t>
            </a:r>
            <a:r>
              <a:rPr dirty="0" sz="1800" spc="-40" i="1">
                <a:latin typeface="Georgia"/>
                <a:cs typeface="Georgia"/>
              </a:rPr>
              <a:t>lakhs)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69385" y="2113279"/>
            <a:ext cx="22377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60">
                <a:latin typeface="Georgia"/>
                <a:cs typeface="Georgia"/>
              </a:rPr>
              <a:t>Every </a:t>
            </a:r>
            <a:r>
              <a:rPr dirty="0" sz="1800" spc="-20">
                <a:latin typeface="Georgia"/>
                <a:cs typeface="Georgia"/>
              </a:rPr>
              <a:t>officer in</a:t>
            </a:r>
            <a:r>
              <a:rPr dirty="0" sz="1800" spc="-145">
                <a:latin typeface="Georgia"/>
                <a:cs typeface="Georgia"/>
              </a:rPr>
              <a:t> </a:t>
            </a:r>
            <a:r>
              <a:rPr dirty="0" sz="1800" spc="-20">
                <a:latin typeface="Georgia"/>
                <a:cs typeface="Georgia"/>
              </a:rPr>
              <a:t>default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82995" y="2113279"/>
            <a:ext cx="255397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75" i="1">
                <a:latin typeface="Georgia"/>
                <a:cs typeface="Georgia"/>
              </a:rPr>
              <a:t>Penalty </a:t>
            </a:r>
            <a:r>
              <a:rPr dirty="0" sz="1800" spc="-35" i="1">
                <a:latin typeface="Georgia"/>
                <a:cs typeface="Georgia"/>
              </a:rPr>
              <a:t>of </a:t>
            </a:r>
            <a:r>
              <a:rPr dirty="0" sz="1800" spc="-110" i="1">
                <a:latin typeface="Georgia"/>
                <a:cs typeface="Georgia"/>
              </a:rPr>
              <a:t>Rs.25,000 </a:t>
            </a:r>
            <a:r>
              <a:rPr dirty="0" sz="1800" spc="-165" i="1">
                <a:latin typeface="Georgia"/>
                <a:cs typeface="Georgia"/>
              </a:rPr>
              <a:t>+  </a:t>
            </a:r>
            <a:r>
              <a:rPr dirty="0" sz="1800" spc="-120" i="1">
                <a:latin typeface="Georgia"/>
                <a:cs typeface="Georgia"/>
              </a:rPr>
              <a:t>Rs.100 </a:t>
            </a:r>
            <a:r>
              <a:rPr dirty="0" sz="1800" spc="-95" i="1">
                <a:latin typeface="Georgia"/>
                <a:cs typeface="Georgia"/>
              </a:rPr>
              <a:t>per </a:t>
            </a:r>
            <a:r>
              <a:rPr dirty="0" sz="1800" spc="-120" i="1">
                <a:latin typeface="Georgia"/>
                <a:cs typeface="Georgia"/>
              </a:rPr>
              <a:t>day </a:t>
            </a:r>
            <a:r>
              <a:rPr dirty="0" sz="1800" spc="-50" i="1">
                <a:latin typeface="Georgia"/>
                <a:cs typeface="Georgia"/>
              </a:rPr>
              <a:t>(max. </a:t>
            </a:r>
            <a:r>
              <a:rPr dirty="0" sz="1800" spc="-95" i="1">
                <a:latin typeface="Georgia"/>
                <a:cs typeface="Georgia"/>
              </a:rPr>
              <a:t>Rs.2  </a:t>
            </a:r>
            <a:r>
              <a:rPr dirty="0" sz="1800" spc="-40" i="1">
                <a:latin typeface="Georgia"/>
                <a:cs typeface="Georgia"/>
              </a:rPr>
              <a:t>lakhs)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6400" y="3027934"/>
            <a:ext cx="3162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0">
                <a:latin typeface="Georgia"/>
                <a:cs typeface="Georgia"/>
              </a:rPr>
              <a:t>1</a:t>
            </a:r>
            <a:r>
              <a:rPr dirty="0" sz="1800" spc="-215">
                <a:latin typeface="Georgia"/>
                <a:cs typeface="Georgia"/>
              </a:rPr>
              <a:t>2</a:t>
            </a:r>
            <a:r>
              <a:rPr dirty="0" sz="1800" spc="-35">
                <a:latin typeface="Georgia"/>
                <a:cs typeface="Georgia"/>
              </a:rPr>
              <a:t>7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22044" y="3027934"/>
            <a:ext cx="187388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30">
                <a:latin typeface="Georgia"/>
                <a:cs typeface="Georgia"/>
              </a:rPr>
              <a:t>Non-payment </a:t>
            </a:r>
            <a:r>
              <a:rPr dirty="0" sz="1800" spc="-15">
                <a:latin typeface="Georgia"/>
                <a:cs typeface="Georgia"/>
              </a:rPr>
              <a:t>of  </a:t>
            </a:r>
            <a:r>
              <a:rPr dirty="0" sz="1800" spc="-25">
                <a:latin typeface="Georgia"/>
                <a:cs typeface="Georgia"/>
              </a:rPr>
              <a:t>dividend </a:t>
            </a:r>
            <a:r>
              <a:rPr dirty="0" sz="1800" spc="-15">
                <a:latin typeface="Georgia"/>
                <a:cs typeface="Georgia"/>
              </a:rPr>
              <a:t>within </a:t>
            </a:r>
            <a:r>
              <a:rPr dirty="0" sz="1800" spc="-160">
                <a:latin typeface="Georgia"/>
                <a:cs typeface="Georgia"/>
              </a:rPr>
              <a:t>30  </a:t>
            </a:r>
            <a:r>
              <a:rPr dirty="0" sz="1800" spc="-50">
                <a:latin typeface="Georgia"/>
                <a:cs typeface="Georgia"/>
              </a:rPr>
              <a:t>days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69385" y="3027934"/>
            <a:ext cx="2069464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60">
                <a:latin typeface="Georgia"/>
                <a:cs typeface="Georgia"/>
              </a:rPr>
              <a:t>Every </a:t>
            </a:r>
            <a:r>
              <a:rPr dirty="0" sz="1800" spc="-25">
                <a:latin typeface="Georgia"/>
                <a:cs typeface="Georgia"/>
              </a:rPr>
              <a:t>director </a:t>
            </a:r>
            <a:r>
              <a:rPr dirty="0" sz="1800" spc="-10">
                <a:latin typeface="Georgia"/>
                <a:cs typeface="Georgia"/>
              </a:rPr>
              <a:t>who</a:t>
            </a:r>
            <a:r>
              <a:rPr dirty="0" sz="1800" spc="-180">
                <a:latin typeface="Georgia"/>
                <a:cs typeface="Georgia"/>
              </a:rPr>
              <a:t> </a:t>
            </a:r>
            <a:r>
              <a:rPr dirty="0" sz="1800" spc="-40">
                <a:latin typeface="Georgia"/>
                <a:cs typeface="Georgia"/>
              </a:rPr>
              <a:t>is  </a:t>
            </a:r>
            <a:r>
              <a:rPr dirty="0" sz="1800" spc="-20">
                <a:latin typeface="Georgia"/>
                <a:cs typeface="Georgia"/>
              </a:rPr>
              <a:t>knowingly</a:t>
            </a:r>
            <a:r>
              <a:rPr dirty="0" sz="1800" spc="-65">
                <a:latin typeface="Georgia"/>
                <a:cs typeface="Georgia"/>
              </a:rPr>
              <a:t> </a:t>
            </a:r>
            <a:r>
              <a:rPr dirty="0" sz="1800" spc="-25">
                <a:latin typeface="Georgia"/>
                <a:cs typeface="Georgia"/>
              </a:rPr>
              <a:t>party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82995" y="3027934"/>
            <a:ext cx="256032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30">
                <a:latin typeface="Georgia"/>
                <a:cs typeface="Georgia"/>
              </a:rPr>
              <a:t>Imprisonment </a:t>
            </a:r>
            <a:r>
              <a:rPr dirty="0" sz="1800" spc="-15">
                <a:latin typeface="Georgia"/>
                <a:cs typeface="Georgia"/>
              </a:rPr>
              <a:t>upto </a:t>
            </a:r>
            <a:r>
              <a:rPr dirty="0" sz="1800" spc="-135">
                <a:latin typeface="Georgia"/>
                <a:cs typeface="Georgia"/>
              </a:rPr>
              <a:t>2  </a:t>
            </a:r>
            <a:r>
              <a:rPr dirty="0" sz="1800" spc="-45">
                <a:latin typeface="Georgia"/>
                <a:cs typeface="Georgia"/>
              </a:rPr>
              <a:t>years</a:t>
            </a:r>
            <a:r>
              <a:rPr dirty="0" sz="1800" spc="340">
                <a:latin typeface="Georgia"/>
                <a:cs typeface="Georgia"/>
              </a:rPr>
              <a:t> </a:t>
            </a:r>
            <a:r>
              <a:rPr dirty="0" sz="1800" spc="-25">
                <a:latin typeface="Georgia"/>
                <a:cs typeface="Georgia"/>
              </a:rPr>
              <a:t>and </a:t>
            </a:r>
            <a:r>
              <a:rPr dirty="0" sz="1800" spc="-15">
                <a:latin typeface="Georgia"/>
                <a:cs typeface="Georgia"/>
              </a:rPr>
              <a:t>fine </a:t>
            </a:r>
            <a:r>
              <a:rPr dirty="0" sz="1800" spc="-5">
                <a:latin typeface="Georgia"/>
                <a:cs typeface="Georgia"/>
              </a:rPr>
              <a:t>not </a:t>
            </a:r>
            <a:r>
              <a:rPr dirty="0" sz="1800" spc="-35">
                <a:latin typeface="Georgia"/>
                <a:cs typeface="Georgia"/>
              </a:rPr>
              <a:t>less  </a:t>
            </a:r>
            <a:r>
              <a:rPr dirty="0" sz="1800" spc="-15">
                <a:latin typeface="Georgia"/>
                <a:cs typeface="Georgia"/>
              </a:rPr>
              <a:t>than </a:t>
            </a:r>
            <a:r>
              <a:rPr dirty="0" sz="1800" spc="-110">
                <a:latin typeface="Georgia"/>
                <a:cs typeface="Georgia"/>
              </a:rPr>
              <a:t>Rs.1,000 </a:t>
            </a:r>
            <a:r>
              <a:rPr dirty="0" sz="1800" spc="-30">
                <a:latin typeface="Georgia"/>
                <a:cs typeface="Georgia"/>
              </a:rPr>
              <a:t>per</a:t>
            </a:r>
            <a:r>
              <a:rPr dirty="0" sz="1800" spc="5">
                <a:latin typeface="Georgia"/>
                <a:cs typeface="Georgia"/>
              </a:rPr>
              <a:t> </a:t>
            </a:r>
            <a:r>
              <a:rPr dirty="0" sz="1800" spc="-40">
                <a:latin typeface="Georgia"/>
                <a:cs typeface="Georgia"/>
              </a:rPr>
              <a:t>day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900">
              <a:latin typeface="Georgia"/>
              <a:cs typeface="Georgia"/>
            </a:endParaRPr>
          </a:p>
          <a:p>
            <a:pPr algn="just" marL="12700" marR="9525">
              <a:lnSpc>
                <a:spcPct val="100000"/>
              </a:lnSpc>
            </a:pPr>
            <a:r>
              <a:rPr dirty="0" sz="1800" spc="-30" i="1">
                <a:latin typeface="Georgia"/>
                <a:cs typeface="Georgia"/>
              </a:rPr>
              <a:t>(subject </a:t>
            </a:r>
            <a:r>
              <a:rPr dirty="0" sz="1800" spc="-15" i="1">
                <a:latin typeface="Georgia"/>
                <a:cs typeface="Georgia"/>
              </a:rPr>
              <a:t>to </a:t>
            </a:r>
            <a:r>
              <a:rPr dirty="0" sz="1800" spc="-60" i="1">
                <a:latin typeface="Georgia"/>
                <a:cs typeface="Georgia"/>
              </a:rPr>
              <a:t>certain  </a:t>
            </a:r>
            <a:r>
              <a:rPr dirty="0" sz="1800" spc="-40" i="1">
                <a:latin typeface="Georgia"/>
                <a:cs typeface="Georgia"/>
              </a:rPr>
              <a:t>exceptions)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6400" y="4765675"/>
            <a:ext cx="8332470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75305">
              <a:lnSpc>
                <a:spcPct val="100000"/>
              </a:lnSpc>
              <a:spcBef>
                <a:spcPts val="100"/>
              </a:spcBef>
              <a:tabLst>
                <a:tab pos="5788660" algn="l"/>
                <a:tab pos="6642100" algn="l"/>
                <a:tab pos="7566025" algn="l"/>
                <a:tab pos="7936230" algn="l"/>
              </a:tabLst>
            </a:pPr>
            <a:r>
              <a:rPr dirty="0" sz="1800" spc="-10">
                <a:latin typeface="Georgia"/>
                <a:cs typeface="Georgia"/>
              </a:rPr>
              <a:t>C</a:t>
            </a:r>
            <a:r>
              <a:rPr dirty="0" sz="1800" spc="-25">
                <a:latin typeface="Georgia"/>
                <a:cs typeface="Georgia"/>
              </a:rPr>
              <a:t>ompa</a:t>
            </a:r>
            <a:r>
              <a:rPr dirty="0" sz="1800" spc="-50">
                <a:latin typeface="Georgia"/>
                <a:cs typeface="Georgia"/>
              </a:rPr>
              <a:t>n</a:t>
            </a:r>
            <a:r>
              <a:rPr dirty="0" sz="1800" spc="-20">
                <a:latin typeface="Georgia"/>
                <a:cs typeface="Georgia"/>
              </a:rPr>
              <a:t>y</a:t>
            </a:r>
            <a:r>
              <a:rPr dirty="0" sz="1800">
                <a:latin typeface="Georgia"/>
                <a:cs typeface="Georgia"/>
              </a:rPr>
              <a:t>	</a:t>
            </a:r>
            <a:r>
              <a:rPr dirty="0" sz="1800" spc="-100">
                <a:latin typeface="Georgia"/>
                <a:cs typeface="Georgia"/>
              </a:rPr>
              <a:t>S</a:t>
            </a:r>
            <a:r>
              <a:rPr dirty="0" sz="1800" spc="-30">
                <a:latin typeface="Georgia"/>
                <a:cs typeface="Georgia"/>
              </a:rPr>
              <a:t>imp</a:t>
            </a:r>
            <a:r>
              <a:rPr dirty="0" sz="1800" spc="-25">
                <a:latin typeface="Georgia"/>
                <a:cs typeface="Georgia"/>
              </a:rPr>
              <a:t>l</a:t>
            </a:r>
            <a:r>
              <a:rPr dirty="0" sz="1800" spc="-10">
                <a:latin typeface="Georgia"/>
                <a:cs typeface="Georgia"/>
              </a:rPr>
              <a:t>e</a:t>
            </a:r>
            <a:r>
              <a:rPr dirty="0" sz="1800">
                <a:latin typeface="Georgia"/>
                <a:cs typeface="Georgia"/>
              </a:rPr>
              <a:t>	</a:t>
            </a:r>
            <a:r>
              <a:rPr dirty="0" sz="1800" spc="-20">
                <a:latin typeface="Georgia"/>
                <a:cs typeface="Georgia"/>
              </a:rPr>
              <a:t>i</a:t>
            </a:r>
            <a:r>
              <a:rPr dirty="0" sz="1800" spc="-35">
                <a:latin typeface="Georgia"/>
                <a:cs typeface="Georgia"/>
              </a:rPr>
              <a:t>n</a:t>
            </a:r>
            <a:r>
              <a:rPr dirty="0" sz="1800" spc="-15">
                <a:latin typeface="Georgia"/>
                <a:cs typeface="Georgia"/>
              </a:rPr>
              <a:t>t</a:t>
            </a:r>
            <a:r>
              <a:rPr dirty="0" sz="1800" spc="-30">
                <a:latin typeface="Georgia"/>
                <a:cs typeface="Georgia"/>
              </a:rPr>
              <a:t>e</a:t>
            </a:r>
            <a:r>
              <a:rPr dirty="0" sz="1800" spc="-50">
                <a:latin typeface="Georgia"/>
                <a:cs typeface="Georgia"/>
              </a:rPr>
              <a:t>r</a:t>
            </a:r>
            <a:r>
              <a:rPr dirty="0" sz="1800" spc="-35">
                <a:latin typeface="Georgia"/>
                <a:cs typeface="Georgia"/>
              </a:rPr>
              <a:t>e</a:t>
            </a:r>
            <a:r>
              <a:rPr dirty="0" sz="1800" spc="-40">
                <a:latin typeface="Georgia"/>
                <a:cs typeface="Georgia"/>
              </a:rPr>
              <a:t>s</a:t>
            </a:r>
            <a:r>
              <a:rPr dirty="0" sz="1800" spc="10">
                <a:latin typeface="Georgia"/>
                <a:cs typeface="Georgia"/>
              </a:rPr>
              <a:t>t</a:t>
            </a:r>
            <a:r>
              <a:rPr dirty="0" sz="1800">
                <a:latin typeface="Georgia"/>
                <a:cs typeface="Georgia"/>
              </a:rPr>
              <a:t>	</a:t>
            </a:r>
            <a:r>
              <a:rPr dirty="0" sz="1800" spc="-155">
                <a:latin typeface="Georgia"/>
                <a:cs typeface="Georgia"/>
              </a:rPr>
              <a:t>@</a:t>
            </a:r>
            <a:r>
              <a:rPr dirty="0" sz="1800">
                <a:latin typeface="Georgia"/>
                <a:cs typeface="Georgia"/>
              </a:rPr>
              <a:t>	</a:t>
            </a:r>
            <a:r>
              <a:rPr dirty="0" sz="1800" spc="-135">
                <a:latin typeface="Georgia"/>
                <a:cs typeface="Georgia"/>
              </a:rPr>
              <a:t>1</a:t>
            </a:r>
            <a:r>
              <a:rPr dirty="0" sz="1800" spc="-180">
                <a:latin typeface="Georgia"/>
                <a:cs typeface="Georgia"/>
              </a:rPr>
              <a:t>8</a:t>
            </a:r>
            <a:r>
              <a:rPr dirty="0" sz="1800" spc="5">
                <a:latin typeface="Georgia"/>
                <a:cs typeface="Georgia"/>
              </a:rPr>
              <a:t>%</a:t>
            </a:r>
            <a:endParaRPr sz="1800">
              <a:latin typeface="Georgia"/>
              <a:cs typeface="Georgia"/>
            </a:endParaRPr>
          </a:p>
          <a:p>
            <a:pPr algn="r" marR="161925">
              <a:lnSpc>
                <a:spcPct val="100000"/>
              </a:lnSpc>
            </a:pPr>
            <a:r>
              <a:rPr dirty="0" sz="1800" spc="-45">
                <a:latin typeface="Georgia"/>
                <a:cs typeface="Georgia"/>
              </a:rPr>
              <a:t>p.a. </a:t>
            </a:r>
            <a:r>
              <a:rPr dirty="0" sz="1800" spc="-35">
                <a:latin typeface="Georgia"/>
                <a:cs typeface="Georgia"/>
              </a:rPr>
              <a:t>for </a:t>
            </a:r>
            <a:r>
              <a:rPr dirty="0" sz="1800" spc="-20">
                <a:latin typeface="Georgia"/>
                <a:cs typeface="Georgia"/>
              </a:rPr>
              <a:t>period </a:t>
            </a:r>
            <a:r>
              <a:rPr dirty="0" sz="1800" spc="-15">
                <a:latin typeface="Georgia"/>
                <a:cs typeface="Georgia"/>
              </a:rPr>
              <a:t>of </a:t>
            </a:r>
            <a:r>
              <a:rPr dirty="0" sz="1800" spc="-20">
                <a:latin typeface="Georgia"/>
                <a:cs typeface="Georgia"/>
              </a:rPr>
              <a:t>default</a:t>
            </a:r>
            <a:endParaRPr sz="1800">
              <a:latin typeface="Georgia"/>
              <a:cs typeface="Georgia"/>
            </a:endParaRPr>
          </a:p>
          <a:p>
            <a:pPr algn="r" marL="287020" marR="150495" indent="-287020">
              <a:lnSpc>
                <a:spcPct val="100000"/>
              </a:lnSpc>
              <a:spcBef>
                <a:spcPts val="720"/>
              </a:spcBef>
              <a:buFont typeface="Wingdings"/>
              <a:buChar char=""/>
              <a:tabLst>
                <a:tab pos="287020" algn="l"/>
              </a:tabLst>
            </a:pPr>
            <a:r>
              <a:rPr dirty="0" sz="1800" spc="-85" i="1">
                <a:latin typeface="Georgia"/>
                <a:cs typeface="Georgia"/>
              </a:rPr>
              <a:t>In</a:t>
            </a:r>
            <a:r>
              <a:rPr dirty="0" sz="1800" spc="-20" i="1">
                <a:latin typeface="Georgia"/>
                <a:cs typeface="Georgia"/>
              </a:rPr>
              <a:t> </a:t>
            </a:r>
            <a:r>
              <a:rPr dirty="0" sz="1800" spc="-45" i="1">
                <a:latin typeface="Georgia"/>
                <a:cs typeface="Georgia"/>
              </a:rPr>
              <a:t>case</a:t>
            </a:r>
            <a:r>
              <a:rPr dirty="0" sz="1800" spc="-5" i="1">
                <a:latin typeface="Georgia"/>
                <a:cs typeface="Georgia"/>
              </a:rPr>
              <a:t> </a:t>
            </a:r>
            <a:r>
              <a:rPr dirty="0" sz="1800" spc="-40" i="1">
                <a:latin typeface="Georgia"/>
                <a:cs typeface="Georgia"/>
              </a:rPr>
              <a:t>of</a:t>
            </a:r>
            <a:r>
              <a:rPr dirty="0" sz="1800" spc="-25" i="1">
                <a:latin typeface="Georgia"/>
                <a:cs typeface="Georgia"/>
              </a:rPr>
              <a:t> </a:t>
            </a:r>
            <a:r>
              <a:rPr dirty="0" sz="1800" spc="-60" i="1">
                <a:latin typeface="Georgia"/>
                <a:cs typeface="Georgia"/>
              </a:rPr>
              <a:t>small</a:t>
            </a:r>
            <a:r>
              <a:rPr dirty="0" sz="1800" spc="5" i="1">
                <a:latin typeface="Georgia"/>
                <a:cs typeface="Georgia"/>
              </a:rPr>
              <a:t> </a:t>
            </a:r>
            <a:r>
              <a:rPr dirty="0" sz="1800" spc="-90" i="1">
                <a:latin typeface="Georgia"/>
                <a:cs typeface="Georgia"/>
              </a:rPr>
              <a:t>company,</a:t>
            </a:r>
            <a:r>
              <a:rPr dirty="0" sz="1800" spc="-15" i="1">
                <a:latin typeface="Georgia"/>
                <a:cs typeface="Georgia"/>
              </a:rPr>
              <a:t> </a:t>
            </a:r>
            <a:r>
              <a:rPr dirty="0" sz="1800" spc="-10" i="1">
                <a:latin typeface="Georgia"/>
                <a:cs typeface="Georgia"/>
              </a:rPr>
              <a:t>OPC, </a:t>
            </a:r>
            <a:r>
              <a:rPr dirty="0" sz="1800" spc="-75" i="1">
                <a:latin typeface="Georgia"/>
                <a:cs typeface="Georgia"/>
              </a:rPr>
              <a:t>producer</a:t>
            </a:r>
            <a:r>
              <a:rPr dirty="0" sz="1800" spc="-15" i="1">
                <a:latin typeface="Georgia"/>
                <a:cs typeface="Georgia"/>
              </a:rPr>
              <a:t> </a:t>
            </a:r>
            <a:r>
              <a:rPr dirty="0" sz="1800" spc="-35" i="1">
                <a:latin typeface="Georgia"/>
                <a:cs typeface="Georgia"/>
              </a:rPr>
              <a:t>co.</a:t>
            </a:r>
            <a:r>
              <a:rPr dirty="0" sz="1800" spc="-15" i="1">
                <a:latin typeface="Georgia"/>
                <a:cs typeface="Georgia"/>
              </a:rPr>
              <a:t> </a:t>
            </a:r>
            <a:r>
              <a:rPr dirty="0" sz="1800" spc="-60" i="1">
                <a:latin typeface="Georgia"/>
                <a:cs typeface="Georgia"/>
              </a:rPr>
              <a:t>start-up</a:t>
            </a:r>
            <a:r>
              <a:rPr dirty="0" sz="1800" i="1">
                <a:latin typeface="Georgia"/>
                <a:cs typeface="Georgia"/>
              </a:rPr>
              <a:t> </a:t>
            </a:r>
            <a:r>
              <a:rPr dirty="0" sz="1800" spc="-35" i="1">
                <a:latin typeface="Georgia"/>
                <a:cs typeface="Georgia"/>
              </a:rPr>
              <a:t>co.</a:t>
            </a:r>
            <a:r>
              <a:rPr dirty="0" sz="1800" i="1">
                <a:latin typeface="Georgia"/>
                <a:cs typeface="Georgia"/>
              </a:rPr>
              <a:t> </a:t>
            </a:r>
            <a:r>
              <a:rPr dirty="0" sz="1800" spc="-55" i="1">
                <a:latin typeface="Georgia"/>
                <a:cs typeface="Georgia"/>
              </a:rPr>
              <a:t>lesser</a:t>
            </a:r>
            <a:r>
              <a:rPr dirty="0" sz="1800" spc="5" i="1">
                <a:latin typeface="Georgia"/>
                <a:cs typeface="Georgia"/>
              </a:rPr>
              <a:t> </a:t>
            </a:r>
            <a:r>
              <a:rPr dirty="0" sz="1800" spc="-70" i="1">
                <a:latin typeface="Georgia"/>
                <a:cs typeface="Georgia"/>
              </a:rPr>
              <a:t>penalty</a:t>
            </a:r>
            <a:r>
              <a:rPr dirty="0" sz="1800" spc="-10" i="1">
                <a:latin typeface="Georgia"/>
                <a:cs typeface="Georgia"/>
              </a:rPr>
              <a:t> </a:t>
            </a:r>
            <a:r>
              <a:rPr dirty="0" sz="1800" spc="-70" i="1">
                <a:latin typeface="Georgia"/>
                <a:cs typeface="Georgia"/>
              </a:rPr>
              <a:t>applicable</a:t>
            </a:r>
            <a:endParaRPr sz="1800">
              <a:latin typeface="Georgia"/>
              <a:cs typeface="Georgia"/>
            </a:endParaRPr>
          </a:p>
          <a:p>
            <a:pPr marL="299085">
              <a:lnSpc>
                <a:spcPct val="100000"/>
              </a:lnSpc>
            </a:pPr>
            <a:r>
              <a:rPr dirty="0" sz="1800" spc="-70" i="1">
                <a:latin typeface="Georgia"/>
                <a:cs typeface="Georgia"/>
              </a:rPr>
              <a:t>u/s</a:t>
            </a:r>
            <a:r>
              <a:rPr dirty="0" sz="1800" spc="-5" i="1">
                <a:latin typeface="Georgia"/>
                <a:cs typeface="Georgia"/>
              </a:rPr>
              <a:t> </a:t>
            </a:r>
            <a:r>
              <a:rPr dirty="0" sz="1800" spc="-85" i="1">
                <a:latin typeface="Georgia"/>
                <a:cs typeface="Georgia"/>
              </a:rPr>
              <a:t>446B.</a:t>
            </a:r>
            <a:endParaRPr sz="180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dirty="0" sz="1800" spc="-85" i="1">
                <a:latin typeface="Georgia"/>
                <a:cs typeface="Georgia"/>
              </a:rPr>
              <a:t>In </a:t>
            </a:r>
            <a:r>
              <a:rPr dirty="0" sz="1800" spc="-45" i="1">
                <a:latin typeface="Georgia"/>
                <a:cs typeface="Georgia"/>
              </a:rPr>
              <a:t>case </a:t>
            </a:r>
            <a:r>
              <a:rPr dirty="0" sz="1800" spc="-40" i="1">
                <a:latin typeface="Georgia"/>
                <a:cs typeface="Georgia"/>
              </a:rPr>
              <a:t>of </a:t>
            </a:r>
            <a:r>
              <a:rPr dirty="0" sz="1800" spc="-85" i="1">
                <a:latin typeface="Georgia"/>
                <a:cs typeface="Georgia"/>
              </a:rPr>
              <a:t>repeated </a:t>
            </a:r>
            <a:r>
              <a:rPr dirty="0" sz="1800" spc="-55" i="1">
                <a:latin typeface="Georgia"/>
                <a:cs typeface="Georgia"/>
              </a:rPr>
              <a:t>default </a:t>
            </a:r>
            <a:r>
              <a:rPr dirty="0" sz="1800" spc="-70" i="1">
                <a:latin typeface="Georgia"/>
                <a:cs typeface="Georgia"/>
              </a:rPr>
              <a:t>higher </a:t>
            </a:r>
            <a:r>
              <a:rPr dirty="0" sz="1800" spc="-30" i="1">
                <a:latin typeface="Georgia"/>
                <a:cs typeface="Georgia"/>
              </a:rPr>
              <a:t>fine </a:t>
            </a:r>
            <a:r>
              <a:rPr dirty="0" sz="1800" spc="-70" i="1">
                <a:latin typeface="Georgia"/>
                <a:cs typeface="Georgia"/>
              </a:rPr>
              <a:t>applicable u/s</a:t>
            </a:r>
            <a:r>
              <a:rPr dirty="0" sz="1800" spc="-55" i="1">
                <a:latin typeface="Georgia"/>
                <a:cs typeface="Georgia"/>
              </a:rPr>
              <a:t> </a:t>
            </a:r>
            <a:r>
              <a:rPr dirty="0" sz="1800" spc="-120" i="1">
                <a:latin typeface="Georgia"/>
                <a:cs typeface="Georgia"/>
              </a:rPr>
              <a:t>451.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45008" y="6095"/>
            <a:ext cx="8255634" cy="548640"/>
            <a:chOff x="445008" y="6095"/>
            <a:chExt cx="8255634" cy="548640"/>
          </a:xfrm>
        </p:grpSpPr>
        <p:sp>
          <p:nvSpPr>
            <p:cNvPr id="30" name="object 30"/>
            <p:cNvSpPr/>
            <p:nvPr/>
          </p:nvSpPr>
          <p:spPr>
            <a:xfrm>
              <a:off x="457962" y="19049"/>
              <a:ext cx="8229600" cy="523240"/>
            </a:xfrm>
            <a:custGeom>
              <a:avLst/>
              <a:gdLst/>
              <a:ahLst/>
              <a:cxnLst/>
              <a:rect l="l" t="t" r="r" b="b"/>
              <a:pathLst>
                <a:path w="8229600" h="523240">
                  <a:moveTo>
                    <a:pt x="8229600" y="0"/>
                  </a:moveTo>
                  <a:lnTo>
                    <a:pt x="0" y="0"/>
                  </a:lnTo>
                  <a:lnTo>
                    <a:pt x="0" y="522732"/>
                  </a:lnTo>
                  <a:lnTo>
                    <a:pt x="8229600" y="5227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457962" y="19049"/>
              <a:ext cx="8229600" cy="523240"/>
            </a:xfrm>
            <a:custGeom>
              <a:avLst/>
              <a:gdLst/>
              <a:ahLst/>
              <a:cxnLst/>
              <a:rect l="l" t="t" r="r" b="b"/>
              <a:pathLst>
                <a:path w="8229600" h="523240">
                  <a:moveTo>
                    <a:pt x="0" y="522732"/>
                  </a:moveTo>
                  <a:lnTo>
                    <a:pt x="8229600" y="5227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22732"/>
                  </a:lnTo>
                  <a:close/>
                </a:path>
              </a:pathLst>
            </a:custGeom>
            <a:ln w="25908">
              <a:solidFill>
                <a:srgbClr val="7BC9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2150110" y="14477"/>
            <a:ext cx="283527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30"/>
              <a:t>Penal</a:t>
            </a:r>
            <a:r>
              <a:rPr dirty="0" spc="-70"/>
              <a:t> </a:t>
            </a:r>
            <a:r>
              <a:rPr dirty="0" spc="-120"/>
              <a:t>provisions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196287" y="14477"/>
            <a:ext cx="79692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200" i="1">
                <a:latin typeface="Georgia"/>
                <a:cs typeface="Georgia"/>
              </a:rPr>
              <a:t>(1/3)</a:t>
            </a:r>
            <a:endParaRPr sz="3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327660" y="540512"/>
              <a:ext cx="8488680" cy="6012815"/>
            </a:xfrm>
            <a:custGeom>
              <a:avLst/>
              <a:gdLst/>
              <a:ahLst/>
              <a:cxnLst/>
              <a:rect l="l" t="t" r="r" b="b"/>
              <a:pathLst>
                <a:path w="8488680" h="6012815">
                  <a:moveTo>
                    <a:pt x="8488680" y="0"/>
                  </a:moveTo>
                  <a:lnTo>
                    <a:pt x="0" y="0"/>
                  </a:lnTo>
                  <a:lnTo>
                    <a:pt x="0" y="6012688"/>
                  </a:lnTo>
                  <a:lnTo>
                    <a:pt x="8488680" y="6012688"/>
                  </a:lnTo>
                  <a:lnTo>
                    <a:pt x="8488680" y="0"/>
                  </a:lnTo>
                  <a:close/>
                </a:path>
              </a:pathLst>
            </a:custGeom>
            <a:solidFill>
              <a:srgbClr val="CCD4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27660" y="534162"/>
              <a:ext cx="8488680" cy="6025515"/>
            </a:xfrm>
            <a:custGeom>
              <a:avLst/>
              <a:gdLst/>
              <a:ahLst/>
              <a:cxnLst/>
              <a:rect l="l" t="t" r="r" b="b"/>
              <a:pathLst>
                <a:path w="8488680" h="6025515">
                  <a:moveTo>
                    <a:pt x="0" y="0"/>
                  </a:moveTo>
                  <a:lnTo>
                    <a:pt x="0" y="6025388"/>
                  </a:lnTo>
                </a:path>
                <a:path w="8488680" h="6025515">
                  <a:moveTo>
                    <a:pt x="8488680" y="0"/>
                  </a:moveTo>
                  <a:lnTo>
                    <a:pt x="8488680" y="602538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21310" y="537972"/>
              <a:ext cx="8501380" cy="6350"/>
            </a:xfrm>
            <a:custGeom>
              <a:avLst/>
              <a:gdLst/>
              <a:ahLst/>
              <a:cxnLst/>
              <a:rect l="l" t="t" r="r" b="b"/>
              <a:pathLst>
                <a:path w="8501380" h="6350">
                  <a:moveTo>
                    <a:pt x="0" y="0"/>
                  </a:moveTo>
                  <a:lnTo>
                    <a:pt x="8501380" y="0"/>
                  </a:lnTo>
                </a:path>
                <a:path w="8501380" h="6350">
                  <a:moveTo>
                    <a:pt x="0" y="6350"/>
                  </a:moveTo>
                  <a:lnTo>
                    <a:pt x="8501380" y="6350"/>
                  </a:lnTo>
                </a:path>
              </a:pathLst>
            </a:custGeom>
            <a:ln w="76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21310" y="6553200"/>
              <a:ext cx="8501380" cy="0"/>
            </a:xfrm>
            <a:custGeom>
              <a:avLst/>
              <a:gdLst/>
              <a:ahLst/>
              <a:cxnLst/>
              <a:rect l="l" t="t" r="r" b="b"/>
              <a:pathLst>
                <a:path w="8501380" h="0">
                  <a:moveTo>
                    <a:pt x="0" y="0"/>
                  </a:moveTo>
                  <a:lnTo>
                    <a:pt x="850138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06400" y="557021"/>
            <a:ext cx="8334375" cy="398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2000" spc="8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Note: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dirty="0" sz="2000" spc="-100" i="1">
                <a:latin typeface="Georgia"/>
                <a:cs typeface="Georgia"/>
              </a:rPr>
              <a:t>In </a:t>
            </a:r>
            <a:r>
              <a:rPr dirty="0" sz="2000" spc="-50" i="1">
                <a:latin typeface="Georgia"/>
                <a:cs typeface="Georgia"/>
              </a:rPr>
              <a:t>case </a:t>
            </a:r>
            <a:r>
              <a:rPr dirty="0" sz="2000" spc="-45" i="1">
                <a:latin typeface="Georgia"/>
                <a:cs typeface="Georgia"/>
              </a:rPr>
              <a:t>of </a:t>
            </a:r>
            <a:r>
              <a:rPr dirty="0" sz="2000" spc="-65" i="1">
                <a:latin typeface="Georgia"/>
                <a:cs typeface="Georgia"/>
              </a:rPr>
              <a:t>Nidhi </a:t>
            </a:r>
            <a:r>
              <a:rPr dirty="0" sz="2000" spc="-90" i="1">
                <a:latin typeface="Georgia"/>
                <a:cs typeface="Georgia"/>
              </a:rPr>
              <a:t>company </a:t>
            </a:r>
            <a:r>
              <a:rPr dirty="0" sz="2000" spc="-105" i="1">
                <a:latin typeface="Georgia"/>
                <a:cs typeface="Georgia"/>
              </a:rPr>
              <a:t>Sec.127 </a:t>
            </a:r>
            <a:r>
              <a:rPr dirty="0" sz="2000" spc="-50" i="1">
                <a:latin typeface="Georgia"/>
                <a:cs typeface="Georgia"/>
              </a:rPr>
              <a:t>shall </a:t>
            </a:r>
            <a:r>
              <a:rPr dirty="0" sz="2000" spc="-110" i="1">
                <a:latin typeface="Georgia"/>
                <a:cs typeface="Georgia"/>
              </a:rPr>
              <a:t>apply </a:t>
            </a:r>
            <a:r>
              <a:rPr dirty="0" sz="2000" spc="-85" i="1">
                <a:latin typeface="Georgia"/>
                <a:cs typeface="Georgia"/>
              </a:rPr>
              <a:t>with </a:t>
            </a:r>
            <a:r>
              <a:rPr dirty="0" sz="2000" spc="-30" i="1">
                <a:latin typeface="Georgia"/>
                <a:cs typeface="Georgia"/>
              </a:rPr>
              <a:t>the </a:t>
            </a:r>
            <a:r>
              <a:rPr dirty="0" sz="2000" spc="-45" i="1">
                <a:latin typeface="Georgia"/>
                <a:cs typeface="Georgia"/>
              </a:rPr>
              <a:t>modification </a:t>
            </a:r>
            <a:r>
              <a:rPr dirty="0" sz="2000" spc="-35" i="1">
                <a:latin typeface="Georgia"/>
                <a:cs typeface="Georgia"/>
              </a:rPr>
              <a:t>that  </a:t>
            </a:r>
            <a:r>
              <a:rPr dirty="0" sz="2000" spc="-120" i="1">
                <a:latin typeface="Georgia"/>
                <a:cs typeface="Georgia"/>
              </a:rPr>
              <a:t>where </a:t>
            </a:r>
            <a:r>
              <a:rPr dirty="0" sz="2000" spc="-90" i="1">
                <a:latin typeface="Georgia"/>
                <a:cs typeface="Georgia"/>
              </a:rPr>
              <a:t>dividend </a:t>
            </a:r>
            <a:r>
              <a:rPr dirty="0" sz="2000" spc="-105" i="1">
                <a:latin typeface="Georgia"/>
                <a:cs typeface="Georgia"/>
              </a:rPr>
              <a:t>payable </a:t>
            </a:r>
            <a:r>
              <a:rPr dirty="0" sz="2000" spc="-15" i="1">
                <a:latin typeface="Georgia"/>
                <a:cs typeface="Georgia"/>
              </a:rPr>
              <a:t>to </a:t>
            </a:r>
            <a:r>
              <a:rPr dirty="0" sz="2000" spc="-114" i="1">
                <a:latin typeface="Georgia"/>
                <a:cs typeface="Georgia"/>
              </a:rPr>
              <a:t>a </a:t>
            </a:r>
            <a:r>
              <a:rPr dirty="0" sz="2000" spc="-90" i="1">
                <a:latin typeface="Georgia"/>
                <a:cs typeface="Georgia"/>
              </a:rPr>
              <a:t>member </a:t>
            </a:r>
            <a:r>
              <a:rPr dirty="0" sz="2000" spc="-40" i="1">
                <a:latin typeface="Georgia"/>
                <a:cs typeface="Georgia"/>
              </a:rPr>
              <a:t>is </a:t>
            </a:r>
            <a:r>
              <a:rPr dirty="0" sz="2000" spc="-125" i="1">
                <a:latin typeface="Georgia"/>
                <a:cs typeface="Georgia"/>
              </a:rPr>
              <a:t>Rs.100 </a:t>
            </a:r>
            <a:r>
              <a:rPr dirty="0" sz="2000" spc="-95" i="1">
                <a:latin typeface="Georgia"/>
                <a:cs typeface="Georgia"/>
              </a:rPr>
              <a:t>or </a:t>
            </a:r>
            <a:r>
              <a:rPr dirty="0" sz="2000" spc="-30" i="1">
                <a:latin typeface="Georgia"/>
                <a:cs typeface="Georgia"/>
              </a:rPr>
              <a:t>less, </a:t>
            </a:r>
            <a:r>
              <a:rPr dirty="0" sz="2000" spc="-20" i="1">
                <a:latin typeface="Georgia"/>
                <a:cs typeface="Georgia"/>
              </a:rPr>
              <a:t>it </a:t>
            </a:r>
            <a:r>
              <a:rPr dirty="0" sz="2000" spc="-50" i="1">
                <a:latin typeface="Georgia"/>
                <a:cs typeface="Georgia"/>
              </a:rPr>
              <a:t>shall </a:t>
            </a:r>
            <a:r>
              <a:rPr dirty="0" sz="2000" spc="-65" i="1">
                <a:latin typeface="Georgia"/>
                <a:cs typeface="Georgia"/>
              </a:rPr>
              <a:t>be </a:t>
            </a:r>
            <a:r>
              <a:rPr dirty="0" sz="2000" spc="-30" i="1">
                <a:latin typeface="Georgia"/>
                <a:cs typeface="Georgia"/>
              </a:rPr>
              <a:t>sufficient  </a:t>
            </a:r>
            <a:r>
              <a:rPr dirty="0" sz="2000" spc="-60" i="1">
                <a:latin typeface="Georgia"/>
                <a:cs typeface="Georgia"/>
              </a:rPr>
              <a:t>compliance </a:t>
            </a:r>
            <a:r>
              <a:rPr dirty="0" sz="2000" spc="-55" i="1">
                <a:latin typeface="Georgia"/>
                <a:cs typeface="Georgia"/>
              </a:rPr>
              <a:t>if </a:t>
            </a:r>
            <a:r>
              <a:rPr dirty="0" sz="2000" spc="-30" i="1">
                <a:latin typeface="Georgia"/>
                <a:cs typeface="Georgia"/>
              </a:rPr>
              <a:t>the </a:t>
            </a:r>
            <a:r>
              <a:rPr dirty="0" sz="2000" spc="-65" i="1">
                <a:latin typeface="Georgia"/>
                <a:cs typeface="Georgia"/>
              </a:rPr>
              <a:t>declaration </a:t>
            </a:r>
            <a:r>
              <a:rPr dirty="0" sz="2000" spc="-45" i="1">
                <a:latin typeface="Georgia"/>
                <a:cs typeface="Georgia"/>
              </a:rPr>
              <a:t>of </a:t>
            </a:r>
            <a:r>
              <a:rPr dirty="0" sz="2000" spc="-90" i="1">
                <a:latin typeface="Georgia"/>
                <a:cs typeface="Georgia"/>
              </a:rPr>
              <a:t>dividend </a:t>
            </a:r>
            <a:r>
              <a:rPr dirty="0" sz="2000" spc="-35" i="1">
                <a:latin typeface="Georgia"/>
                <a:cs typeface="Georgia"/>
              </a:rPr>
              <a:t>is </a:t>
            </a:r>
            <a:r>
              <a:rPr dirty="0" sz="2000" spc="-65" i="1">
                <a:latin typeface="Georgia"/>
                <a:cs typeface="Georgia"/>
              </a:rPr>
              <a:t>announced </a:t>
            </a:r>
            <a:r>
              <a:rPr dirty="0" sz="2000" spc="-60" i="1">
                <a:latin typeface="Georgia"/>
                <a:cs typeface="Georgia"/>
              </a:rPr>
              <a:t>in </a:t>
            </a:r>
            <a:r>
              <a:rPr dirty="0" sz="2000" spc="-45" i="1">
                <a:latin typeface="Georgia"/>
                <a:cs typeface="Georgia"/>
              </a:rPr>
              <a:t>local </a:t>
            </a:r>
            <a:r>
              <a:rPr dirty="0" sz="2000" spc="-105" i="1">
                <a:latin typeface="Georgia"/>
                <a:cs typeface="Georgia"/>
              </a:rPr>
              <a:t>newspaper  </a:t>
            </a:r>
            <a:r>
              <a:rPr dirty="0" sz="2000" spc="-45" i="1">
                <a:latin typeface="Georgia"/>
                <a:cs typeface="Georgia"/>
              </a:rPr>
              <a:t>of </a:t>
            </a:r>
            <a:r>
              <a:rPr dirty="0" sz="2000" spc="-114" i="1">
                <a:latin typeface="Georgia"/>
                <a:cs typeface="Georgia"/>
              </a:rPr>
              <a:t>wide </a:t>
            </a:r>
            <a:r>
              <a:rPr dirty="0" sz="2000" spc="-50" i="1">
                <a:latin typeface="Georgia"/>
                <a:cs typeface="Georgia"/>
              </a:rPr>
              <a:t>circulation </a:t>
            </a:r>
            <a:r>
              <a:rPr dirty="0" sz="2000" spc="-100" i="1">
                <a:latin typeface="Georgia"/>
                <a:cs typeface="Georgia"/>
              </a:rPr>
              <a:t>and </a:t>
            </a:r>
            <a:r>
              <a:rPr dirty="0" sz="2000" spc="-15" i="1">
                <a:latin typeface="Georgia"/>
                <a:cs typeface="Georgia"/>
              </a:rPr>
              <a:t>it </a:t>
            </a:r>
            <a:r>
              <a:rPr dirty="0" sz="2000" spc="-40" i="1">
                <a:latin typeface="Georgia"/>
                <a:cs typeface="Georgia"/>
              </a:rPr>
              <a:t>is </a:t>
            </a:r>
            <a:r>
              <a:rPr dirty="0" sz="2000" spc="-50" i="1">
                <a:latin typeface="Georgia"/>
                <a:cs typeface="Georgia"/>
              </a:rPr>
              <a:t>also </a:t>
            </a:r>
            <a:r>
              <a:rPr dirty="0" sz="2000" spc="-90" i="1">
                <a:latin typeface="Georgia"/>
                <a:cs typeface="Georgia"/>
              </a:rPr>
              <a:t>displayed </a:t>
            </a:r>
            <a:r>
              <a:rPr dirty="0" sz="2000" spc="-50" i="1">
                <a:latin typeface="Georgia"/>
                <a:cs typeface="Georgia"/>
              </a:rPr>
              <a:t>on </a:t>
            </a:r>
            <a:r>
              <a:rPr dirty="0" sz="2000" spc="-30" i="1">
                <a:latin typeface="Georgia"/>
                <a:cs typeface="Georgia"/>
              </a:rPr>
              <a:t>the notice </a:t>
            </a:r>
            <a:r>
              <a:rPr dirty="0" sz="2000" spc="-105" i="1">
                <a:latin typeface="Georgia"/>
                <a:cs typeface="Georgia"/>
              </a:rPr>
              <a:t>board </a:t>
            </a:r>
            <a:r>
              <a:rPr dirty="0" sz="2000" spc="-80" i="1">
                <a:latin typeface="Georgia"/>
                <a:cs typeface="Georgia"/>
              </a:rPr>
              <a:t>for </a:t>
            </a:r>
            <a:r>
              <a:rPr dirty="0" sz="2000" spc="-45" i="1">
                <a:latin typeface="Georgia"/>
                <a:cs typeface="Georgia"/>
              </a:rPr>
              <a:t>at </a:t>
            </a:r>
            <a:r>
              <a:rPr dirty="0" sz="2000" spc="-35" i="1">
                <a:latin typeface="Georgia"/>
                <a:cs typeface="Georgia"/>
              </a:rPr>
              <a:t>least  </a:t>
            </a:r>
            <a:r>
              <a:rPr dirty="0" sz="2000" spc="-190" i="1">
                <a:latin typeface="Georgia"/>
                <a:cs typeface="Georgia"/>
              </a:rPr>
              <a:t>3 </a:t>
            </a:r>
            <a:r>
              <a:rPr dirty="0" sz="2000" spc="-45" i="1">
                <a:latin typeface="Georgia"/>
                <a:cs typeface="Georgia"/>
              </a:rPr>
              <a:t>months. </a:t>
            </a:r>
            <a:r>
              <a:rPr dirty="0" sz="2000" spc="-65" i="1">
                <a:latin typeface="Georgia"/>
                <a:cs typeface="Georgia"/>
              </a:rPr>
              <a:t>[Exemption </a:t>
            </a:r>
            <a:r>
              <a:rPr dirty="0" sz="2000" spc="-35" i="1">
                <a:latin typeface="Georgia"/>
                <a:cs typeface="Georgia"/>
              </a:rPr>
              <a:t>notification </a:t>
            </a:r>
            <a:r>
              <a:rPr dirty="0" sz="2000" spc="-80" i="1">
                <a:latin typeface="Georgia"/>
                <a:cs typeface="Georgia"/>
              </a:rPr>
              <a:t>dated</a:t>
            </a:r>
            <a:r>
              <a:rPr dirty="0" sz="2000" spc="75" i="1">
                <a:latin typeface="Georgia"/>
                <a:cs typeface="Georgia"/>
              </a:rPr>
              <a:t> </a:t>
            </a:r>
            <a:r>
              <a:rPr dirty="0" sz="2000" spc="-114" i="1">
                <a:latin typeface="Georgia"/>
                <a:cs typeface="Georgia"/>
              </a:rPr>
              <a:t>5.6.2015]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Georgia"/>
              <a:buAutoNum type="arabicPeriod"/>
            </a:pPr>
            <a:endParaRPr sz="21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2000" spc="-30" i="1">
                <a:latin typeface="Georgia"/>
                <a:cs typeface="Georgia"/>
              </a:rPr>
              <a:t>Offence </a:t>
            </a:r>
            <a:r>
              <a:rPr dirty="0" sz="2000" spc="-70" i="1">
                <a:latin typeface="Georgia"/>
                <a:cs typeface="Georgia"/>
              </a:rPr>
              <a:t>u/s </a:t>
            </a:r>
            <a:r>
              <a:rPr dirty="0" sz="2000" spc="-170" i="1">
                <a:latin typeface="Georgia"/>
                <a:cs typeface="Georgia"/>
              </a:rPr>
              <a:t>127 </a:t>
            </a:r>
            <a:r>
              <a:rPr dirty="0" sz="2000" spc="-45" i="1">
                <a:latin typeface="Georgia"/>
                <a:cs typeface="Georgia"/>
              </a:rPr>
              <a:t>cannot </a:t>
            </a:r>
            <a:r>
              <a:rPr dirty="0" sz="2000" spc="-65" i="1">
                <a:latin typeface="Georgia"/>
                <a:cs typeface="Georgia"/>
              </a:rPr>
              <a:t>be </a:t>
            </a:r>
            <a:r>
              <a:rPr dirty="0" sz="2000" spc="-70" i="1">
                <a:latin typeface="Georgia"/>
                <a:cs typeface="Georgia"/>
              </a:rPr>
              <a:t>compounded u/s</a:t>
            </a:r>
            <a:r>
              <a:rPr dirty="0" sz="2000" spc="75" i="1">
                <a:latin typeface="Georgia"/>
                <a:cs typeface="Georgia"/>
              </a:rPr>
              <a:t> </a:t>
            </a:r>
            <a:r>
              <a:rPr dirty="0" sz="2000" spc="-114" i="1">
                <a:latin typeface="Georgia"/>
                <a:cs typeface="Georgia"/>
              </a:rPr>
              <a:t>441.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Georgia"/>
              <a:buAutoNum type="arabicPeriod"/>
            </a:pPr>
            <a:endParaRPr sz="2100">
              <a:latin typeface="Georgia"/>
              <a:cs typeface="Georgia"/>
            </a:endParaRPr>
          </a:p>
          <a:p>
            <a:pPr algn="just" marL="355600" marR="508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dirty="0" sz="2000" spc="-10" i="1">
                <a:latin typeface="Georgia"/>
                <a:cs typeface="Georgia"/>
              </a:rPr>
              <a:t>Once </a:t>
            </a:r>
            <a:r>
              <a:rPr dirty="0" sz="2000" spc="-30" i="1">
                <a:latin typeface="Georgia"/>
                <a:cs typeface="Georgia"/>
              </a:rPr>
              <a:t>the </a:t>
            </a:r>
            <a:r>
              <a:rPr dirty="0" sz="2000" spc="-90" i="1">
                <a:latin typeface="Georgia"/>
                <a:cs typeface="Georgia"/>
              </a:rPr>
              <a:t>company </a:t>
            </a:r>
            <a:r>
              <a:rPr dirty="0" sz="2000" spc="-45" i="1">
                <a:latin typeface="Georgia"/>
                <a:cs typeface="Georgia"/>
              </a:rPr>
              <a:t>establishes </a:t>
            </a:r>
            <a:r>
              <a:rPr dirty="0" sz="2000" spc="-35" i="1">
                <a:latin typeface="Georgia"/>
                <a:cs typeface="Georgia"/>
              </a:rPr>
              <a:t>that </a:t>
            </a:r>
            <a:r>
              <a:rPr dirty="0" sz="2000" spc="-15" i="1">
                <a:latin typeface="Georgia"/>
                <a:cs typeface="Georgia"/>
              </a:rPr>
              <a:t>it </a:t>
            </a:r>
            <a:r>
              <a:rPr dirty="0" sz="2000" spc="-85" i="1">
                <a:latin typeface="Georgia"/>
                <a:cs typeface="Georgia"/>
              </a:rPr>
              <a:t>had </a:t>
            </a:r>
            <a:r>
              <a:rPr dirty="0" sz="2000" spc="-90" i="1">
                <a:latin typeface="Georgia"/>
                <a:cs typeface="Georgia"/>
              </a:rPr>
              <a:t>transferred </a:t>
            </a:r>
            <a:r>
              <a:rPr dirty="0" sz="2000" spc="-30" i="1">
                <a:latin typeface="Georgia"/>
                <a:cs typeface="Georgia"/>
              </a:rPr>
              <a:t>the </a:t>
            </a:r>
            <a:r>
              <a:rPr dirty="0" sz="2000" spc="-50" i="1">
                <a:latin typeface="Georgia"/>
                <a:cs typeface="Georgia"/>
              </a:rPr>
              <a:t>amount </a:t>
            </a:r>
            <a:r>
              <a:rPr dirty="0" sz="2000" spc="-30" i="1">
                <a:latin typeface="Georgia"/>
                <a:cs typeface="Georgia"/>
              </a:rPr>
              <a:t>to  </a:t>
            </a:r>
            <a:r>
              <a:rPr dirty="0" sz="2000" spc="-95" i="1">
                <a:latin typeface="Georgia"/>
                <a:cs typeface="Georgia"/>
              </a:rPr>
              <a:t>Unpaid </a:t>
            </a:r>
            <a:r>
              <a:rPr dirty="0" sz="2000" spc="-80" i="1">
                <a:latin typeface="Georgia"/>
                <a:cs typeface="Georgia"/>
              </a:rPr>
              <a:t>Dividend </a:t>
            </a:r>
            <a:r>
              <a:rPr dirty="0" sz="2000" spc="-55" i="1">
                <a:latin typeface="Georgia"/>
                <a:cs typeface="Georgia"/>
              </a:rPr>
              <a:t>A/c, </a:t>
            </a:r>
            <a:r>
              <a:rPr dirty="0" sz="2000" spc="-30" i="1">
                <a:latin typeface="Georgia"/>
                <a:cs typeface="Georgia"/>
              </a:rPr>
              <a:t>the </a:t>
            </a:r>
            <a:r>
              <a:rPr dirty="0" sz="2000" spc="-40" i="1">
                <a:latin typeface="Georgia"/>
                <a:cs typeface="Georgia"/>
              </a:rPr>
              <a:t>co. is </a:t>
            </a:r>
            <a:r>
              <a:rPr dirty="0" sz="2000" spc="-50" i="1">
                <a:latin typeface="Georgia"/>
                <a:cs typeface="Georgia"/>
              </a:rPr>
              <a:t>no </a:t>
            </a:r>
            <a:r>
              <a:rPr dirty="0" sz="2000" spc="-85" i="1">
                <a:latin typeface="Georgia"/>
                <a:cs typeface="Georgia"/>
              </a:rPr>
              <a:t>more </a:t>
            </a:r>
            <a:r>
              <a:rPr dirty="0" sz="2000" spc="-60" i="1">
                <a:latin typeface="Georgia"/>
                <a:cs typeface="Georgia"/>
              </a:rPr>
              <a:t>liable </a:t>
            </a:r>
            <a:r>
              <a:rPr dirty="0" sz="2000" spc="-80" i="1">
                <a:latin typeface="Georgia"/>
                <a:cs typeface="Georgia"/>
              </a:rPr>
              <a:t>for </a:t>
            </a:r>
            <a:r>
              <a:rPr dirty="0" sz="2000" spc="-50" i="1">
                <a:latin typeface="Georgia"/>
                <a:cs typeface="Georgia"/>
              </a:rPr>
              <a:t>punishment. </a:t>
            </a:r>
            <a:r>
              <a:rPr dirty="0" sz="2000" spc="-45">
                <a:latin typeface="Georgia"/>
                <a:cs typeface="Georgia"/>
              </a:rPr>
              <a:t>[</a:t>
            </a:r>
            <a:r>
              <a:rPr dirty="0" sz="2000" spc="-45" i="1">
                <a:latin typeface="Georgia"/>
                <a:cs typeface="Georgia"/>
              </a:rPr>
              <a:t>Nutech  </a:t>
            </a:r>
            <a:r>
              <a:rPr dirty="0" sz="2000" spc="-80" i="1">
                <a:latin typeface="Georgia"/>
                <a:cs typeface="Georgia"/>
              </a:rPr>
              <a:t>Agros </a:t>
            </a:r>
            <a:r>
              <a:rPr dirty="0" sz="2000" spc="-25">
                <a:latin typeface="Georgia"/>
                <a:cs typeface="Georgia"/>
              </a:rPr>
              <a:t>v </a:t>
            </a:r>
            <a:r>
              <a:rPr dirty="0" sz="2000" spc="-15" i="1">
                <a:latin typeface="Georgia"/>
                <a:cs typeface="Georgia"/>
              </a:rPr>
              <a:t>Ch. </a:t>
            </a:r>
            <a:r>
              <a:rPr dirty="0" sz="2000" spc="-75" i="1">
                <a:latin typeface="Georgia"/>
                <a:cs typeface="Georgia"/>
              </a:rPr>
              <a:t>Mohan </a:t>
            </a:r>
            <a:r>
              <a:rPr dirty="0" sz="2000" spc="-114" i="1">
                <a:latin typeface="Georgia"/>
                <a:cs typeface="Georgia"/>
              </a:rPr>
              <a:t>Rao </a:t>
            </a:r>
            <a:r>
              <a:rPr dirty="0" sz="2000" spc="-105">
                <a:latin typeface="Georgia"/>
                <a:cs typeface="Georgia"/>
              </a:rPr>
              <a:t>(2000) </a:t>
            </a:r>
            <a:r>
              <a:rPr dirty="0" sz="2000" spc="-100">
                <a:latin typeface="Georgia"/>
                <a:cs typeface="Georgia"/>
              </a:rPr>
              <a:t>26 </a:t>
            </a:r>
            <a:r>
              <a:rPr dirty="0" sz="2000" spc="-60">
                <a:latin typeface="Georgia"/>
                <a:cs typeface="Georgia"/>
              </a:rPr>
              <a:t>SCL </a:t>
            </a:r>
            <a:r>
              <a:rPr dirty="0" sz="2000" spc="-70">
                <a:latin typeface="Georgia"/>
                <a:cs typeface="Georgia"/>
              </a:rPr>
              <a:t>447</a:t>
            </a:r>
            <a:r>
              <a:rPr dirty="0" sz="2000" spc="55">
                <a:latin typeface="Georgia"/>
                <a:cs typeface="Georgia"/>
              </a:rPr>
              <a:t> </a:t>
            </a:r>
            <a:r>
              <a:rPr dirty="0" sz="2000" spc="-25">
                <a:latin typeface="Georgia"/>
                <a:cs typeface="Georgia"/>
              </a:rPr>
              <a:t>(AP)]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45008" y="6095"/>
            <a:ext cx="8255634" cy="548640"/>
            <a:chOff x="445008" y="6095"/>
            <a:chExt cx="8255634" cy="548640"/>
          </a:xfrm>
        </p:grpSpPr>
        <p:sp>
          <p:nvSpPr>
            <p:cNvPr id="9" name="object 9"/>
            <p:cNvSpPr/>
            <p:nvPr/>
          </p:nvSpPr>
          <p:spPr>
            <a:xfrm>
              <a:off x="457962" y="19049"/>
              <a:ext cx="8229600" cy="523240"/>
            </a:xfrm>
            <a:custGeom>
              <a:avLst/>
              <a:gdLst/>
              <a:ahLst/>
              <a:cxnLst/>
              <a:rect l="l" t="t" r="r" b="b"/>
              <a:pathLst>
                <a:path w="8229600" h="523240">
                  <a:moveTo>
                    <a:pt x="8229600" y="0"/>
                  </a:moveTo>
                  <a:lnTo>
                    <a:pt x="0" y="0"/>
                  </a:lnTo>
                  <a:lnTo>
                    <a:pt x="0" y="522732"/>
                  </a:lnTo>
                  <a:lnTo>
                    <a:pt x="8229600" y="52273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57962" y="19049"/>
              <a:ext cx="8229600" cy="523240"/>
            </a:xfrm>
            <a:custGeom>
              <a:avLst/>
              <a:gdLst/>
              <a:ahLst/>
              <a:cxnLst/>
              <a:rect l="l" t="t" r="r" b="b"/>
              <a:pathLst>
                <a:path w="8229600" h="523240">
                  <a:moveTo>
                    <a:pt x="0" y="522732"/>
                  </a:moveTo>
                  <a:lnTo>
                    <a:pt x="8229600" y="52273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522732"/>
                  </a:lnTo>
                  <a:close/>
                </a:path>
              </a:pathLst>
            </a:custGeom>
            <a:ln w="25908">
              <a:solidFill>
                <a:srgbClr val="7BC9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474977" y="14477"/>
            <a:ext cx="619760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50510" algn="l"/>
              </a:tabLst>
            </a:pPr>
            <a:r>
              <a:rPr dirty="0" spc="-204"/>
              <a:t>P</a:t>
            </a:r>
            <a:r>
              <a:rPr dirty="0" spc="-125"/>
              <a:t>ena</a:t>
            </a:r>
            <a:r>
              <a:rPr dirty="0" spc="-65"/>
              <a:t>l</a:t>
            </a:r>
            <a:r>
              <a:rPr dirty="0" spc="-20"/>
              <a:t> </a:t>
            </a:r>
            <a:r>
              <a:rPr dirty="0" spc="-235"/>
              <a:t>p</a:t>
            </a:r>
            <a:r>
              <a:rPr dirty="0" spc="-229"/>
              <a:t>r</a:t>
            </a:r>
            <a:r>
              <a:rPr dirty="0" spc="-80"/>
              <a:t>o</a:t>
            </a:r>
            <a:r>
              <a:rPr dirty="0" spc="-125"/>
              <a:t>vis</a:t>
            </a:r>
            <a:r>
              <a:rPr dirty="0" spc="-80"/>
              <a:t>i</a:t>
            </a:r>
            <a:r>
              <a:rPr dirty="0" spc="-70"/>
              <a:t>on</a:t>
            </a:r>
            <a:r>
              <a:rPr dirty="0" spc="-50"/>
              <a:t>s</a:t>
            </a:r>
            <a:r>
              <a:rPr dirty="0" spc="-15"/>
              <a:t> </a:t>
            </a:r>
            <a:r>
              <a:rPr dirty="0" spc="-459"/>
              <a:t>–</a:t>
            </a:r>
            <a:r>
              <a:rPr dirty="0" spc="-25"/>
              <a:t> </a:t>
            </a:r>
            <a:r>
              <a:rPr dirty="0" spc="-85"/>
              <a:t>Se</a:t>
            </a:r>
            <a:r>
              <a:rPr dirty="0" spc="-105"/>
              <a:t>c</a:t>
            </a:r>
            <a:r>
              <a:rPr dirty="0" spc="-210"/>
              <a:t>.1</a:t>
            </a:r>
            <a:r>
              <a:rPr dirty="0" spc="-385"/>
              <a:t>2</a:t>
            </a:r>
            <a:r>
              <a:rPr dirty="0" spc="-45"/>
              <a:t>7</a:t>
            </a:r>
            <a:r>
              <a:rPr dirty="0"/>
              <a:t>	</a:t>
            </a:r>
            <a:r>
              <a:rPr dirty="0" spc="-195"/>
              <a:t>(2</a:t>
            </a:r>
            <a:r>
              <a:rPr dirty="0" spc="-190"/>
              <a:t>/</a:t>
            </a:r>
            <a:r>
              <a:rPr dirty="0" spc="-165"/>
              <a:t>3)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76199" y="1143050"/>
              <a:ext cx="8839200" cy="5679440"/>
            </a:xfrm>
            <a:custGeom>
              <a:avLst/>
              <a:gdLst/>
              <a:ahLst/>
              <a:cxnLst/>
              <a:rect l="l" t="t" r="r" b="b"/>
              <a:pathLst>
                <a:path w="8839200" h="5679440">
                  <a:moveTo>
                    <a:pt x="8839200" y="0"/>
                  </a:moveTo>
                  <a:lnTo>
                    <a:pt x="0" y="0"/>
                  </a:lnTo>
                  <a:lnTo>
                    <a:pt x="0" y="5679440"/>
                  </a:lnTo>
                  <a:lnTo>
                    <a:pt x="8839200" y="5679440"/>
                  </a:lnTo>
                  <a:lnTo>
                    <a:pt x="8839200" y="0"/>
                  </a:lnTo>
                  <a:close/>
                </a:path>
              </a:pathLst>
            </a:custGeom>
            <a:solidFill>
              <a:srgbClr val="CCD4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6199" y="1136650"/>
              <a:ext cx="8839200" cy="5692775"/>
            </a:xfrm>
            <a:custGeom>
              <a:avLst/>
              <a:gdLst/>
              <a:ahLst/>
              <a:cxnLst/>
              <a:rect l="l" t="t" r="r" b="b"/>
              <a:pathLst>
                <a:path w="8839200" h="5692775">
                  <a:moveTo>
                    <a:pt x="0" y="0"/>
                  </a:moveTo>
                  <a:lnTo>
                    <a:pt x="0" y="5692190"/>
                  </a:lnTo>
                </a:path>
                <a:path w="8839200" h="5692775">
                  <a:moveTo>
                    <a:pt x="8839200" y="0"/>
                  </a:moveTo>
                  <a:lnTo>
                    <a:pt x="8839200" y="569219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9849" y="1136650"/>
              <a:ext cx="8851900" cy="12700"/>
            </a:xfrm>
            <a:custGeom>
              <a:avLst/>
              <a:gdLst/>
              <a:ahLst/>
              <a:cxnLst/>
              <a:rect l="l" t="t" r="r" b="b"/>
              <a:pathLst>
                <a:path w="8851900" h="12700">
                  <a:moveTo>
                    <a:pt x="0" y="12700"/>
                  </a:moveTo>
                  <a:lnTo>
                    <a:pt x="8851900" y="12700"/>
                  </a:lnTo>
                  <a:lnTo>
                    <a:pt x="8851900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9849" y="6822490"/>
              <a:ext cx="8851900" cy="0"/>
            </a:xfrm>
            <a:custGeom>
              <a:avLst/>
              <a:gdLst/>
              <a:ahLst/>
              <a:cxnLst/>
              <a:rect l="l" t="t" r="r" b="b"/>
              <a:pathLst>
                <a:path w="8851900" h="0">
                  <a:moveTo>
                    <a:pt x="0" y="0"/>
                  </a:moveTo>
                  <a:lnTo>
                    <a:pt x="885190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35101" y="3810"/>
            <a:ext cx="8229600" cy="988060"/>
          </a:xfrm>
          <a:prstGeom prst="rect">
            <a:avLst/>
          </a:prstGeom>
          <a:solidFill>
            <a:srgbClr val="FFFF66"/>
          </a:solidFill>
          <a:ln w="25907">
            <a:solidFill>
              <a:srgbClr val="7BC961"/>
            </a:solidFill>
          </a:ln>
        </p:spPr>
        <p:txBody>
          <a:bodyPr wrap="square" lIns="0" tIns="1689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30"/>
              </a:spcBef>
            </a:pPr>
            <a:r>
              <a:rPr dirty="0" sz="3200" spc="-85" i="1">
                <a:latin typeface="Georgia"/>
                <a:cs typeface="Georgia"/>
              </a:rPr>
              <a:t>Restriction </a:t>
            </a:r>
            <a:r>
              <a:rPr dirty="0" sz="3200" spc="-75" i="1">
                <a:latin typeface="Georgia"/>
                <a:cs typeface="Georgia"/>
              </a:rPr>
              <a:t>on </a:t>
            </a:r>
            <a:r>
              <a:rPr dirty="0" sz="3200" spc="-110" i="1">
                <a:latin typeface="Georgia"/>
                <a:cs typeface="Georgia"/>
              </a:rPr>
              <a:t>declaration </a:t>
            </a:r>
            <a:r>
              <a:rPr dirty="0" sz="3200" spc="-70" i="1">
                <a:latin typeface="Georgia"/>
                <a:cs typeface="Georgia"/>
              </a:rPr>
              <a:t>of </a:t>
            </a:r>
            <a:r>
              <a:rPr dirty="0" sz="3200" spc="-145" i="1">
                <a:latin typeface="Georgia"/>
                <a:cs typeface="Georgia"/>
              </a:rPr>
              <a:t>dividend </a:t>
            </a:r>
            <a:r>
              <a:rPr dirty="0" sz="3200" spc="-210" i="1">
                <a:latin typeface="Georgia"/>
                <a:cs typeface="Georgia"/>
              </a:rPr>
              <a:t>by</a:t>
            </a:r>
            <a:r>
              <a:rPr dirty="0" sz="3200" spc="345" i="1">
                <a:latin typeface="Georgia"/>
                <a:cs typeface="Georgia"/>
              </a:rPr>
              <a:t> </a:t>
            </a:r>
            <a:r>
              <a:rPr dirty="0" sz="3200" spc="-105" i="1">
                <a:latin typeface="Georgia"/>
                <a:cs typeface="Georgia"/>
              </a:rPr>
              <a:t>Nidhi</a:t>
            </a:r>
            <a:endParaRPr sz="32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dirty="0" sz="2000" spc="-70" i="1">
                <a:latin typeface="Georgia"/>
                <a:cs typeface="Georgia"/>
              </a:rPr>
              <a:t>(Rule </a:t>
            </a:r>
            <a:r>
              <a:rPr dirty="0" sz="2000" spc="-180" i="1">
                <a:latin typeface="Georgia"/>
                <a:cs typeface="Georgia"/>
              </a:rPr>
              <a:t>18 </a:t>
            </a:r>
            <a:r>
              <a:rPr dirty="0" sz="2000" spc="-45" i="1">
                <a:latin typeface="Georgia"/>
                <a:cs typeface="Georgia"/>
              </a:rPr>
              <a:t>of </a:t>
            </a:r>
            <a:r>
              <a:rPr dirty="0" sz="2000" spc="-70" i="1">
                <a:latin typeface="Georgia"/>
                <a:cs typeface="Georgia"/>
              </a:rPr>
              <a:t>Nidhi Rules</a:t>
            </a:r>
            <a:r>
              <a:rPr dirty="0" sz="2000" spc="30" i="1">
                <a:latin typeface="Georgia"/>
                <a:cs typeface="Georgia"/>
              </a:rPr>
              <a:t> </a:t>
            </a:r>
            <a:r>
              <a:rPr dirty="0" sz="2000" spc="-140" i="1">
                <a:latin typeface="Georgia"/>
                <a:cs typeface="Georgia"/>
              </a:rPr>
              <a:t>2014)</a:t>
            </a:r>
            <a:endParaRPr sz="2000">
              <a:latin typeface="Georgia"/>
              <a:cs typeface="Georgia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79450" y="1390650"/>
          <a:ext cx="7943850" cy="5168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/>
                <a:gridCol w="6096000"/>
              </a:tblGrid>
              <a:tr h="1795145">
                <a:tc>
                  <a:txBody>
                    <a:bodyPr/>
                    <a:lstStyle/>
                    <a:p>
                      <a:pPr marL="91440" marR="7137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800" spc="-10">
                          <a:latin typeface="Georgia"/>
                          <a:cs typeface="Georgia"/>
                        </a:rPr>
                        <a:t>M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ax</a:t>
                      </a:r>
                      <a:r>
                        <a:rPr dirty="0" sz="1800" spc="-10">
                          <a:latin typeface="Georgia"/>
                          <a:cs typeface="Georgia"/>
                        </a:rPr>
                        <a:t>i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mum 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dividend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400" spc="-200" b="1">
                          <a:latin typeface="Times New Roman"/>
                          <a:cs typeface="Times New Roman"/>
                        </a:rPr>
                        <a:t>25%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1440" marR="323850">
                        <a:lnSpc>
                          <a:spcPct val="100000"/>
                        </a:lnSpc>
                      </a:pPr>
                      <a:r>
                        <a:rPr dirty="0" sz="2400" spc="35">
                          <a:latin typeface="Georgia"/>
                          <a:cs typeface="Georgia"/>
                        </a:rPr>
                        <a:t>Or </a:t>
                      </a:r>
                      <a:r>
                        <a:rPr dirty="0" sz="2400" spc="-20">
                          <a:latin typeface="Georgia"/>
                          <a:cs typeface="Georgia"/>
                        </a:rPr>
                        <a:t>such </a:t>
                      </a:r>
                      <a:r>
                        <a:rPr dirty="0" sz="2400" spc="-25">
                          <a:latin typeface="Georgia"/>
                          <a:cs typeface="Georgia"/>
                        </a:rPr>
                        <a:t>higher </a:t>
                      </a:r>
                      <a:r>
                        <a:rPr dirty="0" sz="2400" spc="-20">
                          <a:latin typeface="Georgia"/>
                          <a:cs typeface="Georgia"/>
                        </a:rPr>
                        <a:t>amount </a:t>
                      </a:r>
                      <a:r>
                        <a:rPr dirty="0" sz="2400" spc="-65">
                          <a:latin typeface="Georgia"/>
                          <a:cs typeface="Georgia"/>
                        </a:rPr>
                        <a:t>as </a:t>
                      </a:r>
                      <a:r>
                        <a:rPr dirty="0" sz="2400" spc="-60">
                          <a:latin typeface="Georgia"/>
                          <a:cs typeface="Georgia"/>
                        </a:rPr>
                        <a:t>may </a:t>
                      </a:r>
                      <a:r>
                        <a:rPr dirty="0" sz="2400" spc="-15">
                          <a:latin typeface="Georgia"/>
                          <a:cs typeface="Georgia"/>
                        </a:rPr>
                        <a:t>be</a:t>
                      </a:r>
                      <a:r>
                        <a:rPr dirty="0" sz="2400" spc="-35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400" spc="-50">
                          <a:latin typeface="Georgia"/>
                          <a:cs typeface="Georgia"/>
                        </a:rPr>
                        <a:t>approved  </a:t>
                      </a:r>
                      <a:r>
                        <a:rPr dirty="0" sz="2400" spc="-35">
                          <a:latin typeface="Georgia"/>
                          <a:cs typeface="Georgia"/>
                        </a:rPr>
                        <a:t>by</a:t>
                      </a:r>
                      <a:r>
                        <a:rPr dirty="0" sz="2400" spc="-4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400" spc="-90">
                          <a:latin typeface="Georgia"/>
                          <a:cs typeface="Georgia"/>
                        </a:rPr>
                        <a:t>RD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3361054">
                <a:tc>
                  <a:txBody>
                    <a:bodyPr/>
                    <a:lstStyle/>
                    <a:p>
                      <a:pPr marL="91440" marR="68516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800" spc="10">
                          <a:latin typeface="Georgia"/>
                          <a:cs typeface="Georgia"/>
                        </a:rPr>
                        <a:t>Other  </a:t>
                      </a:r>
                      <a:r>
                        <a:rPr dirty="0" sz="1800" spc="-40">
                          <a:latin typeface="Georgia"/>
                          <a:cs typeface="Georgia"/>
                        </a:rPr>
                        <a:t>c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o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n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d</a:t>
                      </a:r>
                      <a:r>
                        <a:rPr dirty="0" sz="1800" spc="-10">
                          <a:latin typeface="Georgia"/>
                          <a:cs typeface="Georgia"/>
                        </a:rPr>
                        <a:t>i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ti</a:t>
                      </a:r>
                      <a:r>
                        <a:rPr dirty="0" sz="1800" spc="-10">
                          <a:latin typeface="Georgia"/>
                          <a:cs typeface="Georgia"/>
                        </a:rPr>
                        <a:t>o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ns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7655">
                        <a:lnSpc>
                          <a:spcPct val="100000"/>
                        </a:lnSpc>
                        <a:spcBef>
                          <a:spcPts val="209"/>
                        </a:spcBef>
                        <a:buFont typeface="Wingdings"/>
                        <a:buChar char=""/>
                        <a:tabLst>
                          <a:tab pos="379095" algn="l"/>
                        </a:tabLst>
                      </a:pPr>
                      <a:r>
                        <a:rPr dirty="0" sz="2400" spc="-55">
                          <a:latin typeface="Georgia"/>
                          <a:cs typeface="Georgia"/>
                        </a:rPr>
                        <a:t>Equal </a:t>
                      </a:r>
                      <a:r>
                        <a:rPr dirty="0" sz="2400" spc="-20">
                          <a:latin typeface="Georgia"/>
                          <a:cs typeface="Georgia"/>
                        </a:rPr>
                        <a:t>amount </a:t>
                      </a:r>
                      <a:r>
                        <a:rPr dirty="0" sz="2400" spc="-10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2400" spc="-15">
                          <a:latin typeface="Georgia"/>
                          <a:cs typeface="Georgia"/>
                        </a:rPr>
                        <a:t>be </a:t>
                      </a:r>
                      <a:r>
                        <a:rPr dirty="0" sz="2400" spc="-45">
                          <a:latin typeface="Georgia"/>
                          <a:cs typeface="Georgia"/>
                        </a:rPr>
                        <a:t>transferred </a:t>
                      </a:r>
                      <a:r>
                        <a:rPr dirty="0" sz="2400" spc="-10">
                          <a:latin typeface="Georgia"/>
                          <a:cs typeface="Georgia"/>
                        </a:rPr>
                        <a:t>to</a:t>
                      </a:r>
                      <a:r>
                        <a:rPr dirty="0" sz="2400" spc="-15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400" spc="-40">
                          <a:latin typeface="Georgia"/>
                          <a:cs typeface="Georgia"/>
                        </a:rPr>
                        <a:t>General</a:t>
                      </a:r>
                      <a:endParaRPr sz="2400">
                        <a:latin typeface="Georgia"/>
                        <a:cs typeface="Georgia"/>
                      </a:endParaRPr>
                    </a:p>
                    <a:p>
                      <a:pPr marL="378460">
                        <a:lnSpc>
                          <a:spcPct val="100000"/>
                        </a:lnSpc>
                      </a:pPr>
                      <a:r>
                        <a:rPr dirty="0" sz="2400" spc="-60">
                          <a:latin typeface="Georgia"/>
                          <a:cs typeface="Georgia"/>
                        </a:rPr>
                        <a:t>Reserve</a:t>
                      </a:r>
                      <a:endParaRPr sz="2400">
                        <a:latin typeface="Georgia"/>
                        <a:cs typeface="Georgia"/>
                      </a:endParaRPr>
                    </a:p>
                    <a:p>
                      <a:pPr marL="378460" marR="996950" indent="-287020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379095" algn="l"/>
                        </a:tabLst>
                      </a:pPr>
                      <a:r>
                        <a:rPr dirty="0" sz="2400" spc="-40">
                          <a:latin typeface="Georgia"/>
                          <a:cs typeface="Georgia"/>
                        </a:rPr>
                        <a:t>No </a:t>
                      </a:r>
                      <a:r>
                        <a:rPr dirty="0" sz="2400" spc="-25">
                          <a:latin typeface="Georgia"/>
                          <a:cs typeface="Georgia"/>
                        </a:rPr>
                        <a:t>default in </a:t>
                      </a:r>
                      <a:r>
                        <a:rPr dirty="0" sz="2400" spc="-40">
                          <a:latin typeface="Georgia"/>
                          <a:cs typeface="Georgia"/>
                        </a:rPr>
                        <a:t>repayment </a:t>
                      </a:r>
                      <a:r>
                        <a:rPr dirty="0" sz="2400" spc="-20">
                          <a:latin typeface="Georgia"/>
                          <a:cs typeface="Georgia"/>
                        </a:rPr>
                        <a:t>of</a:t>
                      </a:r>
                      <a:r>
                        <a:rPr dirty="0" sz="2400" spc="-12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400" spc="-35">
                          <a:latin typeface="Georgia"/>
                          <a:cs typeface="Georgia"/>
                        </a:rPr>
                        <a:t>matured  </a:t>
                      </a:r>
                      <a:r>
                        <a:rPr dirty="0" sz="2400" spc="-25">
                          <a:latin typeface="Georgia"/>
                          <a:cs typeface="Georgia"/>
                        </a:rPr>
                        <a:t>deposit </a:t>
                      </a:r>
                      <a:r>
                        <a:rPr dirty="0" sz="2400" spc="-35">
                          <a:latin typeface="Georgia"/>
                          <a:cs typeface="Georgia"/>
                        </a:rPr>
                        <a:t>and</a:t>
                      </a:r>
                      <a:r>
                        <a:rPr dirty="0" sz="2400" spc="-5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400" spc="-30">
                          <a:latin typeface="Georgia"/>
                          <a:cs typeface="Georgia"/>
                        </a:rPr>
                        <a:t>interest</a:t>
                      </a:r>
                      <a:endParaRPr sz="2400">
                        <a:latin typeface="Georgia"/>
                        <a:cs typeface="Georgia"/>
                      </a:endParaRPr>
                    </a:p>
                    <a:p>
                      <a:pPr marL="378460" indent="-287655">
                        <a:lnSpc>
                          <a:spcPct val="100000"/>
                        </a:lnSpc>
                        <a:buFont typeface="Wingdings"/>
                        <a:buChar char=""/>
                        <a:tabLst>
                          <a:tab pos="379095" algn="l"/>
                        </a:tabLst>
                      </a:pPr>
                      <a:r>
                        <a:rPr dirty="0" sz="2400" spc="-25">
                          <a:latin typeface="Georgia"/>
                          <a:cs typeface="Georgia"/>
                        </a:rPr>
                        <a:t>Compliance </a:t>
                      </a:r>
                      <a:r>
                        <a:rPr dirty="0" sz="2400" spc="-20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2400" spc="-30">
                          <a:latin typeface="Georgia"/>
                          <a:cs typeface="Georgia"/>
                        </a:rPr>
                        <a:t>all </a:t>
                      </a:r>
                      <a:r>
                        <a:rPr dirty="0" sz="2400" spc="-40">
                          <a:latin typeface="Georgia"/>
                          <a:cs typeface="Georgia"/>
                        </a:rPr>
                        <a:t>rules </a:t>
                      </a:r>
                      <a:r>
                        <a:rPr dirty="0" sz="2400" spc="-25">
                          <a:latin typeface="Georgia"/>
                          <a:cs typeface="Georgia"/>
                        </a:rPr>
                        <a:t>applicable</a:t>
                      </a:r>
                      <a:r>
                        <a:rPr dirty="0" sz="2400" spc="-15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2400" spc="-10">
                          <a:latin typeface="Georgia"/>
                          <a:cs typeface="Georgia"/>
                        </a:rPr>
                        <a:t>to</a:t>
                      </a:r>
                      <a:endParaRPr sz="2400">
                        <a:latin typeface="Georgia"/>
                        <a:cs typeface="Georgia"/>
                      </a:endParaRPr>
                    </a:p>
                    <a:p>
                      <a:pPr marL="378460">
                        <a:lnSpc>
                          <a:spcPct val="100000"/>
                        </a:lnSpc>
                      </a:pPr>
                      <a:r>
                        <a:rPr dirty="0" sz="2400" spc="-40">
                          <a:latin typeface="Georgia"/>
                          <a:cs typeface="Georgia"/>
                        </a:rPr>
                        <a:t>Nidhis.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B="0" marT="266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21309" y="6095"/>
          <a:ext cx="8507730" cy="6583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175"/>
                <a:gridCol w="685165"/>
                <a:gridCol w="2247265"/>
                <a:gridCol w="2713354"/>
                <a:gridCol w="2584450"/>
                <a:gridCol w="128904"/>
              </a:tblGrid>
              <a:tr h="5227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7BC961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  <a:tabLst>
                          <a:tab pos="4966335" algn="l"/>
                        </a:tabLst>
                      </a:pPr>
                      <a:r>
                        <a:rPr dirty="0" sz="3200" spc="-130" i="1">
                          <a:latin typeface="Georgia"/>
                          <a:cs typeface="Georgia"/>
                        </a:rPr>
                        <a:t>Penal </a:t>
                      </a:r>
                      <a:r>
                        <a:rPr dirty="0" sz="3200" spc="-120" i="1">
                          <a:latin typeface="Georgia"/>
                          <a:cs typeface="Georgia"/>
                        </a:rPr>
                        <a:t>provisions</a:t>
                      </a:r>
                      <a:r>
                        <a:rPr dirty="0" sz="3200" spc="12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3200" spc="-459" i="1">
                          <a:latin typeface="Georgia"/>
                          <a:cs typeface="Georgia"/>
                        </a:rPr>
                        <a:t>– </a:t>
                      </a:r>
                      <a:r>
                        <a:rPr dirty="0" sz="3200" spc="-315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3200" spc="-145" i="1">
                          <a:latin typeface="Georgia"/>
                          <a:cs typeface="Georgia"/>
                        </a:rPr>
                        <a:t>Sec.450	</a:t>
                      </a:r>
                      <a:r>
                        <a:rPr dirty="0" sz="3200" spc="-180" i="1">
                          <a:latin typeface="Georgia"/>
                          <a:cs typeface="Georgia"/>
                        </a:rPr>
                        <a:t>(3/3)</a:t>
                      </a:r>
                      <a:endParaRPr sz="3200">
                        <a:latin typeface="Georgia"/>
                        <a:cs typeface="Georgia"/>
                      </a:endParaRPr>
                    </a:p>
                  </a:txBody>
                  <a:tcPr marL="0" marR="0" marB="0" marT="8255">
                    <a:lnL w="28575">
                      <a:solidFill>
                        <a:srgbClr val="7BC961"/>
                      </a:solidFill>
                      <a:prstDash val="solid"/>
                    </a:lnL>
                    <a:lnR w="28575">
                      <a:solidFill>
                        <a:srgbClr val="7BC961"/>
                      </a:solidFill>
                      <a:prstDash val="solid"/>
                    </a:lnR>
                    <a:lnT w="28575">
                      <a:solidFill>
                        <a:srgbClr val="7BC961"/>
                      </a:solidFill>
                      <a:prstDash val="solid"/>
                    </a:lnT>
                    <a:lnB w="28575">
                      <a:solidFill>
                        <a:srgbClr val="7BC961"/>
                      </a:solidFill>
                      <a:prstDash val="soli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7BC961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953262">
                <a:tc gridSpan="2"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800" spc="2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Sec.*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7BC961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00380" marR="329565" indent="-16192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800" spc="7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Nature </a:t>
                      </a:r>
                      <a:r>
                        <a:rPr dirty="0" sz="1800" spc="10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z="1800" spc="-24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12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non-  </a:t>
                      </a:r>
                      <a:r>
                        <a:rPr dirty="0" sz="1800" spc="110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compliance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7BC961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65913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800" spc="9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Who </a:t>
                      </a:r>
                      <a:r>
                        <a:rPr dirty="0" sz="1800" spc="10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z="1800" spc="-24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800" spc="9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liable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7BC961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902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1800" spc="125" b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Punishment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7BC961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43555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600" spc="-105">
                          <a:latin typeface="Georgia"/>
                          <a:cs typeface="Georgia"/>
                        </a:rPr>
                        <a:t>450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1440" marR="3111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55" i="1">
                          <a:latin typeface="Georgia"/>
                          <a:cs typeface="Georgia"/>
                        </a:rPr>
                        <a:t>Non-compliance</a:t>
                      </a:r>
                      <a:r>
                        <a:rPr dirty="0" sz="1800" spc="-11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40" i="1">
                          <a:latin typeface="Georgia"/>
                          <a:cs typeface="Georgia"/>
                        </a:rPr>
                        <a:t>of  </a:t>
                      </a:r>
                      <a:r>
                        <a:rPr dirty="0" sz="1800" spc="-114" i="1">
                          <a:latin typeface="Georgia"/>
                          <a:cs typeface="Georgia"/>
                        </a:rPr>
                        <a:t>any </a:t>
                      </a:r>
                      <a:r>
                        <a:rPr dirty="0" sz="1800" spc="-75" i="1">
                          <a:latin typeface="Georgia"/>
                          <a:cs typeface="Georgia"/>
                        </a:rPr>
                        <a:t>provision for  which </a:t>
                      </a:r>
                      <a:r>
                        <a:rPr dirty="0" sz="1800" spc="-45" i="1">
                          <a:latin typeface="Georgia"/>
                          <a:cs typeface="Georgia"/>
                        </a:rPr>
                        <a:t>no  </a:t>
                      </a:r>
                      <a:r>
                        <a:rPr dirty="0" sz="1800" spc="-50" i="1">
                          <a:latin typeface="Georgia"/>
                          <a:cs typeface="Georgia"/>
                        </a:rPr>
                        <a:t>punishment </a:t>
                      </a:r>
                      <a:r>
                        <a:rPr dirty="0" sz="1800" spc="-35" i="1">
                          <a:latin typeface="Georgia"/>
                          <a:cs typeface="Georgia"/>
                        </a:rPr>
                        <a:t>is  </a:t>
                      </a:r>
                      <a:r>
                        <a:rPr dirty="0" sz="1800" spc="-45" i="1">
                          <a:latin typeface="Georgia"/>
                          <a:cs typeface="Georgia"/>
                        </a:rPr>
                        <a:t>specified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524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90" i="1">
                          <a:latin typeface="Georgia"/>
                          <a:cs typeface="Georgia"/>
                        </a:rPr>
                        <a:t>Company </a:t>
                      </a:r>
                      <a:r>
                        <a:rPr dirty="0" sz="1800" spc="-80" i="1">
                          <a:latin typeface="Georgia"/>
                          <a:cs typeface="Georgia"/>
                        </a:rPr>
                        <a:t>or </a:t>
                      </a:r>
                      <a:r>
                        <a:rPr dirty="0" sz="1800" spc="-40" i="1">
                          <a:latin typeface="Georgia"/>
                          <a:cs typeface="Georgia"/>
                        </a:rPr>
                        <a:t>officer of </a:t>
                      </a:r>
                      <a:r>
                        <a:rPr dirty="0" sz="1800" spc="-25" i="1">
                          <a:latin typeface="Georgia"/>
                          <a:cs typeface="Georgia"/>
                        </a:rPr>
                        <a:t>the  </a:t>
                      </a:r>
                      <a:r>
                        <a:rPr dirty="0" sz="1800" spc="-85" i="1">
                          <a:latin typeface="Georgia"/>
                          <a:cs typeface="Georgia"/>
                        </a:rPr>
                        <a:t>company </a:t>
                      </a:r>
                      <a:r>
                        <a:rPr dirty="0" sz="1800" spc="-80" i="1">
                          <a:latin typeface="Georgia"/>
                          <a:cs typeface="Georgia"/>
                        </a:rPr>
                        <a:t>or </a:t>
                      </a:r>
                      <a:r>
                        <a:rPr dirty="0" sz="1800" spc="-114" i="1">
                          <a:latin typeface="Georgia"/>
                          <a:cs typeface="Georgia"/>
                        </a:rPr>
                        <a:t>any </a:t>
                      </a:r>
                      <a:r>
                        <a:rPr dirty="0" sz="1800" spc="-50" i="1">
                          <a:latin typeface="Georgia"/>
                          <a:cs typeface="Georgia"/>
                        </a:rPr>
                        <a:t>other  </a:t>
                      </a:r>
                      <a:r>
                        <a:rPr dirty="0" sz="1800" spc="-70" i="1">
                          <a:latin typeface="Georgia"/>
                          <a:cs typeface="Georgia"/>
                        </a:rPr>
                        <a:t>person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marL="92075" marR="819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75" i="1">
                          <a:latin typeface="Georgia"/>
                          <a:cs typeface="Georgia"/>
                        </a:rPr>
                        <a:t>Penalty </a:t>
                      </a:r>
                      <a:r>
                        <a:rPr dirty="0" sz="1800" spc="-35" i="1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1800" spc="-110" i="1">
                          <a:latin typeface="Georgia"/>
                          <a:cs typeface="Georgia"/>
                        </a:rPr>
                        <a:t>Rs.10,000 </a:t>
                      </a:r>
                      <a:r>
                        <a:rPr dirty="0" sz="1800" spc="-90" i="1">
                          <a:latin typeface="Georgia"/>
                          <a:cs typeface="Georgia"/>
                        </a:rPr>
                        <a:t>and  </a:t>
                      </a:r>
                      <a:r>
                        <a:rPr dirty="0" sz="1800" spc="-65" i="1">
                          <a:latin typeface="Georgia"/>
                          <a:cs typeface="Georgia"/>
                        </a:rPr>
                        <a:t>further </a:t>
                      </a:r>
                      <a:r>
                        <a:rPr dirty="0" sz="1800" spc="-70" i="1">
                          <a:latin typeface="Georgia"/>
                          <a:cs typeface="Georgia"/>
                        </a:rPr>
                        <a:t>penalty </a:t>
                      </a:r>
                      <a:r>
                        <a:rPr dirty="0" sz="1800" spc="-35" i="1">
                          <a:latin typeface="Georgia"/>
                          <a:cs typeface="Georgia"/>
                        </a:rPr>
                        <a:t>of  </a:t>
                      </a:r>
                      <a:r>
                        <a:rPr dirty="0" sz="1800" spc="-110" i="1">
                          <a:latin typeface="Georgia"/>
                          <a:cs typeface="Georgia"/>
                        </a:rPr>
                        <a:t>Rs.1,000 </a:t>
                      </a:r>
                      <a:r>
                        <a:rPr dirty="0" sz="1800" spc="-95" i="1">
                          <a:latin typeface="Georgia"/>
                          <a:cs typeface="Georgia"/>
                        </a:rPr>
                        <a:t>per </a:t>
                      </a:r>
                      <a:r>
                        <a:rPr dirty="0" sz="1800" spc="-120" i="1">
                          <a:latin typeface="Georgia"/>
                          <a:cs typeface="Georgia"/>
                        </a:rPr>
                        <a:t>day </a:t>
                      </a:r>
                      <a:r>
                        <a:rPr dirty="0" sz="1800" spc="-35" i="1">
                          <a:latin typeface="Georgia"/>
                          <a:cs typeface="Georgia"/>
                        </a:rPr>
                        <a:t>of  </a:t>
                      </a:r>
                      <a:r>
                        <a:rPr dirty="0" sz="1800" spc="-55" i="1">
                          <a:latin typeface="Georgia"/>
                          <a:cs typeface="Georgia"/>
                        </a:rPr>
                        <a:t>default </a:t>
                      </a:r>
                      <a:r>
                        <a:rPr dirty="0" sz="1800" spc="-35" i="1">
                          <a:latin typeface="Georgia"/>
                          <a:cs typeface="Georgia"/>
                        </a:rPr>
                        <a:t>subject </a:t>
                      </a:r>
                      <a:r>
                        <a:rPr dirty="0" sz="1800" spc="-15" i="1">
                          <a:latin typeface="Georgia"/>
                          <a:cs typeface="Georgia"/>
                        </a:rPr>
                        <a:t>to </a:t>
                      </a:r>
                      <a:r>
                        <a:rPr dirty="0" sz="1800" spc="-60" i="1">
                          <a:latin typeface="Georgia"/>
                          <a:cs typeface="Georgia"/>
                        </a:rPr>
                        <a:t>max. </a:t>
                      </a:r>
                      <a:r>
                        <a:rPr dirty="0" sz="1800" spc="-35" i="1">
                          <a:latin typeface="Georgia"/>
                          <a:cs typeface="Georgia"/>
                        </a:rPr>
                        <a:t>of  </a:t>
                      </a:r>
                      <a:r>
                        <a:rPr dirty="0" sz="1800" spc="-95" i="1">
                          <a:latin typeface="Georgia"/>
                          <a:cs typeface="Georgia"/>
                        </a:rPr>
                        <a:t>Rs.2</a:t>
                      </a:r>
                      <a:r>
                        <a:rPr dirty="0" sz="1800" spc="240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40" i="1">
                          <a:latin typeface="Georgia"/>
                          <a:cs typeface="Georgia"/>
                        </a:rPr>
                        <a:t>lakhs </a:t>
                      </a:r>
                      <a:r>
                        <a:rPr dirty="0" sz="1800" spc="-70" i="1">
                          <a:latin typeface="Georgia"/>
                          <a:cs typeface="Georgia"/>
                        </a:rPr>
                        <a:t>for  </a:t>
                      </a:r>
                      <a:r>
                        <a:rPr dirty="0" sz="1800" spc="-85" i="1">
                          <a:latin typeface="Georgia"/>
                          <a:cs typeface="Georgia"/>
                        </a:rPr>
                        <a:t>company  </a:t>
                      </a:r>
                      <a:r>
                        <a:rPr dirty="0" sz="1800" spc="-90" i="1">
                          <a:latin typeface="Georgia"/>
                          <a:cs typeface="Georgia"/>
                        </a:rPr>
                        <a:t>and </a:t>
                      </a:r>
                      <a:r>
                        <a:rPr dirty="0" sz="1800" spc="-100" i="1">
                          <a:latin typeface="Georgia"/>
                          <a:cs typeface="Georgia"/>
                        </a:rPr>
                        <a:t>Rs.50,000 </a:t>
                      </a:r>
                      <a:r>
                        <a:rPr dirty="0" sz="1800" spc="-70" i="1">
                          <a:latin typeface="Georgia"/>
                          <a:cs typeface="Georgia"/>
                        </a:rPr>
                        <a:t>for </a:t>
                      </a:r>
                      <a:r>
                        <a:rPr dirty="0" sz="1800" spc="-40" i="1">
                          <a:latin typeface="Georgia"/>
                          <a:cs typeface="Georgia"/>
                        </a:rPr>
                        <a:t>officer  </a:t>
                      </a:r>
                      <a:r>
                        <a:rPr dirty="0" sz="1800" spc="-80" i="1">
                          <a:latin typeface="Georgia"/>
                          <a:cs typeface="Georgia"/>
                        </a:rPr>
                        <a:t>or </a:t>
                      </a:r>
                      <a:r>
                        <a:rPr dirty="0" sz="1800" spc="-50" i="1">
                          <a:latin typeface="Georgia"/>
                          <a:cs typeface="Georgia"/>
                        </a:rPr>
                        <a:t>other</a:t>
                      </a:r>
                      <a:r>
                        <a:rPr dirty="0" sz="1800" spc="35" i="1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65" i="1">
                          <a:latin typeface="Georgia"/>
                          <a:cs typeface="Georgia"/>
                        </a:rPr>
                        <a:t>person.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43594">
                <a:tc gridSpan="6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600" spc="-35">
                          <a:latin typeface="Georgia"/>
                          <a:cs typeface="Georgia"/>
                        </a:rPr>
                        <a:t>Note:</a:t>
                      </a:r>
                      <a:endParaRPr sz="160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600">
                          <a:latin typeface="Georgia"/>
                          <a:cs typeface="Georgia"/>
                        </a:rPr>
                        <a:t>Office </a:t>
                      </a:r>
                      <a:r>
                        <a:rPr dirty="0" sz="1600" spc="-15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1600" spc="-25">
                          <a:latin typeface="Georgia"/>
                          <a:cs typeface="Georgia"/>
                        </a:rPr>
                        <a:t>director </a:t>
                      </a:r>
                      <a:r>
                        <a:rPr dirty="0" sz="1600" spc="-15">
                          <a:latin typeface="Georgia"/>
                          <a:cs typeface="Georgia"/>
                        </a:rPr>
                        <a:t>of </a:t>
                      </a:r>
                      <a:r>
                        <a:rPr dirty="0" sz="1600" spc="-40">
                          <a:latin typeface="Georgia"/>
                          <a:cs typeface="Georgia"/>
                        </a:rPr>
                        <a:t>a </a:t>
                      </a:r>
                      <a:r>
                        <a:rPr dirty="0" sz="1600" spc="-30">
                          <a:latin typeface="Georgia"/>
                          <a:cs typeface="Georgia"/>
                        </a:rPr>
                        <a:t>producer company </a:t>
                      </a:r>
                      <a:r>
                        <a:rPr dirty="0" sz="1600" spc="-25">
                          <a:latin typeface="Georgia"/>
                          <a:cs typeface="Georgia"/>
                        </a:rPr>
                        <a:t>shall </a:t>
                      </a:r>
                      <a:r>
                        <a:rPr dirty="0" sz="1600" spc="-20">
                          <a:latin typeface="Georgia"/>
                          <a:cs typeface="Georgia"/>
                        </a:rPr>
                        <a:t>become </a:t>
                      </a:r>
                      <a:r>
                        <a:rPr dirty="0" sz="1600" spc="-25">
                          <a:latin typeface="Georgia"/>
                          <a:cs typeface="Georgia"/>
                        </a:rPr>
                        <a:t>vacant if </a:t>
                      </a:r>
                      <a:r>
                        <a:rPr dirty="0" sz="1600" spc="-5">
                          <a:latin typeface="Georgia"/>
                          <a:cs typeface="Georgia"/>
                        </a:rPr>
                        <a:t>the </a:t>
                      </a:r>
                      <a:r>
                        <a:rPr dirty="0" sz="1600" spc="-30">
                          <a:latin typeface="Georgia"/>
                          <a:cs typeface="Georgia"/>
                        </a:rPr>
                        <a:t>company has </a:t>
                      </a:r>
                      <a:r>
                        <a:rPr dirty="0" sz="1600" spc="-20">
                          <a:latin typeface="Georgia"/>
                          <a:cs typeface="Georgia"/>
                        </a:rPr>
                        <a:t>failed </a:t>
                      </a:r>
                      <a:r>
                        <a:rPr dirty="0" sz="1600" spc="-10">
                          <a:latin typeface="Georgia"/>
                          <a:cs typeface="Georgia"/>
                        </a:rPr>
                        <a:t>to</a:t>
                      </a:r>
                      <a:r>
                        <a:rPr dirty="0" sz="1600" spc="2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600" spc="-45">
                          <a:latin typeface="Georgia"/>
                          <a:cs typeface="Georgia"/>
                        </a:rPr>
                        <a:t>pay</a:t>
                      </a:r>
                      <a:endParaRPr sz="1600">
                        <a:latin typeface="Georgia"/>
                        <a:cs typeface="Georgia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dirty="0" sz="1600" spc="-20">
                          <a:latin typeface="Georgia"/>
                          <a:cs typeface="Georgia"/>
                        </a:rPr>
                        <a:t>dividend </a:t>
                      </a:r>
                      <a:r>
                        <a:rPr dirty="0" sz="1600" spc="-30">
                          <a:latin typeface="Georgia"/>
                          <a:cs typeface="Georgia"/>
                        </a:rPr>
                        <a:t>and </a:t>
                      </a:r>
                      <a:r>
                        <a:rPr dirty="0" sz="1600" spc="-15">
                          <a:latin typeface="Georgia"/>
                          <a:cs typeface="Georgia"/>
                        </a:rPr>
                        <a:t>such </a:t>
                      </a:r>
                      <a:r>
                        <a:rPr dirty="0" sz="1600" spc="-30">
                          <a:latin typeface="Georgia"/>
                          <a:cs typeface="Georgia"/>
                        </a:rPr>
                        <a:t>failure </a:t>
                      </a:r>
                      <a:r>
                        <a:rPr dirty="0" sz="1600" spc="-20">
                          <a:latin typeface="Georgia"/>
                          <a:cs typeface="Georgia"/>
                        </a:rPr>
                        <a:t>continues </a:t>
                      </a:r>
                      <a:r>
                        <a:rPr dirty="0" sz="1600" spc="-30">
                          <a:latin typeface="Georgia"/>
                          <a:cs typeface="Georgia"/>
                        </a:rPr>
                        <a:t>for </a:t>
                      </a:r>
                      <a:r>
                        <a:rPr dirty="0" sz="1600" spc="-10">
                          <a:latin typeface="Georgia"/>
                          <a:cs typeface="Georgia"/>
                        </a:rPr>
                        <a:t>one </a:t>
                      </a:r>
                      <a:r>
                        <a:rPr dirty="0" sz="1600" spc="-40">
                          <a:latin typeface="Georgia"/>
                          <a:cs typeface="Georgia"/>
                        </a:rPr>
                        <a:t>year </a:t>
                      </a:r>
                      <a:r>
                        <a:rPr dirty="0" sz="1600" spc="-25">
                          <a:latin typeface="Georgia"/>
                          <a:cs typeface="Georgia"/>
                        </a:rPr>
                        <a:t>or </a:t>
                      </a:r>
                      <a:r>
                        <a:rPr dirty="0" sz="1600" spc="-30">
                          <a:latin typeface="Georgia"/>
                          <a:cs typeface="Georgia"/>
                        </a:rPr>
                        <a:t>more.</a:t>
                      </a:r>
                      <a:r>
                        <a:rPr dirty="0" sz="1600" spc="-2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600" spc="-45">
                          <a:latin typeface="Georgia"/>
                          <a:cs typeface="Georgia"/>
                        </a:rPr>
                        <a:t>[Sec.378Q(1)(d)(ii)]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9" y="685800"/>
            <a:ext cx="8229600" cy="601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9" y="27432"/>
            <a:ext cx="8229600" cy="658495"/>
          </a:xfrm>
          <a:custGeom>
            <a:avLst/>
            <a:gdLst/>
            <a:ahLst/>
            <a:cxnLst/>
            <a:rect l="l" t="t" r="r" b="b"/>
            <a:pathLst>
              <a:path w="8229600" h="658495">
                <a:moveTo>
                  <a:pt x="8229600" y="0"/>
                </a:moveTo>
                <a:lnTo>
                  <a:pt x="0" y="0"/>
                </a:lnTo>
                <a:lnTo>
                  <a:pt x="0" y="658368"/>
                </a:lnTo>
                <a:lnTo>
                  <a:pt x="8229600" y="658368"/>
                </a:lnTo>
                <a:lnTo>
                  <a:pt x="82296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49978" y="0"/>
            <a:ext cx="844550" cy="711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i="0">
                <a:solidFill>
                  <a:srgbClr val="04607A"/>
                </a:solidFill>
                <a:latin typeface="Carlito"/>
                <a:cs typeface="Carlito"/>
              </a:rPr>
              <a:t>Q.1</a:t>
            </a:r>
            <a:endParaRPr sz="45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685800"/>
            <a:ext cx="8229600" cy="6019800"/>
          </a:xfrm>
          <a:custGeom>
            <a:avLst/>
            <a:gdLst/>
            <a:ahLst/>
            <a:cxnLst/>
            <a:rect l="l" t="t" r="r" b="b"/>
            <a:pathLst>
              <a:path w="8229600" h="6019800">
                <a:moveTo>
                  <a:pt x="8229600" y="0"/>
                </a:moveTo>
                <a:lnTo>
                  <a:pt x="0" y="0"/>
                </a:lnTo>
                <a:lnTo>
                  <a:pt x="0" y="6019800"/>
                </a:lnTo>
                <a:lnTo>
                  <a:pt x="8229600" y="6019800"/>
                </a:lnTo>
                <a:lnTo>
                  <a:pt x="8229600" y="0"/>
                </a:lnTo>
                <a:close/>
              </a:path>
            </a:pathLst>
          </a:custGeom>
          <a:solidFill>
            <a:srgbClr val="6BDBF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35940" y="697738"/>
            <a:ext cx="8081645" cy="1215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600" spc="-25">
                <a:latin typeface="Georgia"/>
                <a:cs typeface="Georgia"/>
              </a:rPr>
              <a:t>Can </a:t>
            </a:r>
            <a:r>
              <a:rPr dirty="0" sz="2600" spc="-65">
                <a:latin typeface="Georgia"/>
                <a:cs typeface="Georgia"/>
              </a:rPr>
              <a:t>a </a:t>
            </a:r>
            <a:r>
              <a:rPr dirty="0" sz="2600" spc="-40">
                <a:latin typeface="Georgia"/>
                <a:cs typeface="Georgia"/>
              </a:rPr>
              <a:t>company </a:t>
            </a:r>
            <a:r>
              <a:rPr dirty="0" sz="2600" spc="-35">
                <a:latin typeface="Georgia"/>
                <a:cs typeface="Georgia"/>
              </a:rPr>
              <a:t>declare </a:t>
            </a:r>
            <a:r>
              <a:rPr dirty="0" sz="2600" spc="-25">
                <a:latin typeface="Georgia"/>
                <a:cs typeface="Georgia"/>
              </a:rPr>
              <a:t>dividend </a:t>
            </a:r>
            <a:r>
              <a:rPr dirty="0" sz="2600" spc="-20">
                <a:latin typeface="Georgia"/>
                <a:cs typeface="Georgia"/>
              </a:rPr>
              <a:t>of </a:t>
            </a:r>
            <a:r>
              <a:rPr dirty="0" sz="2600" spc="-125">
                <a:latin typeface="Georgia"/>
                <a:cs typeface="Georgia"/>
              </a:rPr>
              <a:t>Rs.40 </a:t>
            </a:r>
            <a:r>
              <a:rPr dirty="0" sz="2600" spc="-45">
                <a:latin typeface="Georgia"/>
                <a:cs typeface="Georgia"/>
              </a:rPr>
              <a:t>for </a:t>
            </a:r>
            <a:r>
              <a:rPr dirty="0" sz="2600" spc="-5">
                <a:latin typeface="Georgia"/>
                <a:cs typeface="Georgia"/>
              </a:rPr>
              <a:t>the </a:t>
            </a:r>
            <a:r>
              <a:rPr dirty="0" sz="2600" spc="-60">
                <a:latin typeface="Georgia"/>
                <a:cs typeface="Georgia"/>
              </a:rPr>
              <a:t>year  </a:t>
            </a:r>
            <a:r>
              <a:rPr dirty="0" sz="2600" spc="-195">
                <a:latin typeface="Georgia"/>
                <a:cs typeface="Georgia"/>
              </a:rPr>
              <a:t>2020-21 </a:t>
            </a:r>
            <a:r>
              <a:rPr dirty="0" sz="2600" spc="-30">
                <a:latin typeface="Georgia"/>
                <a:cs typeface="Georgia"/>
              </a:rPr>
              <a:t>in </a:t>
            </a:r>
            <a:r>
              <a:rPr dirty="0" sz="2600" spc="-5">
                <a:latin typeface="Georgia"/>
                <a:cs typeface="Georgia"/>
              </a:rPr>
              <a:t>the </a:t>
            </a:r>
            <a:r>
              <a:rPr dirty="0" sz="2600" spc="-30">
                <a:latin typeface="Georgia"/>
                <a:cs typeface="Georgia"/>
              </a:rPr>
              <a:t>following </a:t>
            </a:r>
            <a:r>
              <a:rPr dirty="0" sz="2600" spc="-35">
                <a:latin typeface="Georgia"/>
                <a:cs typeface="Georgia"/>
              </a:rPr>
              <a:t>case and </a:t>
            </a:r>
            <a:r>
              <a:rPr dirty="0" sz="2600" spc="-25">
                <a:latin typeface="Georgia"/>
                <a:cs typeface="Georgia"/>
              </a:rPr>
              <a:t>how </a:t>
            </a:r>
            <a:r>
              <a:rPr dirty="0" sz="2600" spc="-15">
                <a:latin typeface="Georgia"/>
                <a:cs typeface="Georgia"/>
              </a:rPr>
              <a:t>much </a:t>
            </a:r>
            <a:r>
              <a:rPr dirty="0" sz="2600" spc="-25">
                <a:latin typeface="Georgia"/>
                <a:cs typeface="Georgia"/>
              </a:rPr>
              <a:t>amount will  </a:t>
            </a:r>
            <a:r>
              <a:rPr dirty="0" sz="2600" spc="-60">
                <a:latin typeface="Georgia"/>
                <a:cs typeface="Georgia"/>
              </a:rPr>
              <a:t>have </a:t>
            </a:r>
            <a:r>
              <a:rPr dirty="0" sz="2600" spc="-5">
                <a:latin typeface="Georgia"/>
                <a:cs typeface="Georgia"/>
              </a:rPr>
              <a:t>to </a:t>
            </a:r>
            <a:r>
              <a:rPr dirty="0" sz="2600" spc="-10">
                <a:latin typeface="Georgia"/>
                <a:cs typeface="Georgia"/>
              </a:rPr>
              <a:t>be </a:t>
            </a:r>
            <a:r>
              <a:rPr dirty="0" sz="2600" spc="-50">
                <a:latin typeface="Georgia"/>
                <a:cs typeface="Georgia"/>
              </a:rPr>
              <a:t>transferred </a:t>
            </a:r>
            <a:r>
              <a:rPr dirty="0" sz="2600" spc="-45">
                <a:latin typeface="Georgia"/>
                <a:cs typeface="Georgia"/>
              </a:rPr>
              <a:t>from free</a:t>
            </a:r>
            <a:r>
              <a:rPr dirty="0" sz="2600" spc="-170">
                <a:latin typeface="Georgia"/>
                <a:cs typeface="Georgia"/>
              </a:rPr>
              <a:t> </a:t>
            </a:r>
            <a:r>
              <a:rPr dirty="0" sz="2600" spc="-60">
                <a:latin typeface="Georgia"/>
                <a:cs typeface="Georgia"/>
              </a:rPr>
              <a:t>reserves?</a:t>
            </a:r>
            <a:endParaRPr sz="2600">
              <a:latin typeface="Georgia"/>
              <a:cs typeface="Georgi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517650" y="2271522"/>
          <a:ext cx="6115050" cy="2623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5800"/>
                <a:gridCol w="1600200"/>
              </a:tblGrid>
              <a:tr h="3657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40">
                          <a:latin typeface="Georgia"/>
                          <a:cs typeface="Georgia"/>
                        </a:rPr>
                        <a:t>Balance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in </a:t>
                      </a:r>
                      <a:r>
                        <a:rPr dirty="0" sz="1800" spc="-70">
                          <a:latin typeface="Georgia"/>
                          <a:cs typeface="Georgia"/>
                        </a:rPr>
                        <a:t>P&amp;L </a:t>
                      </a:r>
                      <a:r>
                        <a:rPr dirty="0" sz="1800" spc="-50">
                          <a:latin typeface="Georgia"/>
                          <a:cs typeface="Georgia"/>
                        </a:rPr>
                        <a:t>as </a:t>
                      </a:r>
                      <a:r>
                        <a:rPr dirty="0" sz="1800" spc="-10">
                          <a:latin typeface="Georgia"/>
                          <a:cs typeface="Georgia"/>
                        </a:rPr>
                        <a:t>on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135">
                          <a:latin typeface="Georgia"/>
                          <a:cs typeface="Georgia"/>
                        </a:rPr>
                        <a:t>31.3.2020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44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20">
                          <a:latin typeface="Georgia"/>
                          <a:cs typeface="Georgia"/>
                        </a:rPr>
                        <a:t>(-)</a:t>
                      </a:r>
                      <a:r>
                        <a:rPr dirty="0" sz="1800" spc="-6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165">
                          <a:latin typeface="Georgia"/>
                          <a:cs typeface="Georgia"/>
                        </a:rPr>
                        <a:t>100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44907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800" spc="-25">
                          <a:latin typeface="Georgia"/>
                          <a:cs typeface="Georgia"/>
                        </a:rPr>
                        <a:t>Profit </a:t>
                      </a:r>
                      <a:r>
                        <a:rPr dirty="0" sz="1800" spc="-30">
                          <a:latin typeface="Georgia"/>
                          <a:cs typeface="Georgia"/>
                        </a:rPr>
                        <a:t>for</a:t>
                      </a:r>
                      <a:r>
                        <a:rPr dirty="0" sz="1800" spc="-5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135">
                          <a:latin typeface="Georgia"/>
                          <a:cs typeface="Georgia"/>
                        </a:rPr>
                        <a:t>2020-21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445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800" spc="-10">
                          <a:latin typeface="Georgia"/>
                          <a:cs typeface="Georgia"/>
                        </a:rPr>
                        <a:t>50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44907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40">
                          <a:latin typeface="Georgia"/>
                          <a:cs typeface="Georgia"/>
                        </a:rPr>
                        <a:t>Balance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in </a:t>
                      </a:r>
                      <a:r>
                        <a:rPr dirty="0" sz="1800" spc="-70">
                          <a:latin typeface="Georgia"/>
                          <a:cs typeface="Georgia"/>
                        </a:rPr>
                        <a:t>P&amp;L </a:t>
                      </a:r>
                      <a:r>
                        <a:rPr dirty="0" sz="1800" spc="-50">
                          <a:latin typeface="Georgia"/>
                          <a:cs typeface="Georgia"/>
                        </a:rPr>
                        <a:t>as </a:t>
                      </a:r>
                      <a:r>
                        <a:rPr dirty="0" sz="1800" spc="-10">
                          <a:latin typeface="Georgia"/>
                          <a:cs typeface="Georgia"/>
                        </a:rPr>
                        <a:t>on</a:t>
                      </a:r>
                      <a:r>
                        <a:rPr dirty="0" sz="1800" spc="-3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140">
                          <a:latin typeface="Georgia"/>
                          <a:cs typeface="Georgia"/>
                        </a:rPr>
                        <a:t>31.3.2021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31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20">
                          <a:latin typeface="Georgia"/>
                          <a:cs typeface="Georgia"/>
                        </a:rPr>
                        <a:t>(-)</a:t>
                      </a:r>
                      <a:r>
                        <a:rPr dirty="0" sz="1800" spc="-7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120">
                          <a:latin typeface="Georgia"/>
                          <a:cs typeface="Georgia"/>
                        </a:rPr>
                        <a:t>50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44907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35">
                          <a:latin typeface="Georgia"/>
                          <a:cs typeface="Georgia"/>
                        </a:rPr>
                        <a:t>Paid-up</a:t>
                      </a:r>
                      <a:r>
                        <a:rPr dirty="0" sz="1800" spc="-5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capital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44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5">
                          <a:latin typeface="Georgia"/>
                          <a:cs typeface="Georgia"/>
                        </a:rPr>
                        <a:t>50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44907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60">
                          <a:latin typeface="Georgia"/>
                          <a:cs typeface="Georgia"/>
                        </a:rPr>
                        <a:t>Free</a:t>
                      </a:r>
                      <a:r>
                        <a:rPr dirty="0" sz="1800" spc="-8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35">
                          <a:latin typeface="Georgia"/>
                          <a:cs typeface="Georgia"/>
                        </a:rPr>
                        <a:t>reserves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38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5">
                          <a:latin typeface="Georgia"/>
                          <a:cs typeface="Georgia"/>
                        </a:rPr>
                        <a:t>5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00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44907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20">
                          <a:latin typeface="Georgia"/>
                          <a:cs typeface="Georgia"/>
                        </a:rPr>
                        <a:t>Dividend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declared during last </a:t>
                      </a:r>
                      <a:r>
                        <a:rPr dirty="0" sz="1800" spc="-175">
                          <a:latin typeface="Georgia"/>
                          <a:cs typeface="Georgia"/>
                        </a:rPr>
                        <a:t>3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45">
                          <a:latin typeface="Georgia"/>
                          <a:cs typeface="Georgia"/>
                        </a:rPr>
                        <a:t>years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25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Georgia"/>
                          <a:cs typeface="Georgia"/>
                        </a:rPr>
                        <a:t>NIL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9" y="27432"/>
            <a:ext cx="8229600" cy="658495"/>
          </a:xfrm>
          <a:custGeom>
            <a:avLst/>
            <a:gdLst/>
            <a:ahLst/>
            <a:cxnLst/>
            <a:rect l="l" t="t" r="r" b="b"/>
            <a:pathLst>
              <a:path w="8229600" h="658495">
                <a:moveTo>
                  <a:pt x="8229600" y="0"/>
                </a:moveTo>
                <a:lnTo>
                  <a:pt x="0" y="0"/>
                </a:lnTo>
                <a:lnTo>
                  <a:pt x="0" y="658368"/>
                </a:lnTo>
                <a:lnTo>
                  <a:pt x="8229600" y="658368"/>
                </a:lnTo>
                <a:lnTo>
                  <a:pt x="82296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49978" y="0"/>
            <a:ext cx="844550" cy="711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i="0">
                <a:solidFill>
                  <a:srgbClr val="04607A"/>
                </a:solidFill>
                <a:latin typeface="Carlito"/>
                <a:cs typeface="Carlito"/>
              </a:rPr>
              <a:t>Q.2</a:t>
            </a:r>
            <a:endParaRPr sz="45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685800"/>
            <a:ext cx="8229600" cy="6019800"/>
          </a:xfrm>
          <a:custGeom>
            <a:avLst/>
            <a:gdLst/>
            <a:ahLst/>
            <a:cxnLst/>
            <a:rect l="l" t="t" r="r" b="b"/>
            <a:pathLst>
              <a:path w="8229600" h="6019800">
                <a:moveTo>
                  <a:pt x="8229600" y="0"/>
                </a:moveTo>
                <a:lnTo>
                  <a:pt x="0" y="0"/>
                </a:lnTo>
                <a:lnTo>
                  <a:pt x="0" y="6019800"/>
                </a:lnTo>
                <a:lnTo>
                  <a:pt x="8229600" y="6019800"/>
                </a:lnTo>
                <a:lnTo>
                  <a:pt x="8229600" y="0"/>
                </a:lnTo>
                <a:close/>
              </a:path>
            </a:pathLst>
          </a:custGeom>
          <a:solidFill>
            <a:srgbClr val="6BDBF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35940" y="697738"/>
            <a:ext cx="8082915" cy="1215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600" spc="-25">
                <a:latin typeface="Georgia"/>
                <a:cs typeface="Georgia"/>
              </a:rPr>
              <a:t>Can </a:t>
            </a:r>
            <a:r>
              <a:rPr dirty="0" sz="2600" spc="-65">
                <a:latin typeface="Georgia"/>
                <a:cs typeface="Georgia"/>
              </a:rPr>
              <a:t>a </a:t>
            </a:r>
            <a:r>
              <a:rPr dirty="0" sz="2600" spc="-40">
                <a:latin typeface="Georgia"/>
                <a:cs typeface="Georgia"/>
              </a:rPr>
              <a:t>company </a:t>
            </a:r>
            <a:r>
              <a:rPr dirty="0" sz="2600" spc="-35">
                <a:latin typeface="Georgia"/>
                <a:cs typeface="Georgia"/>
              </a:rPr>
              <a:t>declare </a:t>
            </a:r>
            <a:r>
              <a:rPr dirty="0" sz="2600" spc="-25">
                <a:latin typeface="Georgia"/>
                <a:cs typeface="Georgia"/>
              </a:rPr>
              <a:t>dividend </a:t>
            </a:r>
            <a:r>
              <a:rPr dirty="0" sz="2600" spc="-20">
                <a:latin typeface="Georgia"/>
                <a:cs typeface="Georgia"/>
              </a:rPr>
              <a:t>of </a:t>
            </a:r>
            <a:r>
              <a:rPr dirty="0" sz="2600" spc="-125">
                <a:latin typeface="Georgia"/>
                <a:cs typeface="Georgia"/>
              </a:rPr>
              <a:t>Rs.60 </a:t>
            </a:r>
            <a:r>
              <a:rPr dirty="0" sz="2600" spc="-45">
                <a:latin typeface="Georgia"/>
                <a:cs typeface="Georgia"/>
              </a:rPr>
              <a:t>for </a:t>
            </a:r>
            <a:r>
              <a:rPr dirty="0" sz="2600" spc="-5">
                <a:latin typeface="Georgia"/>
                <a:cs typeface="Georgia"/>
              </a:rPr>
              <a:t>the </a:t>
            </a:r>
            <a:r>
              <a:rPr dirty="0" sz="2600" spc="-60">
                <a:latin typeface="Georgia"/>
                <a:cs typeface="Georgia"/>
              </a:rPr>
              <a:t>year  </a:t>
            </a:r>
            <a:r>
              <a:rPr dirty="0" sz="2600" spc="-195">
                <a:latin typeface="Georgia"/>
                <a:cs typeface="Georgia"/>
              </a:rPr>
              <a:t>2020-21 </a:t>
            </a:r>
            <a:r>
              <a:rPr dirty="0" sz="2600" spc="-30">
                <a:latin typeface="Georgia"/>
                <a:cs typeface="Georgia"/>
              </a:rPr>
              <a:t>in </a:t>
            </a:r>
            <a:r>
              <a:rPr dirty="0" sz="2600" spc="-5">
                <a:latin typeface="Georgia"/>
                <a:cs typeface="Georgia"/>
              </a:rPr>
              <a:t>the </a:t>
            </a:r>
            <a:r>
              <a:rPr dirty="0" sz="2600" spc="-30">
                <a:latin typeface="Georgia"/>
                <a:cs typeface="Georgia"/>
              </a:rPr>
              <a:t>following </a:t>
            </a:r>
            <a:r>
              <a:rPr dirty="0" sz="2600" spc="-35">
                <a:latin typeface="Georgia"/>
                <a:cs typeface="Georgia"/>
              </a:rPr>
              <a:t>case and </a:t>
            </a:r>
            <a:r>
              <a:rPr dirty="0" sz="2600" spc="-25">
                <a:latin typeface="Georgia"/>
                <a:cs typeface="Georgia"/>
              </a:rPr>
              <a:t>how </a:t>
            </a:r>
            <a:r>
              <a:rPr dirty="0" sz="2600" spc="-15">
                <a:latin typeface="Georgia"/>
                <a:cs typeface="Georgia"/>
              </a:rPr>
              <a:t>much </a:t>
            </a:r>
            <a:r>
              <a:rPr dirty="0" sz="2600" spc="-25">
                <a:latin typeface="Georgia"/>
                <a:cs typeface="Georgia"/>
              </a:rPr>
              <a:t>amount will  </a:t>
            </a:r>
            <a:r>
              <a:rPr dirty="0" sz="2600" spc="-60">
                <a:latin typeface="Georgia"/>
                <a:cs typeface="Georgia"/>
              </a:rPr>
              <a:t>have </a:t>
            </a:r>
            <a:r>
              <a:rPr dirty="0" sz="2600" spc="-5">
                <a:latin typeface="Georgia"/>
                <a:cs typeface="Georgia"/>
              </a:rPr>
              <a:t>to </a:t>
            </a:r>
            <a:r>
              <a:rPr dirty="0" sz="2600" spc="-10">
                <a:latin typeface="Georgia"/>
                <a:cs typeface="Georgia"/>
              </a:rPr>
              <a:t>be </a:t>
            </a:r>
            <a:r>
              <a:rPr dirty="0" sz="2600" spc="-50">
                <a:latin typeface="Georgia"/>
                <a:cs typeface="Georgia"/>
              </a:rPr>
              <a:t>transferred </a:t>
            </a:r>
            <a:r>
              <a:rPr dirty="0" sz="2600" spc="-45">
                <a:latin typeface="Georgia"/>
                <a:cs typeface="Georgia"/>
              </a:rPr>
              <a:t>from free</a:t>
            </a:r>
            <a:r>
              <a:rPr dirty="0" sz="2600" spc="-170">
                <a:latin typeface="Georgia"/>
                <a:cs typeface="Georgia"/>
              </a:rPr>
              <a:t> </a:t>
            </a:r>
            <a:r>
              <a:rPr dirty="0" sz="2600" spc="-60">
                <a:latin typeface="Georgia"/>
                <a:cs typeface="Georgia"/>
              </a:rPr>
              <a:t>reserves?</a:t>
            </a:r>
            <a:endParaRPr sz="2600">
              <a:latin typeface="Georgia"/>
              <a:cs typeface="Georgi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517650" y="2299970"/>
          <a:ext cx="6115050" cy="2707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5800"/>
                <a:gridCol w="1600200"/>
              </a:tblGrid>
              <a:tr h="44907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40">
                          <a:latin typeface="Georgia"/>
                          <a:cs typeface="Georgia"/>
                        </a:rPr>
                        <a:t>Balance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in </a:t>
                      </a:r>
                      <a:r>
                        <a:rPr dirty="0" sz="1800" spc="-70">
                          <a:latin typeface="Georgia"/>
                          <a:cs typeface="Georgia"/>
                        </a:rPr>
                        <a:t>P&amp;L </a:t>
                      </a:r>
                      <a:r>
                        <a:rPr dirty="0" sz="1800" spc="-50">
                          <a:latin typeface="Georgia"/>
                          <a:cs typeface="Georgia"/>
                        </a:rPr>
                        <a:t>as </a:t>
                      </a:r>
                      <a:r>
                        <a:rPr dirty="0" sz="1800" spc="-10">
                          <a:latin typeface="Georgia"/>
                          <a:cs typeface="Georgia"/>
                        </a:rPr>
                        <a:t>on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135">
                          <a:latin typeface="Georgia"/>
                          <a:cs typeface="Georgia"/>
                        </a:rPr>
                        <a:t>31.3.2020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44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Georgia"/>
                          <a:cs typeface="Georgia"/>
                        </a:rPr>
                        <a:t>100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44907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25">
                          <a:latin typeface="Georgia"/>
                          <a:cs typeface="Georgia"/>
                        </a:rPr>
                        <a:t>Profit </a:t>
                      </a:r>
                      <a:r>
                        <a:rPr dirty="0" sz="1800" spc="-30">
                          <a:latin typeface="Georgia"/>
                          <a:cs typeface="Georgia"/>
                        </a:rPr>
                        <a:t>for</a:t>
                      </a:r>
                      <a:r>
                        <a:rPr dirty="0" sz="1800" spc="-5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135">
                          <a:latin typeface="Georgia"/>
                          <a:cs typeface="Georgia"/>
                        </a:rPr>
                        <a:t>2020-21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31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20">
                          <a:latin typeface="Georgia"/>
                          <a:cs typeface="Georgia"/>
                        </a:rPr>
                        <a:t>(-)</a:t>
                      </a:r>
                      <a:r>
                        <a:rPr dirty="0" sz="1800" spc="-7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120">
                          <a:latin typeface="Georgia"/>
                          <a:cs typeface="Georgia"/>
                        </a:rPr>
                        <a:t>50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44907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40">
                          <a:latin typeface="Georgia"/>
                          <a:cs typeface="Georgia"/>
                        </a:rPr>
                        <a:t>Balance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in </a:t>
                      </a:r>
                      <a:r>
                        <a:rPr dirty="0" sz="1800" spc="-70">
                          <a:latin typeface="Georgia"/>
                          <a:cs typeface="Georgia"/>
                        </a:rPr>
                        <a:t>P&amp;L </a:t>
                      </a:r>
                      <a:r>
                        <a:rPr dirty="0" sz="1800" spc="-50">
                          <a:latin typeface="Georgia"/>
                          <a:cs typeface="Georgia"/>
                        </a:rPr>
                        <a:t>as </a:t>
                      </a:r>
                      <a:r>
                        <a:rPr dirty="0" sz="1800" spc="-10">
                          <a:latin typeface="Georgia"/>
                          <a:cs typeface="Georgia"/>
                        </a:rPr>
                        <a:t>on</a:t>
                      </a:r>
                      <a:r>
                        <a:rPr dirty="0" sz="1800" spc="-3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140">
                          <a:latin typeface="Georgia"/>
                          <a:cs typeface="Georgia"/>
                        </a:rPr>
                        <a:t>31.3.2021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44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5">
                          <a:latin typeface="Georgia"/>
                          <a:cs typeface="Georgia"/>
                        </a:rPr>
                        <a:t>50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44907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35">
                          <a:latin typeface="Georgia"/>
                          <a:cs typeface="Georgia"/>
                        </a:rPr>
                        <a:t>Paid-up</a:t>
                      </a:r>
                      <a:r>
                        <a:rPr dirty="0" sz="1800" spc="-4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capital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44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>
                          <a:latin typeface="Georgia"/>
                          <a:cs typeface="Georgia"/>
                        </a:rPr>
                        <a:t>50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44907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60">
                          <a:latin typeface="Georgia"/>
                          <a:cs typeface="Georgia"/>
                        </a:rPr>
                        <a:t>Free</a:t>
                      </a:r>
                      <a:r>
                        <a:rPr dirty="0" sz="1800" spc="-8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35">
                          <a:latin typeface="Georgia"/>
                          <a:cs typeface="Georgia"/>
                        </a:rPr>
                        <a:t>reserves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44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>
                          <a:latin typeface="Georgia"/>
                          <a:cs typeface="Georgia"/>
                        </a:rPr>
                        <a:t>3</a:t>
                      </a:r>
                      <a:r>
                        <a:rPr dirty="0" sz="1800">
                          <a:latin typeface="Georgia"/>
                          <a:cs typeface="Georgia"/>
                        </a:rPr>
                        <a:t>00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44907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20">
                          <a:latin typeface="Georgia"/>
                          <a:cs typeface="Georgia"/>
                        </a:rPr>
                        <a:t>Dividend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declared during last </a:t>
                      </a:r>
                      <a:r>
                        <a:rPr dirty="0" sz="1800" spc="-175">
                          <a:latin typeface="Georgia"/>
                          <a:cs typeface="Georgia"/>
                        </a:rPr>
                        <a:t>3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45">
                          <a:latin typeface="Georgia"/>
                          <a:cs typeface="Georgia"/>
                        </a:rPr>
                        <a:t>years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25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Georgia"/>
                          <a:cs typeface="Georgia"/>
                        </a:rPr>
                        <a:t>NIL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9" y="27432"/>
            <a:ext cx="8229600" cy="658495"/>
          </a:xfrm>
          <a:custGeom>
            <a:avLst/>
            <a:gdLst/>
            <a:ahLst/>
            <a:cxnLst/>
            <a:rect l="l" t="t" r="r" b="b"/>
            <a:pathLst>
              <a:path w="8229600" h="658495">
                <a:moveTo>
                  <a:pt x="8229600" y="0"/>
                </a:moveTo>
                <a:lnTo>
                  <a:pt x="0" y="0"/>
                </a:lnTo>
                <a:lnTo>
                  <a:pt x="0" y="658368"/>
                </a:lnTo>
                <a:lnTo>
                  <a:pt x="8229600" y="658368"/>
                </a:lnTo>
                <a:lnTo>
                  <a:pt x="82296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49978" y="0"/>
            <a:ext cx="844550" cy="711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i="0">
                <a:solidFill>
                  <a:srgbClr val="04607A"/>
                </a:solidFill>
                <a:latin typeface="Carlito"/>
                <a:cs typeface="Carlito"/>
              </a:rPr>
              <a:t>Q.3</a:t>
            </a:r>
            <a:endParaRPr sz="45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685800"/>
            <a:ext cx="8229600" cy="6019800"/>
          </a:xfrm>
          <a:custGeom>
            <a:avLst/>
            <a:gdLst/>
            <a:ahLst/>
            <a:cxnLst/>
            <a:rect l="l" t="t" r="r" b="b"/>
            <a:pathLst>
              <a:path w="8229600" h="6019800">
                <a:moveTo>
                  <a:pt x="8229600" y="0"/>
                </a:moveTo>
                <a:lnTo>
                  <a:pt x="0" y="0"/>
                </a:lnTo>
                <a:lnTo>
                  <a:pt x="0" y="6019800"/>
                </a:lnTo>
                <a:lnTo>
                  <a:pt x="8229600" y="6019800"/>
                </a:lnTo>
                <a:lnTo>
                  <a:pt x="8229600" y="0"/>
                </a:lnTo>
                <a:close/>
              </a:path>
            </a:pathLst>
          </a:custGeom>
          <a:solidFill>
            <a:srgbClr val="6BDBF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35940" y="697738"/>
            <a:ext cx="8081645" cy="8185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600" spc="-60">
                <a:latin typeface="Georgia"/>
                <a:cs typeface="Georgia"/>
              </a:rPr>
              <a:t>How </a:t>
            </a:r>
            <a:r>
              <a:rPr dirty="0" sz="2600" spc="-15">
                <a:latin typeface="Georgia"/>
                <a:cs typeface="Georgia"/>
              </a:rPr>
              <a:t>much </a:t>
            </a:r>
            <a:r>
              <a:rPr dirty="0" sz="2600" spc="-25">
                <a:latin typeface="Georgia"/>
                <a:cs typeface="Georgia"/>
              </a:rPr>
              <a:t>dividend can </a:t>
            </a:r>
            <a:r>
              <a:rPr dirty="0" sz="2600" spc="-10">
                <a:latin typeface="Georgia"/>
                <a:cs typeface="Georgia"/>
              </a:rPr>
              <a:t>be </a:t>
            </a:r>
            <a:r>
              <a:rPr dirty="0" sz="2600" spc="-40">
                <a:latin typeface="Georgia"/>
                <a:cs typeface="Georgia"/>
              </a:rPr>
              <a:t>paid </a:t>
            </a:r>
            <a:r>
              <a:rPr dirty="0" sz="2600" spc="-30">
                <a:latin typeface="Georgia"/>
                <a:cs typeface="Georgia"/>
              </a:rPr>
              <a:t>by </a:t>
            </a:r>
            <a:r>
              <a:rPr dirty="0" sz="2600" spc="-5">
                <a:latin typeface="Georgia"/>
                <a:cs typeface="Georgia"/>
              </a:rPr>
              <a:t>the </a:t>
            </a:r>
            <a:r>
              <a:rPr dirty="0" sz="2600" spc="-40">
                <a:latin typeface="Georgia"/>
                <a:cs typeface="Georgia"/>
              </a:rPr>
              <a:t>company </a:t>
            </a:r>
            <a:r>
              <a:rPr dirty="0" sz="2600" spc="-55">
                <a:latin typeface="Georgia"/>
                <a:cs typeface="Georgia"/>
              </a:rPr>
              <a:t>for </a:t>
            </a:r>
            <a:r>
              <a:rPr dirty="0" sz="2600" spc="-5">
                <a:latin typeface="Georgia"/>
                <a:cs typeface="Georgia"/>
              </a:rPr>
              <a:t>the  </a:t>
            </a:r>
            <a:r>
              <a:rPr dirty="0" sz="2600" spc="-60">
                <a:latin typeface="Georgia"/>
                <a:cs typeface="Georgia"/>
              </a:rPr>
              <a:t>year </a:t>
            </a:r>
            <a:r>
              <a:rPr dirty="0" sz="2600" spc="-195">
                <a:latin typeface="Georgia"/>
                <a:cs typeface="Georgia"/>
              </a:rPr>
              <a:t>2020-21 </a:t>
            </a:r>
            <a:r>
              <a:rPr dirty="0" sz="2600" spc="-30">
                <a:latin typeface="Georgia"/>
                <a:cs typeface="Georgia"/>
              </a:rPr>
              <a:t>in </a:t>
            </a:r>
            <a:r>
              <a:rPr dirty="0" sz="2600" spc="-5">
                <a:latin typeface="Georgia"/>
                <a:cs typeface="Georgia"/>
              </a:rPr>
              <a:t>the </a:t>
            </a:r>
            <a:r>
              <a:rPr dirty="0" sz="2600" spc="-25">
                <a:latin typeface="Georgia"/>
                <a:cs typeface="Georgia"/>
              </a:rPr>
              <a:t>following</a:t>
            </a:r>
            <a:r>
              <a:rPr dirty="0" sz="2600" spc="-355">
                <a:latin typeface="Georgia"/>
                <a:cs typeface="Georgia"/>
              </a:rPr>
              <a:t> </a:t>
            </a:r>
            <a:r>
              <a:rPr dirty="0" sz="2600" spc="-50">
                <a:latin typeface="Georgia"/>
                <a:cs typeface="Georgia"/>
              </a:rPr>
              <a:t>case?</a:t>
            </a:r>
            <a:endParaRPr sz="2600">
              <a:latin typeface="Georgia"/>
              <a:cs typeface="Georgi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517650" y="2299970"/>
          <a:ext cx="6115050" cy="2707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5800"/>
                <a:gridCol w="1600200"/>
              </a:tblGrid>
              <a:tr h="44907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40">
                          <a:latin typeface="Georgia"/>
                          <a:cs typeface="Georgia"/>
                        </a:rPr>
                        <a:t>Balance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in </a:t>
                      </a:r>
                      <a:r>
                        <a:rPr dirty="0" sz="1800" spc="-70">
                          <a:latin typeface="Georgia"/>
                          <a:cs typeface="Georgia"/>
                        </a:rPr>
                        <a:t>P&amp;L </a:t>
                      </a:r>
                      <a:r>
                        <a:rPr dirty="0" sz="1800" spc="-50">
                          <a:latin typeface="Georgia"/>
                          <a:cs typeface="Georgia"/>
                        </a:rPr>
                        <a:t>as </a:t>
                      </a:r>
                      <a:r>
                        <a:rPr dirty="0" sz="1800" spc="-10">
                          <a:latin typeface="Georgia"/>
                          <a:cs typeface="Georgia"/>
                        </a:rPr>
                        <a:t>on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135">
                          <a:latin typeface="Georgia"/>
                          <a:cs typeface="Georgia"/>
                        </a:rPr>
                        <a:t>31.3.2020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44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20">
                          <a:latin typeface="Georgia"/>
                          <a:cs typeface="Georgia"/>
                        </a:rPr>
                        <a:t>(-)</a:t>
                      </a:r>
                      <a:r>
                        <a:rPr dirty="0" sz="1800" spc="-6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165">
                          <a:latin typeface="Georgia"/>
                          <a:cs typeface="Georgia"/>
                        </a:rPr>
                        <a:t>100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44907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25">
                          <a:latin typeface="Georgia"/>
                          <a:cs typeface="Georgia"/>
                        </a:rPr>
                        <a:t>Profit </a:t>
                      </a:r>
                      <a:r>
                        <a:rPr dirty="0" sz="1800" spc="-30">
                          <a:latin typeface="Georgia"/>
                          <a:cs typeface="Georgia"/>
                        </a:rPr>
                        <a:t>for</a:t>
                      </a:r>
                      <a:r>
                        <a:rPr dirty="0" sz="1800" spc="-5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135">
                          <a:latin typeface="Georgia"/>
                          <a:cs typeface="Georgia"/>
                        </a:rPr>
                        <a:t>2020-21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31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20">
                          <a:latin typeface="Georgia"/>
                          <a:cs typeface="Georgia"/>
                        </a:rPr>
                        <a:t>(-)</a:t>
                      </a:r>
                      <a:r>
                        <a:rPr dirty="0" sz="1800" spc="-7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120">
                          <a:latin typeface="Georgia"/>
                          <a:cs typeface="Georgia"/>
                        </a:rPr>
                        <a:t>50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44907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40">
                          <a:latin typeface="Georgia"/>
                          <a:cs typeface="Georgia"/>
                        </a:rPr>
                        <a:t>Balance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in </a:t>
                      </a:r>
                      <a:r>
                        <a:rPr dirty="0" sz="1800" spc="-70">
                          <a:latin typeface="Georgia"/>
                          <a:cs typeface="Georgia"/>
                        </a:rPr>
                        <a:t>P&amp;L </a:t>
                      </a:r>
                      <a:r>
                        <a:rPr dirty="0" sz="1800" spc="-50">
                          <a:latin typeface="Georgia"/>
                          <a:cs typeface="Georgia"/>
                        </a:rPr>
                        <a:t>as </a:t>
                      </a:r>
                      <a:r>
                        <a:rPr dirty="0" sz="1800" spc="-10">
                          <a:latin typeface="Georgia"/>
                          <a:cs typeface="Georgia"/>
                        </a:rPr>
                        <a:t>on</a:t>
                      </a:r>
                      <a:r>
                        <a:rPr dirty="0" sz="1800" spc="-3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140">
                          <a:latin typeface="Georgia"/>
                          <a:cs typeface="Georgia"/>
                        </a:rPr>
                        <a:t>31.3.2021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31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20">
                          <a:latin typeface="Georgia"/>
                          <a:cs typeface="Georgia"/>
                        </a:rPr>
                        <a:t>(-)</a:t>
                      </a:r>
                      <a:r>
                        <a:rPr dirty="0" sz="1800" spc="-6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160">
                          <a:latin typeface="Georgia"/>
                          <a:cs typeface="Georgia"/>
                        </a:rPr>
                        <a:t>150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44907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35">
                          <a:latin typeface="Georgia"/>
                          <a:cs typeface="Georgia"/>
                        </a:rPr>
                        <a:t>Paid-up</a:t>
                      </a:r>
                      <a:r>
                        <a:rPr dirty="0" sz="1800" spc="-4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20">
                          <a:latin typeface="Georgia"/>
                          <a:cs typeface="Georgia"/>
                        </a:rPr>
                        <a:t>capital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38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5">
                          <a:latin typeface="Georgia"/>
                          <a:cs typeface="Georgia"/>
                        </a:rPr>
                        <a:t>100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  <a:tr h="44907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60">
                          <a:latin typeface="Georgia"/>
                          <a:cs typeface="Georgia"/>
                        </a:rPr>
                        <a:t>Free</a:t>
                      </a:r>
                      <a:r>
                        <a:rPr dirty="0" sz="1800" spc="-80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35">
                          <a:latin typeface="Georgia"/>
                          <a:cs typeface="Georgia"/>
                        </a:rPr>
                        <a:t>reserves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38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Georgia"/>
                          <a:cs typeface="Georgia"/>
                        </a:rPr>
                        <a:t>500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D4EA"/>
                    </a:solidFill>
                  </a:tcPr>
                </a:tc>
              </a:tr>
              <a:tr h="44907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20">
                          <a:latin typeface="Georgia"/>
                          <a:cs typeface="Georgia"/>
                        </a:rPr>
                        <a:t>Dividend </a:t>
                      </a:r>
                      <a:r>
                        <a:rPr dirty="0" sz="1800" spc="-25">
                          <a:latin typeface="Georgia"/>
                          <a:cs typeface="Georgia"/>
                        </a:rPr>
                        <a:t>declared during last </a:t>
                      </a:r>
                      <a:r>
                        <a:rPr dirty="0" sz="1800" spc="-175">
                          <a:latin typeface="Georgia"/>
                          <a:cs typeface="Georgia"/>
                        </a:rPr>
                        <a:t>3</a:t>
                      </a:r>
                      <a:r>
                        <a:rPr dirty="0" sz="1800" spc="-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45">
                          <a:latin typeface="Georgia"/>
                          <a:cs typeface="Georgia"/>
                        </a:rPr>
                        <a:t>years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38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95">
                          <a:latin typeface="Georgia"/>
                          <a:cs typeface="Georgia"/>
                        </a:rPr>
                        <a:t>10%, </a:t>
                      </a:r>
                      <a:r>
                        <a:rPr dirty="0" sz="1800" spc="-65">
                          <a:latin typeface="Georgia"/>
                          <a:cs typeface="Georgia"/>
                        </a:rPr>
                        <a:t>NIL,</a:t>
                      </a:r>
                      <a:r>
                        <a:rPr dirty="0" sz="1800" spc="75">
                          <a:latin typeface="Georgia"/>
                          <a:cs typeface="Georgia"/>
                        </a:rPr>
                        <a:t> </a:t>
                      </a:r>
                      <a:r>
                        <a:rPr dirty="0" sz="1800" spc="-110">
                          <a:latin typeface="Georgia"/>
                          <a:cs typeface="Georgia"/>
                        </a:rPr>
                        <a:t>15%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685800"/>
              <a:ext cx="8888818" cy="61721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-828" y="0"/>
              <a:ext cx="9145590" cy="10289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8519921" y="6518249"/>
            <a:ext cx="1803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5">
                <a:solidFill>
                  <a:srgbClr val="045C75"/>
                </a:solidFill>
                <a:latin typeface="Georgia"/>
                <a:cs typeface="Georgia"/>
              </a:rPr>
              <a:t>65</a:t>
            </a:r>
            <a:endParaRPr sz="1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63080"/>
            <a:chOff x="-828" y="0"/>
            <a:chExt cx="9145905" cy="686308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3999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-828" y="0"/>
              <a:ext cx="9145590" cy="10289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450591" y="4492752"/>
              <a:ext cx="6358128" cy="236524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394204" y="4443977"/>
              <a:ext cx="6060948" cy="24140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514600" y="4518659"/>
              <a:ext cx="6234684" cy="23393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514600" y="4518659"/>
              <a:ext cx="6235065" cy="2339340"/>
            </a:xfrm>
            <a:custGeom>
              <a:avLst/>
              <a:gdLst/>
              <a:ahLst/>
              <a:cxnLst/>
              <a:rect l="l" t="t" r="r" b="b"/>
              <a:pathLst>
                <a:path w="6235065" h="2339340">
                  <a:moveTo>
                    <a:pt x="0" y="2339340"/>
                  </a:moveTo>
                  <a:lnTo>
                    <a:pt x="6234684" y="2339340"/>
                  </a:lnTo>
                  <a:lnTo>
                    <a:pt x="6234684" y="0"/>
                  </a:lnTo>
                  <a:lnTo>
                    <a:pt x="0" y="0"/>
                  </a:lnTo>
                  <a:lnTo>
                    <a:pt x="0" y="2339340"/>
                  </a:lnTo>
                  <a:close/>
                </a:path>
              </a:pathLst>
            </a:custGeom>
            <a:ln w="9143">
              <a:solidFill>
                <a:srgbClr val="0073A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2593594" y="4514850"/>
            <a:ext cx="5667375" cy="22644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350"/>
              </a:lnSpc>
              <a:spcBef>
                <a:spcPts val="100"/>
              </a:spcBef>
            </a:pPr>
            <a:r>
              <a:rPr dirty="0" sz="2000" spc="-350" b="1" i="1">
                <a:latin typeface="Arial"/>
                <a:cs typeface="Arial"/>
              </a:rPr>
              <a:t>P </a:t>
            </a:r>
            <a:r>
              <a:rPr dirty="0" sz="2000" spc="-370" b="1" i="1">
                <a:latin typeface="Arial"/>
                <a:cs typeface="Arial"/>
              </a:rPr>
              <a:t>C</a:t>
            </a:r>
            <a:r>
              <a:rPr dirty="0" sz="2000" spc="-355" b="1" i="1">
                <a:latin typeface="Arial"/>
                <a:cs typeface="Arial"/>
              </a:rPr>
              <a:t> </a:t>
            </a:r>
            <a:r>
              <a:rPr dirty="0" sz="2000" spc="-310" b="1" i="1">
                <a:latin typeface="Arial"/>
                <a:cs typeface="Arial"/>
              </a:rPr>
              <a:t>Agrawal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410"/>
              </a:lnSpc>
            </a:pPr>
            <a:r>
              <a:rPr dirty="0" sz="2100" spc="-235" b="1" i="1">
                <a:latin typeface="Times New Roman"/>
                <a:cs typeface="Times New Roman"/>
              </a:rPr>
              <a:t>B.Com., </a:t>
            </a:r>
            <a:r>
              <a:rPr dirty="0" sz="2100" spc="-220" b="1" i="1">
                <a:latin typeface="Times New Roman"/>
                <a:cs typeface="Times New Roman"/>
              </a:rPr>
              <a:t>LL.B.(A), </a:t>
            </a:r>
            <a:r>
              <a:rPr dirty="0" sz="2100" spc="-250" b="1" i="1">
                <a:latin typeface="Times New Roman"/>
                <a:cs typeface="Times New Roman"/>
              </a:rPr>
              <a:t>CAIIB,</a:t>
            </a:r>
            <a:r>
              <a:rPr dirty="0" sz="2100" spc="-10" b="1" i="1">
                <a:latin typeface="Times New Roman"/>
                <a:cs typeface="Times New Roman"/>
              </a:rPr>
              <a:t> </a:t>
            </a:r>
            <a:r>
              <a:rPr dirty="0" sz="2100" spc="-315" b="1" i="1">
                <a:latin typeface="Times New Roman"/>
                <a:cs typeface="Times New Roman"/>
              </a:rPr>
              <a:t>FCS</a:t>
            </a:r>
            <a:endParaRPr sz="2100">
              <a:latin typeface="Times New Roman"/>
              <a:cs typeface="Times New Roman"/>
            </a:endParaRPr>
          </a:p>
          <a:p>
            <a:pPr marL="12700" marR="5080">
              <a:lnSpc>
                <a:spcPct val="95500"/>
              </a:lnSpc>
              <a:spcBef>
                <a:spcPts val="55"/>
              </a:spcBef>
              <a:tabLst>
                <a:tab pos="2494915" algn="l"/>
              </a:tabLst>
            </a:pPr>
            <a:r>
              <a:rPr dirty="0" sz="2100" spc="-220" i="1">
                <a:latin typeface="Times New Roman"/>
                <a:cs typeface="Times New Roman"/>
              </a:rPr>
              <a:t>Past </a:t>
            </a:r>
            <a:r>
              <a:rPr dirty="0" sz="2100" spc="-240" i="1">
                <a:latin typeface="Times New Roman"/>
                <a:cs typeface="Times New Roman"/>
              </a:rPr>
              <a:t>Chairman, </a:t>
            </a:r>
            <a:r>
              <a:rPr dirty="0" sz="2100" spc="-250" i="1">
                <a:latin typeface="Times New Roman"/>
                <a:cs typeface="Times New Roman"/>
              </a:rPr>
              <a:t>Aurangabad </a:t>
            </a:r>
            <a:r>
              <a:rPr dirty="0" sz="2100" spc="-235" i="1">
                <a:latin typeface="Times New Roman"/>
                <a:cs typeface="Times New Roman"/>
              </a:rPr>
              <a:t>Chapter </a:t>
            </a:r>
            <a:r>
              <a:rPr dirty="0" sz="2100" spc="-195" i="1">
                <a:latin typeface="Times New Roman"/>
                <a:cs typeface="Times New Roman"/>
              </a:rPr>
              <a:t>of </a:t>
            </a:r>
            <a:r>
              <a:rPr dirty="0" sz="2100" spc="-245" i="1">
                <a:latin typeface="Times New Roman"/>
                <a:cs typeface="Times New Roman"/>
              </a:rPr>
              <a:t>The </a:t>
            </a:r>
            <a:r>
              <a:rPr dirty="0" sz="2100" spc="-185" i="1">
                <a:latin typeface="Times New Roman"/>
                <a:cs typeface="Times New Roman"/>
              </a:rPr>
              <a:t>Institute </a:t>
            </a:r>
            <a:r>
              <a:rPr dirty="0" sz="2100" spc="-195" i="1">
                <a:latin typeface="Times New Roman"/>
                <a:cs typeface="Times New Roman"/>
              </a:rPr>
              <a:t>of </a:t>
            </a:r>
            <a:r>
              <a:rPr dirty="0" sz="2100" spc="-275" i="1">
                <a:latin typeface="Times New Roman"/>
                <a:cs typeface="Times New Roman"/>
              </a:rPr>
              <a:t>Company  </a:t>
            </a:r>
            <a:r>
              <a:rPr dirty="0" sz="2100" spc="-204" i="1">
                <a:latin typeface="Times New Roman"/>
                <a:cs typeface="Times New Roman"/>
              </a:rPr>
              <a:t>Secretaries </a:t>
            </a:r>
            <a:r>
              <a:rPr dirty="0" sz="2100" spc="-195" i="1">
                <a:latin typeface="Times New Roman"/>
                <a:cs typeface="Times New Roman"/>
              </a:rPr>
              <a:t>of </a:t>
            </a:r>
            <a:r>
              <a:rPr dirty="0" sz="2100" spc="-190" i="1">
                <a:latin typeface="Times New Roman"/>
                <a:cs typeface="Times New Roman"/>
              </a:rPr>
              <a:t>,India, </a:t>
            </a:r>
            <a:r>
              <a:rPr dirty="0" sz="2100" spc="-210" i="1">
                <a:latin typeface="Times New Roman"/>
                <a:cs typeface="Times New Roman"/>
              </a:rPr>
              <a:t>Registered </a:t>
            </a:r>
            <a:r>
              <a:rPr dirty="0" sz="2100" spc="-220" i="1">
                <a:latin typeface="Times New Roman"/>
                <a:cs typeface="Times New Roman"/>
              </a:rPr>
              <a:t>independent </a:t>
            </a:r>
            <a:r>
              <a:rPr dirty="0" sz="2100" spc="-195" i="1">
                <a:latin typeface="Times New Roman"/>
                <a:cs typeface="Times New Roman"/>
              </a:rPr>
              <a:t>director, </a:t>
            </a:r>
            <a:r>
              <a:rPr dirty="0" sz="2100" spc="-210" i="1">
                <a:latin typeface="Times New Roman"/>
                <a:cs typeface="Times New Roman"/>
              </a:rPr>
              <a:t>Practicing </a:t>
            </a:r>
            <a:r>
              <a:rPr dirty="0" sz="2100" spc="-290" i="1">
                <a:latin typeface="Times New Roman"/>
                <a:cs typeface="Times New Roman"/>
              </a:rPr>
              <a:t>CS  </a:t>
            </a:r>
            <a:r>
              <a:rPr dirty="0" sz="2100" spc="-250" i="1">
                <a:latin typeface="Times New Roman"/>
                <a:cs typeface="Times New Roman"/>
              </a:rPr>
              <a:t>Aurangabad </a:t>
            </a:r>
            <a:r>
              <a:rPr dirty="0" sz="2100" spc="-15" i="1">
                <a:latin typeface="Times New Roman"/>
                <a:cs typeface="Times New Roman"/>
              </a:rPr>
              <a:t> </a:t>
            </a:r>
            <a:r>
              <a:rPr dirty="0" sz="2100" spc="-229" i="1">
                <a:latin typeface="Times New Roman"/>
                <a:cs typeface="Times New Roman"/>
              </a:rPr>
              <a:t>(Maharashtra)	</a:t>
            </a:r>
            <a:r>
              <a:rPr dirty="0" sz="2100" spc="-200" i="1">
                <a:latin typeface="Times New Roman"/>
                <a:cs typeface="Times New Roman"/>
              </a:rPr>
              <a:t>Cell: </a:t>
            </a:r>
            <a:r>
              <a:rPr dirty="0" sz="2100" spc="-250" i="1">
                <a:latin typeface="Times New Roman"/>
                <a:cs typeface="Times New Roman"/>
              </a:rPr>
              <a:t>9371109336  </a:t>
            </a:r>
            <a:r>
              <a:rPr dirty="0" u="sng" sz="1900" spc="-220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7"/>
              </a:rPr>
              <a:t>cs.pcagrawal@gmail.com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1695"/>
              </a:lnSpc>
            </a:pPr>
            <a:r>
              <a:rPr dirty="0" sz="1450" spc="-155" i="1">
                <a:latin typeface="Times New Roman"/>
                <a:cs typeface="Times New Roman"/>
              </a:rPr>
              <a:t>Facebook:</a:t>
            </a:r>
            <a:r>
              <a:rPr dirty="0" sz="1450" spc="-30" i="1">
                <a:latin typeface="Times New Roman"/>
                <a:cs typeface="Times New Roman"/>
              </a:rPr>
              <a:t> </a:t>
            </a:r>
            <a:r>
              <a:rPr dirty="0" u="sng" sz="1450" spc="-145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8"/>
              </a:rPr>
              <a:t>https://www.facebook.com/agrawal.pc/</a:t>
            </a: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ts val="1710"/>
              </a:lnSpc>
            </a:pPr>
            <a:r>
              <a:rPr dirty="0" sz="1450" spc="-140" i="1">
                <a:latin typeface="Times New Roman"/>
                <a:cs typeface="Times New Roman"/>
              </a:rPr>
              <a:t>LinkedIn:</a:t>
            </a:r>
            <a:r>
              <a:rPr dirty="0" sz="1450" spc="-35" i="1">
                <a:latin typeface="Times New Roman"/>
                <a:cs typeface="Times New Roman"/>
              </a:rPr>
              <a:t> </a:t>
            </a:r>
            <a:r>
              <a:rPr dirty="0" u="sng" sz="1450" spc="-145" i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  <a:hlinkClick r:id="rId9"/>
              </a:rPr>
              <a:t>https://www.linkedin.com/in/pc-agrawal-78569614/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4800599"/>
            <a:ext cx="2438400" cy="20573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509828" y="685800"/>
              <a:ext cx="8153400" cy="5943600"/>
            </a:xfrm>
            <a:custGeom>
              <a:avLst/>
              <a:gdLst/>
              <a:ahLst/>
              <a:cxnLst/>
              <a:rect l="l" t="t" r="r" b="b"/>
              <a:pathLst>
                <a:path w="8153400" h="5943600">
                  <a:moveTo>
                    <a:pt x="8153400" y="0"/>
                  </a:moveTo>
                  <a:lnTo>
                    <a:pt x="0" y="0"/>
                  </a:lnTo>
                  <a:lnTo>
                    <a:pt x="0" y="5943600"/>
                  </a:lnTo>
                  <a:lnTo>
                    <a:pt x="8153400" y="594360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CCD4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09828" y="679450"/>
              <a:ext cx="8153400" cy="5956300"/>
            </a:xfrm>
            <a:custGeom>
              <a:avLst/>
              <a:gdLst/>
              <a:ahLst/>
              <a:cxnLst/>
              <a:rect l="l" t="t" r="r" b="b"/>
              <a:pathLst>
                <a:path w="8153400" h="5956300">
                  <a:moveTo>
                    <a:pt x="0" y="0"/>
                  </a:moveTo>
                  <a:lnTo>
                    <a:pt x="0" y="5956300"/>
                  </a:lnTo>
                </a:path>
                <a:path w="8153400" h="5956300">
                  <a:moveTo>
                    <a:pt x="8153349" y="0"/>
                  </a:moveTo>
                  <a:lnTo>
                    <a:pt x="8153349" y="59563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03478" y="689355"/>
              <a:ext cx="8166100" cy="0"/>
            </a:xfrm>
            <a:custGeom>
              <a:avLst/>
              <a:gdLst/>
              <a:ahLst/>
              <a:cxnLst/>
              <a:rect l="l" t="t" r="r" b="b"/>
              <a:pathLst>
                <a:path w="8166100" h="0">
                  <a:moveTo>
                    <a:pt x="0" y="0"/>
                  </a:moveTo>
                  <a:lnTo>
                    <a:pt x="8166049" y="0"/>
                  </a:lnTo>
                </a:path>
              </a:pathLst>
            </a:custGeom>
            <a:ln w="55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03478" y="6629400"/>
              <a:ext cx="8166100" cy="0"/>
            </a:xfrm>
            <a:custGeom>
              <a:avLst/>
              <a:gdLst/>
              <a:ahLst/>
              <a:cxnLst/>
              <a:rect l="l" t="t" r="r" b="b"/>
              <a:pathLst>
                <a:path w="8166100" h="0">
                  <a:moveTo>
                    <a:pt x="0" y="0"/>
                  </a:moveTo>
                  <a:lnTo>
                    <a:pt x="8166049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88670" y="1058926"/>
            <a:ext cx="7881620" cy="50317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36550" indent="-324485">
              <a:lnSpc>
                <a:spcPct val="100000"/>
              </a:lnSpc>
              <a:spcBef>
                <a:spcPts val="105"/>
              </a:spcBef>
              <a:buSzPct val="96875"/>
              <a:buFont typeface="Wingdings"/>
              <a:buChar char=""/>
              <a:tabLst>
                <a:tab pos="337185" algn="l"/>
              </a:tabLst>
            </a:pPr>
            <a:r>
              <a:rPr dirty="0" sz="3200" spc="-40">
                <a:latin typeface="Georgia"/>
                <a:cs typeface="Georgia"/>
              </a:rPr>
              <a:t>Cash</a:t>
            </a:r>
            <a:endParaRPr sz="3200">
              <a:latin typeface="Georgia"/>
              <a:cs typeface="Georgia"/>
            </a:endParaRPr>
          </a:p>
          <a:p>
            <a:pPr marL="336550" indent="-324485">
              <a:lnSpc>
                <a:spcPct val="100000"/>
              </a:lnSpc>
              <a:buSzPct val="96875"/>
              <a:buFont typeface="Wingdings"/>
              <a:buChar char=""/>
              <a:tabLst>
                <a:tab pos="337185" algn="l"/>
              </a:tabLst>
            </a:pPr>
            <a:r>
              <a:rPr dirty="0" sz="3200" spc="-10">
                <a:latin typeface="Georgia"/>
                <a:cs typeface="Georgia"/>
              </a:rPr>
              <a:t>Cheque</a:t>
            </a:r>
            <a:endParaRPr sz="3200">
              <a:latin typeface="Georgia"/>
              <a:cs typeface="Georgia"/>
            </a:endParaRPr>
          </a:p>
          <a:p>
            <a:pPr marL="336550" indent="-324485">
              <a:lnSpc>
                <a:spcPct val="100000"/>
              </a:lnSpc>
              <a:buSzPct val="96875"/>
              <a:buFont typeface="Wingdings"/>
              <a:buChar char=""/>
              <a:tabLst>
                <a:tab pos="337185" algn="l"/>
              </a:tabLst>
            </a:pPr>
            <a:r>
              <a:rPr dirty="0" sz="3200" spc="-65">
                <a:latin typeface="Georgia"/>
                <a:cs typeface="Georgia"/>
              </a:rPr>
              <a:t>Warrant</a:t>
            </a:r>
            <a:endParaRPr sz="3200">
              <a:latin typeface="Georgia"/>
              <a:cs typeface="Georgia"/>
            </a:endParaRPr>
          </a:p>
          <a:p>
            <a:pPr marL="336550" indent="-324485">
              <a:lnSpc>
                <a:spcPct val="100000"/>
              </a:lnSpc>
              <a:buSzPct val="96875"/>
              <a:buFont typeface="Wingdings"/>
              <a:buChar char=""/>
              <a:tabLst>
                <a:tab pos="337185" algn="l"/>
              </a:tabLst>
            </a:pPr>
            <a:r>
              <a:rPr dirty="0" sz="3200" spc="-35">
                <a:latin typeface="Georgia"/>
                <a:cs typeface="Georgia"/>
              </a:rPr>
              <a:t>Any </a:t>
            </a:r>
            <a:r>
              <a:rPr dirty="0" sz="3200" spc="-20">
                <a:latin typeface="Georgia"/>
                <a:cs typeface="Georgia"/>
              </a:rPr>
              <a:t>electronic</a:t>
            </a:r>
            <a:r>
              <a:rPr dirty="0" sz="3200" spc="-150">
                <a:latin typeface="Georgia"/>
                <a:cs typeface="Georgia"/>
              </a:rPr>
              <a:t> </a:t>
            </a:r>
            <a:r>
              <a:rPr dirty="0" sz="3200" spc="-25">
                <a:latin typeface="Georgia"/>
                <a:cs typeface="Georgia"/>
              </a:rPr>
              <a:t>mode</a:t>
            </a:r>
            <a:endParaRPr sz="3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-85" i="1">
                <a:latin typeface="Georgia"/>
                <a:cs typeface="Georgia"/>
              </a:rPr>
              <a:t>(In </a:t>
            </a:r>
            <a:r>
              <a:rPr dirty="0" sz="2400" spc="-60" i="1">
                <a:latin typeface="Georgia"/>
                <a:cs typeface="Georgia"/>
              </a:rPr>
              <a:t>case </a:t>
            </a:r>
            <a:r>
              <a:rPr dirty="0" sz="2400" spc="-55" i="1">
                <a:latin typeface="Georgia"/>
                <a:cs typeface="Georgia"/>
              </a:rPr>
              <a:t>of </a:t>
            </a:r>
            <a:r>
              <a:rPr dirty="0" sz="2400" spc="-60" i="1">
                <a:latin typeface="Georgia"/>
                <a:cs typeface="Georgia"/>
              </a:rPr>
              <a:t>listed </a:t>
            </a:r>
            <a:r>
              <a:rPr dirty="0" sz="2400" spc="-110" i="1">
                <a:latin typeface="Georgia"/>
                <a:cs typeface="Georgia"/>
              </a:rPr>
              <a:t>company</a:t>
            </a:r>
            <a:r>
              <a:rPr dirty="0" sz="2400" spc="200" i="1">
                <a:latin typeface="Georgia"/>
                <a:cs typeface="Georgia"/>
              </a:rPr>
              <a:t> </a:t>
            </a:r>
            <a:r>
              <a:rPr dirty="0" sz="2400" spc="-345" i="1">
                <a:latin typeface="Georgia"/>
                <a:cs typeface="Georgia"/>
              </a:rPr>
              <a:t>–</a:t>
            </a:r>
            <a:endParaRPr sz="240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buFont typeface="Georgia"/>
              <a:buChar char="-"/>
              <a:tabLst>
                <a:tab pos="299085" algn="l"/>
                <a:tab pos="299720" algn="l"/>
              </a:tabLst>
            </a:pPr>
            <a:r>
              <a:rPr dirty="0" sz="2400" spc="-55" i="1">
                <a:latin typeface="Georgia"/>
                <a:cs typeface="Georgia"/>
              </a:rPr>
              <a:t>electronic </a:t>
            </a:r>
            <a:r>
              <a:rPr dirty="0" sz="2400" spc="-85" i="1">
                <a:latin typeface="Georgia"/>
                <a:cs typeface="Georgia"/>
              </a:rPr>
              <a:t>mode </a:t>
            </a:r>
            <a:r>
              <a:rPr dirty="0" sz="2400" spc="-110" i="1">
                <a:latin typeface="Georgia"/>
                <a:cs typeface="Georgia"/>
              </a:rPr>
              <a:t>or </a:t>
            </a:r>
            <a:r>
              <a:rPr dirty="0" sz="2400" spc="-70" i="1">
                <a:latin typeface="Georgia"/>
                <a:cs typeface="Georgia"/>
              </a:rPr>
              <a:t>if </a:t>
            </a:r>
            <a:r>
              <a:rPr dirty="0" sz="2400" spc="-25" i="1">
                <a:latin typeface="Georgia"/>
                <a:cs typeface="Georgia"/>
              </a:rPr>
              <a:t>not </a:t>
            </a:r>
            <a:r>
              <a:rPr dirty="0" sz="2400" spc="-65" i="1">
                <a:latin typeface="Georgia"/>
                <a:cs typeface="Georgia"/>
              </a:rPr>
              <a:t>possible, </a:t>
            </a:r>
            <a:r>
              <a:rPr dirty="0" sz="2400" spc="-125" i="1">
                <a:latin typeface="Georgia"/>
                <a:cs typeface="Georgia"/>
              </a:rPr>
              <a:t>payable </a:t>
            </a:r>
            <a:r>
              <a:rPr dirty="0" sz="2400" spc="-60" i="1">
                <a:latin typeface="Georgia"/>
                <a:cs typeface="Georgia"/>
              </a:rPr>
              <a:t>at </a:t>
            </a:r>
            <a:r>
              <a:rPr dirty="0" sz="2400" spc="-160" i="1">
                <a:latin typeface="Georgia"/>
                <a:cs typeface="Georgia"/>
              </a:rPr>
              <a:t>par </a:t>
            </a:r>
            <a:r>
              <a:rPr dirty="0" sz="2400" spc="-60" i="1">
                <a:latin typeface="Georgia"/>
                <a:cs typeface="Georgia"/>
              </a:rPr>
              <a:t>cheques</a:t>
            </a:r>
            <a:r>
              <a:rPr dirty="0" sz="2400" spc="290" i="1">
                <a:latin typeface="Georgia"/>
                <a:cs typeface="Georgia"/>
              </a:rPr>
              <a:t> </a:t>
            </a:r>
            <a:r>
              <a:rPr dirty="0" sz="2400" spc="-345" i="1">
                <a:latin typeface="Georgia"/>
                <a:cs typeface="Georgia"/>
              </a:rPr>
              <a:t>–</a:t>
            </a:r>
            <a:endParaRPr sz="2400">
              <a:latin typeface="Georgia"/>
              <a:cs typeface="Georgia"/>
            </a:endParaRPr>
          </a:p>
          <a:p>
            <a:pPr marL="299085">
              <a:lnSpc>
                <a:spcPct val="100000"/>
              </a:lnSpc>
            </a:pPr>
            <a:r>
              <a:rPr dirty="0" sz="2400" spc="-85" i="1">
                <a:latin typeface="Georgia"/>
                <a:cs typeface="Georgia"/>
              </a:rPr>
              <a:t>Regulation </a:t>
            </a:r>
            <a:r>
              <a:rPr dirty="0" sz="2400" spc="-265" i="1">
                <a:latin typeface="Georgia"/>
                <a:cs typeface="Georgia"/>
              </a:rPr>
              <a:t>12 </a:t>
            </a:r>
            <a:r>
              <a:rPr dirty="0" sz="2400" spc="-55" i="1">
                <a:latin typeface="Georgia"/>
                <a:cs typeface="Georgia"/>
              </a:rPr>
              <a:t>of</a:t>
            </a:r>
            <a:r>
              <a:rPr dirty="0" sz="2400" spc="-15" i="1">
                <a:latin typeface="Georgia"/>
                <a:cs typeface="Georgia"/>
              </a:rPr>
              <a:t> </a:t>
            </a:r>
            <a:r>
              <a:rPr dirty="0" sz="2400" spc="-65" i="1">
                <a:latin typeface="Georgia"/>
                <a:cs typeface="Georgia"/>
              </a:rPr>
              <a:t>LODR)</a:t>
            </a:r>
            <a:endParaRPr sz="2400">
              <a:latin typeface="Georgia"/>
              <a:cs typeface="Georgia"/>
            </a:endParaRPr>
          </a:p>
          <a:p>
            <a:pPr marL="299085" marR="458470" indent="-287020">
              <a:lnSpc>
                <a:spcPct val="100000"/>
              </a:lnSpc>
              <a:buFont typeface="Georgia"/>
              <a:buChar char="-"/>
              <a:tabLst>
                <a:tab pos="299085" algn="l"/>
                <a:tab pos="299720" algn="l"/>
              </a:tabLst>
            </a:pPr>
            <a:r>
              <a:rPr dirty="0" sz="2400" spc="-95" i="1">
                <a:latin typeface="Georgia"/>
                <a:cs typeface="Georgia"/>
              </a:rPr>
              <a:t>Dividend </a:t>
            </a:r>
            <a:r>
              <a:rPr dirty="0" sz="2400" spc="-155" i="1">
                <a:latin typeface="Georgia"/>
                <a:cs typeface="Georgia"/>
              </a:rPr>
              <a:t>warrant </a:t>
            </a:r>
            <a:r>
              <a:rPr dirty="0" sz="2400" spc="-40" i="1">
                <a:latin typeface="Georgia"/>
                <a:cs typeface="Georgia"/>
              </a:rPr>
              <a:t>must </a:t>
            </a:r>
            <a:r>
              <a:rPr dirty="0" sz="2400" spc="-65" i="1">
                <a:latin typeface="Georgia"/>
                <a:cs typeface="Georgia"/>
              </a:rPr>
              <a:t>contain </a:t>
            </a:r>
            <a:r>
              <a:rPr dirty="0" sz="2400" spc="-90" i="1">
                <a:latin typeface="Georgia"/>
                <a:cs typeface="Georgia"/>
              </a:rPr>
              <a:t>bank </a:t>
            </a:r>
            <a:r>
              <a:rPr dirty="0" sz="2400" spc="-45" i="1">
                <a:latin typeface="Georgia"/>
                <a:cs typeface="Georgia"/>
              </a:rPr>
              <a:t>account </a:t>
            </a:r>
            <a:r>
              <a:rPr dirty="0" sz="2400" spc="-70" i="1">
                <a:latin typeface="Georgia"/>
                <a:cs typeface="Georgia"/>
              </a:rPr>
              <a:t>details </a:t>
            </a:r>
            <a:r>
              <a:rPr dirty="0" sz="2400" spc="-55" i="1">
                <a:latin typeface="Georgia"/>
                <a:cs typeface="Georgia"/>
              </a:rPr>
              <a:t>of  </a:t>
            </a:r>
            <a:r>
              <a:rPr dirty="0" sz="2400" spc="-90" i="1">
                <a:latin typeface="Georgia"/>
                <a:cs typeface="Georgia"/>
              </a:rPr>
              <a:t>shareholders </a:t>
            </a:r>
            <a:r>
              <a:rPr dirty="0" sz="2400" spc="-110" i="1">
                <a:latin typeface="Georgia"/>
                <a:cs typeface="Georgia"/>
              </a:rPr>
              <a:t>or </a:t>
            </a:r>
            <a:r>
              <a:rPr dirty="0" sz="2400" spc="-90" i="1">
                <a:latin typeface="Georgia"/>
                <a:cs typeface="Georgia"/>
              </a:rPr>
              <a:t>failing </a:t>
            </a:r>
            <a:r>
              <a:rPr dirty="0" sz="2400" spc="-105" i="1">
                <a:latin typeface="Georgia"/>
                <a:cs typeface="Georgia"/>
              </a:rPr>
              <a:t>which </a:t>
            </a:r>
            <a:r>
              <a:rPr dirty="0" sz="2400" spc="-75" i="1">
                <a:latin typeface="Georgia"/>
                <a:cs typeface="Georgia"/>
              </a:rPr>
              <a:t>their</a:t>
            </a:r>
            <a:r>
              <a:rPr dirty="0" sz="2400" spc="375" i="1">
                <a:latin typeface="Georgia"/>
                <a:cs typeface="Georgia"/>
              </a:rPr>
              <a:t> </a:t>
            </a:r>
            <a:r>
              <a:rPr dirty="0" sz="2400" spc="-110" i="1">
                <a:latin typeface="Georgia"/>
                <a:cs typeface="Georgia"/>
              </a:rPr>
              <a:t>address</a:t>
            </a:r>
            <a:endParaRPr sz="2400">
              <a:latin typeface="Georgia"/>
              <a:cs typeface="Georgia"/>
            </a:endParaRPr>
          </a:p>
          <a:p>
            <a:pPr marL="299085" marR="542290" indent="-287020">
              <a:lnSpc>
                <a:spcPct val="100000"/>
              </a:lnSpc>
              <a:buFont typeface="Georgia"/>
              <a:buChar char="-"/>
              <a:tabLst>
                <a:tab pos="299085" algn="l"/>
                <a:tab pos="299720" algn="l"/>
              </a:tabLst>
            </a:pPr>
            <a:r>
              <a:rPr dirty="0" sz="2400" spc="-95" i="1">
                <a:latin typeface="Georgia"/>
                <a:cs typeface="Georgia"/>
              </a:rPr>
              <a:t>Dividend </a:t>
            </a:r>
            <a:r>
              <a:rPr dirty="0" sz="2400" spc="-140" i="1">
                <a:latin typeface="Georgia"/>
                <a:cs typeface="Georgia"/>
              </a:rPr>
              <a:t>warrants </a:t>
            </a:r>
            <a:r>
              <a:rPr dirty="0" sz="2400" spc="-95" i="1">
                <a:latin typeface="Georgia"/>
                <a:cs typeface="Georgia"/>
              </a:rPr>
              <a:t>for </a:t>
            </a:r>
            <a:r>
              <a:rPr dirty="0" sz="2400" spc="-105" i="1">
                <a:latin typeface="Georgia"/>
                <a:cs typeface="Georgia"/>
              </a:rPr>
              <a:t>more </a:t>
            </a:r>
            <a:r>
              <a:rPr dirty="0" sz="2400" spc="-70" i="1">
                <a:latin typeface="Georgia"/>
                <a:cs typeface="Georgia"/>
              </a:rPr>
              <a:t>than </a:t>
            </a:r>
            <a:r>
              <a:rPr dirty="0" sz="2400" spc="-140" i="1">
                <a:latin typeface="Georgia"/>
                <a:cs typeface="Georgia"/>
              </a:rPr>
              <a:t>Rs.1,500 </a:t>
            </a:r>
            <a:r>
              <a:rPr dirty="0" sz="2400" spc="-15" i="1">
                <a:latin typeface="Georgia"/>
                <a:cs typeface="Georgia"/>
              </a:rPr>
              <a:t>to </a:t>
            </a:r>
            <a:r>
              <a:rPr dirty="0" sz="2400" spc="-80" i="1">
                <a:latin typeface="Georgia"/>
                <a:cs typeface="Georgia"/>
              </a:rPr>
              <a:t>be </a:t>
            </a:r>
            <a:r>
              <a:rPr dirty="0" sz="2400" spc="-40" i="1">
                <a:latin typeface="Georgia"/>
                <a:cs typeface="Georgia"/>
              </a:rPr>
              <a:t>sent </a:t>
            </a:r>
            <a:r>
              <a:rPr dirty="0" sz="2400" spc="-160" i="1">
                <a:latin typeface="Georgia"/>
                <a:cs typeface="Georgia"/>
              </a:rPr>
              <a:t>by  </a:t>
            </a:r>
            <a:r>
              <a:rPr dirty="0" sz="2400" spc="-90" i="1">
                <a:latin typeface="Georgia"/>
                <a:cs typeface="Georgia"/>
              </a:rPr>
              <a:t>speed</a:t>
            </a:r>
            <a:r>
              <a:rPr dirty="0" sz="2400" i="1">
                <a:latin typeface="Georgia"/>
                <a:cs typeface="Georgia"/>
              </a:rPr>
              <a:t> </a:t>
            </a:r>
            <a:r>
              <a:rPr dirty="0" sz="2400" spc="-40" i="1">
                <a:latin typeface="Georgia"/>
                <a:cs typeface="Georgia"/>
              </a:rPr>
              <a:t>post.)</a:t>
            </a:r>
            <a:endParaRPr sz="240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22148" y="0"/>
            <a:ext cx="8255634" cy="708660"/>
            <a:chOff x="422148" y="0"/>
            <a:chExt cx="8255634" cy="708660"/>
          </a:xfrm>
        </p:grpSpPr>
        <p:sp>
          <p:nvSpPr>
            <p:cNvPr id="9" name="object 9"/>
            <p:cNvSpPr/>
            <p:nvPr/>
          </p:nvSpPr>
          <p:spPr>
            <a:xfrm>
              <a:off x="435102" y="3809"/>
              <a:ext cx="8229600" cy="683260"/>
            </a:xfrm>
            <a:custGeom>
              <a:avLst/>
              <a:gdLst/>
              <a:ahLst/>
              <a:cxnLst/>
              <a:rect l="l" t="t" r="r" b="b"/>
              <a:pathLst>
                <a:path w="8229600" h="683260">
                  <a:moveTo>
                    <a:pt x="8229600" y="0"/>
                  </a:moveTo>
                  <a:lnTo>
                    <a:pt x="0" y="0"/>
                  </a:lnTo>
                  <a:lnTo>
                    <a:pt x="0" y="682752"/>
                  </a:lnTo>
                  <a:lnTo>
                    <a:pt x="8229600" y="68275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35102" y="3809"/>
              <a:ext cx="8229600" cy="683260"/>
            </a:xfrm>
            <a:custGeom>
              <a:avLst/>
              <a:gdLst/>
              <a:ahLst/>
              <a:cxnLst/>
              <a:rect l="l" t="t" r="r" b="b"/>
              <a:pathLst>
                <a:path w="8229600" h="683260">
                  <a:moveTo>
                    <a:pt x="0" y="682752"/>
                  </a:moveTo>
                  <a:lnTo>
                    <a:pt x="8229600" y="68275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682752"/>
                  </a:lnTo>
                  <a:close/>
                </a:path>
              </a:pathLst>
            </a:custGeom>
            <a:ln w="25908">
              <a:solidFill>
                <a:srgbClr val="7BC9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309497" y="159207"/>
            <a:ext cx="647827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5"/>
              <a:t>Modes </a:t>
            </a:r>
            <a:r>
              <a:rPr dirty="0" spc="-70"/>
              <a:t>of </a:t>
            </a:r>
            <a:r>
              <a:rPr dirty="0" spc="-130"/>
              <a:t>payment </a:t>
            </a:r>
            <a:r>
              <a:rPr dirty="0" spc="-70"/>
              <a:t>of </a:t>
            </a:r>
            <a:r>
              <a:rPr dirty="0" spc="-145"/>
              <a:t>dividend</a:t>
            </a:r>
            <a:r>
              <a:rPr dirty="0" spc="225"/>
              <a:t> </a:t>
            </a:r>
            <a:r>
              <a:rPr dirty="0" sz="2000" spc="-95"/>
              <a:t>[Sec.123(5)]</a:t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509828" y="685800"/>
              <a:ext cx="8153400" cy="5943600"/>
            </a:xfrm>
            <a:custGeom>
              <a:avLst/>
              <a:gdLst/>
              <a:ahLst/>
              <a:cxnLst/>
              <a:rect l="l" t="t" r="r" b="b"/>
              <a:pathLst>
                <a:path w="8153400" h="5943600">
                  <a:moveTo>
                    <a:pt x="8153400" y="0"/>
                  </a:moveTo>
                  <a:lnTo>
                    <a:pt x="0" y="0"/>
                  </a:lnTo>
                  <a:lnTo>
                    <a:pt x="0" y="5943600"/>
                  </a:lnTo>
                  <a:lnTo>
                    <a:pt x="8153400" y="594360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CCD4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09828" y="679450"/>
              <a:ext cx="8153400" cy="5956300"/>
            </a:xfrm>
            <a:custGeom>
              <a:avLst/>
              <a:gdLst/>
              <a:ahLst/>
              <a:cxnLst/>
              <a:rect l="l" t="t" r="r" b="b"/>
              <a:pathLst>
                <a:path w="8153400" h="5956300">
                  <a:moveTo>
                    <a:pt x="0" y="0"/>
                  </a:moveTo>
                  <a:lnTo>
                    <a:pt x="0" y="5956300"/>
                  </a:lnTo>
                </a:path>
                <a:path w="8153400" h="5956300">
                  <a:moveTo>
                    <a:pt x="8153349" y="0"/>
                  </a:moveTo>
                  <a:lnTo>
                    <a:pt x="8153349" y="595630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03478" y="689355"/>
              <a:ext cx="8166100" cy="0"/>
            </a:xfrm>
            <a:custGeom>
              <a:avLst/>
              <a:gdLst/>
              <a:ahLst/>
              <a:cxnLst/>
              <a:rect l="l" t="t" r="r" b="b"/>
              <a:pathLst>
                <a:path w="8166100" h="0">
                  <a:moveTo>
                    <a:pt x="0" y="0"/>
                  </a:moveTo>
                  <a:lnTo>
                    <a:pt x="8166049" y="0"/>
                  </a:lnTo>
                </a:path>
              </a:pathLst>
            </a:custGeom>
            <a:ln w="55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03478" y="6629400"/>
              <a:ext cx="8166100" cy="0"/>
            </a:xfrm>
            <a:custGeom>
              <a:avLst/>
              <a:gdLst/>
              <a:ahLst/>
              <a:cxnLst/>
              <a:rect l="l" t="t" r="r" b="b"/>
              <a:pathLst>
                <a:path w="8166100" h="0">
                  <a:moveTo>
                    <a:pt x="0" y="0"/>
                  </a:moveTo>
                  <a:lnTo>
                    <a:pt x="8166049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88670" y="1065021"/>
            <a:ext cx="8006080" cy="2952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99085" marR="106680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dirty="0" sz="2400" spc="-30">
                <a:latin typeface="Georgia"/>
                <a:cs typeface="Georgia"/>
              </a:rPr>
              <a:t>Thus </a:t>
            </a:r>
            <a:r>
              <a:rPr dirty="0" sz="2400" spc="-35">
                <a:latin typeface="Georgia"/>
                <a:cs typeface="Georgia"/>
              </a:rPr>
              <a:t>payment </a:t>
            </a:r>
            <a:r>
              <a:rPr dirty="0" sz="2400" spc="-20">
                <a:latin typeface="Georgia"/>
                <a:cs typeface="Georgia"/>
              </a:rPr>
              <a:t>of </a:t>
            </a:r>
            <a:r>
              <a:rPr dirty="0" sz="2400" spc="-30">
                <a:latin typeface="Georgia"/>
                <a:cs typeface="Georgia"/>
              </a:rPr>
              <a:t>dividend </a:t>
            </a:r>
            <a:r>
              <a:rPr dirty="0" sz="2400" spc="160" b="1">
                <a:latin typeface="Times New Roman"/>
                <a:cs typeface="Times New Roman"/>
              </a:rPr>
              <a:t>in </a:t>
            </a:r>
            <a:r>
              <a:rPr dirty="0" sz="2400" spc="145" b="1">
                <a:latin typeface="Times New Roman"/>
                <a:cs typeface="Times New Roman"/>
              </a:rPr>
              <a:t>kind </a:t>
            </a:r>
            <a:r>
              <a:rPr dirty="0" sz="2400" spc="-30">
                <a:latin typeface="Georgia"/>
                <a:cs typeface="Georgia"/>
              </a:rPr>
              <a:t>(e.g. gifts, goods </a:t>
            </a:r>
            <a:r>
              <a:rPr dirty="0" sz="2400" spc="-10">
                <a:latin typeface="Georgia"/>
                <a:cs typeface="Georgia"/>
              </a:rPr>
              <a:t>etc)</a:t>
            </a:r>
            <a:r>
              <a:rPr dirty="0" sz="2400" spc="-380">
                <a:latin typeface="Georgia"/>
                <a:cs typeface="Georgia"/>
              </a:rPr>
              <a:t> </a:t>
            </a:r>
            <a:r>
              <a:rPr dirty="0" sz="2400" spc="-50">
                <a:latin typeface="Georgia"/>
                <a:cs typeface="Georgia"/>
              </a:rPr>
              <a:t>is  </a:t>
            </a:r>
            <a:r>
              <a:rPr dirty="0" sz="2400" spc="-25">
                <a:latin typeface="Georgia"/>
                <a:cs typeface="Georgia"/>
              </a:rPr>
              <a:t>prohibited.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2500">
              <a:latin typeface="Georgia"/>
              <a:cs typeface="Georgia"/>
            </a:endParaRPr>
          </a:p>
          <a:p>
            <a:pPr algn="just" marL="355600" marR="508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z="2400" spc="-60">
                <a:latin typeface="Georgia"/>
                <a:cs typeface="Georgia"/>
              </a:rPr>
              <a:t>Bombay </a:t>
            </a:r>
            <a:r>
              <a:rPr dirty="0" sz="2400" spc="-30">
                <a:latin typeface="Georgia"/>
                <a:cs typeface="Georgia"/>
              </a:rPr>
              <a:t>High </a:t>
            </a:r>
            <a:r>
              <a:rPr dirty="0" sz="2400" spc="-15">
                <a:latin typeface="Georgia"/>
                <a:cs typeface="Georgia"/>
              </a:rPr>
              <a:t>Court </a:t>
            </a:r>
            <a:r>
              <a:rPr dirty="0" sz="2400" spc="-25">
                <a:latin typeface="Georgia"/>
                <a:cs typeface="Georgia"/>
              </a:rPr>
              <a:t>in its </a:t>
            </a:r>
            <a:r>
              <a:rPr dirty="0" sz="2400" spc="-40">
                <a:latin typeface="Georgia"/>
                <a:cs typeface="Georgia"/>
              </a:rPr>
              <a:t>order </a:t>
            </a:r>
            <a:r>
              <a:rPr dirty="0" sz="2400" spc="-25">
                <a:latin typeface="Georgia"/>
                <a:cs typeface="Georgia"/>
              </a:rPr>
              <a:t>dated </a:t>
            </a:r>
            <a:r>
              <a:rPr dirty="0" sz="2400" spc="-155">
                <a:latin typeface="Georgia"/>
                <a:cs typeface="Georgia"/>
              </a:rPr>
              <a:t>15.9.2015 </a:t>
            </a:r>
            <a:r>
              <a:rPr dirty="0" sz="2400" spc="-25">
                <a:latin typeface="Georgia"/>
                <a:cs typeface="Georgia"/>
              </a:rPr>
              <a:t>in </a:t>
            </a:r>
            <a:r>
              <a:rPr dirty="0" sz="2400" spc="-5">
                <a:latin typeface="Georgia"/>
                <a:cs typeface="Georgia"/>
              </a:rPr>
              <a:t>the </a:t>
            </a:r>
            <a:r>
              <a:rPr dirty="0" sz="2400" spc="-35">
                <a:latin typeface="Georgia"/>
                <a:cs typeface="Georgia"/>
              </a:rPr>
              <a:t>case  </a:t>
            </a:r>
            <a:r>
              <a:rPr dirty="0" sz="2400" spc="-20">
                <a:latin typeface="Georgia"/>
                <a:cs typeface="Georgia"/>
              </a:rPr>
              <a:t>of </a:t>
            </a:r>
            <a:r>
              <a:rPr dirty="0" sz="2400" spc="-50">
                <a:latin typeface="Georgia"/>
                <a:cs typeface="Georgia"/>
              </a:rPr>
              <a:t>Indian Seamless Enterprises </a:t>
            </a:r>
            <a:r>
              <a:rPr dirty="0" sz="2400" spc="-15">
                <a:latin typeface="Georgia"/>
                <a:cs typeface="Georgia"/>
              </a:rPr>
              <a:t>held that gift </a:t>
            </a:r>
            <a:r>
              <a:rPr dirty="0" sz="2400" spc="-20">
                <a:latin typeface="Georgia"/>
                <a:cs typeface="Georgia"/>
              </a:rPr>
              <a:t>of </a:t>
            </a:r>
            <a:r>
              <a:rPr dirty="0" sz="2400" spc="-55">
                <a:latin typeface="Georgia"/>
                <a:cs typeface="Georgia"/>
              </a:rPr>
              <a:t>shares </a:t>
            </a:r>
            <a:r>
              <a:rPr dirty="0" sz="2400" spc="-20">
                <a:latin typeface="Georgia"/>
                <a:cs typeface="Georgia"/>
              </a:rPr>
              <a:t>of </a:t>
            </a:r>
            <a:r>
              <a:rPr dirty="0" sz="2400" spc="-60">
                <a:latin typeface="Georgia"/>
                <a:cs typeface="Georgia"/>
              </a:rPr>
              <a:t>a  </a:t>
            </a:r>
            <a:r>
              <a:rPr dirty="0" sz="2400" spc="-40">
                <a:latin typeface="Georgia"/>
                <a:cs typeface="Georgia"/>
              </a:rPr>
              <a:t>company </a:t>
            </a:r>
            <a:r>
              <a:rPr dirty="0" sz="2400" spc="-10">
                <a:latin typeface="Georgia"/>
                <a:cs typeface="Georgia"/>
              </a:rPr>
              <a:t>held </a:t>
            </a:r>
            <a:r>
              <a:rPr dirty="0" sz="2400" spc="-65">
                <a:latin typeface="Georgia"/>
                <a:cs typeface="Georgia"/>
              </a:rPr>
              <a:t>as </a:t>
            </a:r>
            <a:r>
              <a:rPr dirty="0" sz="2400" spc="-30">
                <a:latin typeface="Georgia"/>
                <a:cs typeface="Georgia"/>
              </a:rPr>
              <a:t>investment </a:t>
            </a:r>
            <a:r>
              <a:rPr dirty="0" sz="2400" spc="-10">
                <a:latin typeface="Georgia"/>
                <a:cs typeface="Georgia"/>
              </a:rPr>
              <a:t>to </a:t>
            </a:r>
            <a:r>
              <a:rPr dirty="0" sz="2400" spc="-25">
                <a:latin typeface="Georgia"/>
                <a:cs typeface="Georgia"/>
              </a:rPr>
              <a:t>its </a:t>
            </a:r>
            <a:r>
              <a:rPr dirty="0" sz="2400" spc="-40">
                <a:latin typeface="Georgia"/>
                <a:cs typeface="Georgia"/>
              </a:rPr>
              <a:t>shareholders </a:t>
            </a:r>
            <a:r>
              <a:rPr dirty="0" sz="2400" spc="-25">
                <a:latin typeface="Georgia"/>
                <a:cs typeface="Georgia"/>
              </a:rPr>
              <a:t>under  </a:t>
            </a:r>
            <a:r>
              <a:rPr dirty="0" sz="2400" spc="-20">
                <a:latin typeface="Georgia"/>
                <a:cs typeface="Georgia"/>
              </a:rPr>
              <a:t>scheme of </a:t>
            </a:r>
            <a:r>
              <a:rPr dirty="0" sz="2400" spc="-40">
                <a:latin typeface="Georgia"/>
                <a:cs typeface="Georgia"/>
              </a:rPr>
              <a:t>arrangement</a:t>
            </a:r>
            <a:r>
              <a:rPr dirty="0" sz="2400" spc="495">
                <a:latin typeface="Georgia"/>
                <a:cs typeface="Georgia"/>
              </a:rPr>
              <a:t> </a:t>
            </a:r>
            <a:r>
              <a:rPr dirty="0" sz="2400" spc="-45">
                <a:latin typeface="Georgia"/>
                <a:cs typeface="Georgia"/>
              </a:rPr>
              <a:t>is </a:t>
            </a:r>
            <a:r>
              <a:rPr dirty="0" sz="2400" spc="-35">
                <a:latin typeface="Georgia"/>
                <a:cs typeface="Georgia"/>
              </a:rPr>
              <a:t>contrary </a:t>
            </a:r>
            <a:r>
              <a:rPr dirty="0" sz="2400" spc="-10">
                <a:latin typeface="Georgia"/>
                <a:cs typeface="Georgia"/>
              </a:rPr>
              <a:t>to </a:t>
            </a:r>
            <a:r>
              <a:rPr dirty="0" sz="2400" spc="-45">
                <a:latin typeface="Georgia"/>
                <a:cs typeface="Georgia"/>
              </a:rPr>
              <a:t>provisions </a:t>
            </a:r>
            <a:r>
              <a:rPr dirty="0" sz="2400" spc="-10">
                <a:latin typeface="Georgia"/>
                <a:cs typeface="Georgia"/>
              </a:rPr>
              <a:t>of  </a:t>
            </a:r>
            <a:r>
              <a:rPr dirty="0" sz="2400" spc="-105">
                <a:latin typeface="Georgia"/>
                <a:cs typeface="Georgia"/>
              </a:rPr>
              <a:t>Sec.123(5) </a:t>
            </a:r>
            <a:r>
              <a:rPr dirty="0" sz="2400" spc="-35">
                <a:latin typeface="Georgia"/>
                <a:cs typeface="Georgia"/>
              </a:rPr>
              <a:t>and </a:t>
            </a:r>
            <a:r>
              <a:rPr dirty="0" sz="2400" spc="-20">
                <a:latin typeface="Georgia"/>
                <a:cs typeface="Georgia"/>
              </a:rPr>
              <a:t>hence scheme </a:t>
            </a:r>
            <a:r>
              <a:rPr dirty="0" sz="2400" spc="-60">
                <a:latin typeface="Georgia"/>
                <a:cs typeface="Georgia"/>
              </a:rPr>
              <a:t>was </a:t>
            </a:r>
            <a:r>
              <a:rPr dirty="0" sz="2400" spc="-5">
                <a:latin typeface="Georgia"/>
                <a:cs typeface="Georgia"/>
              </a:rPr>
              <a:t>not</a:t>
            </a:r>
            <a:r>
              <a:rPr dirty="0" sz="2400" spc="-40">
                <a:latin typeface="Georgia"/>
                <a:cs typeface="Georgia"/>
              </a:rPr>
              <a:t> </a:t>
            </a:r>
            <a:r>
              <a:rPr dirty="0" sz="2400" spc="-25">
                <a:latin typeface="Georgia"/>
                <a:cs typeface="Georgia"/>
              </a:rPr>
              <a:t>sanctioned.</a:t>
            </a:r>
            <a:endParaRPr sz="240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22148" y="0"/>
            <a:ext cx="8255634" cy="708660"/>
            <a:chOff x="422148" y="0"/>
            <a:chExt cx="8255634" cy="708660"/>
          </a:xfrm>
        </p:grpSpPr>
        <p:sp>
          <p:nvSpPr>
            <p:cNvPr id="9" name="object 9"/>
            <p:cNvSpPr/>
            <p:nvPr/>
          </p:nvSpPr>
          <p:spPr>
            <a:xfrm>
              <a:off x="435102" y="3809"/>
              <a:ext cx="8229600" cy="683260"/>
            </a:xfrm>
            <a:custGeom>
              <a:avLst/>
              <a:gdLst/>
              <a:ahLst/>
              <a:cxnLst/>
              <a:rect l="l" t="t" r="r" b="b"/>
              <a:pathLst>
                <a:path w="8229600" h="683260">
                  <a:moveTo>
                    <a:pt x="8229600" y="0"/>
                  </a:moveTo>
                  <a:lnTo>
                    <a:pt x="0" y="0"/>
                  </a:lnTo>
                  <a:lnTo>
                    <a:pt x="0" y="682752"/>
                  </a:lnTo>
                  <a:lnTo>
                    <a:pt x="8229600" y="68275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35102" y="3809"/>
              <a:ext cx="8229600" cy="683260"/>
            </a:xfrm>
            <a:custGeom>
              <a:avLst/>
              <a:gdLst/>
              <a:ahLst/>
              <a:cxnLst/>
              <a:rect l="l" t="t" r="r" b="b"/>
              <a:pathLst>
                <a:path w="8229600" h="683260">
                  <a:moveTo>
                    <a:pt x="0" y="682752"/>
                  </a:moveTo>
                  <a:lnTo>
                    <a:pt x="8229600" y="68275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682752"/>
                  </a:lnTo>
                  <a:close/>
                </a:path>
              </a:pathLst>
            </a:custGeom>
            <a:ln w="25908">
              <a:solidFill>
                <a:srgbClr val="7BC9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48334" y="159207"/>
            <a:ext cx="7198359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10"/>
              <a:t>Modes </a:t>
            </a:r>
            <a:r>
              <a:rPr dirty="0" spc="-70"/>
              <a:t>of </a:t>
            </a:r>
            <a:r>
              <a:rPr dirty="0" spc="-130"/>
              <a:t>payment </a:t>
            </a:r>
            <a:r>
              <a:rPr dirty="0" spc="-70"/>
              <a:t>of </a:t>
            </a:r>
            <a:r>
              <a:rPr dirty="0" spc="-145"/>
              <a:t>dividend</a:t>
            </a:r>
            <a:r>
              <a:rPr dirty="0" spc="250"/>
              <a:t> </a:t>
            </a:r>
            <a:r>
              <a:rPr dirty="0" spc="-155"/>
              <a:t>[Sec.123(5)]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509828" y="685853"/>
              <a:ext cx="8153400" cy="6136640"/>
            </a:xfrm>
            <a:custGeom>
              <a:avLst/>
              <a:gdLst/>
              <a:ahLst/>
              <a:cxnLst/>
              <a:rect l="l" t="t" r="r" b="b"/>
              <a:pathLst>
                <a:path w="8153400" h="6136640">
                  <a:moveTo>
                    <a:pt x="8153400" y="0"/>
                  </a:moveTo>
                  <a:lnTo>
                    <a:pt x="0" y="0"/>
                  </a:lnTo>
                  <a:lnTo>
                    <a:pt x="0" y="6136640"/>
                  </a:lnTo>
                  <a:lnTo>
                    <a:pt x="8153400" y="613664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CCD4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09828" y="679450"/>
              <a:ext cx="8153400" cy="6149975"/>
            </a:xfrm>
            <a:custGeom>
              <a:avLst/>
              <a:gdLst/>
              <a:ahLst/>
              <a:cxnLst/>
              <a:rect l="l" t="t" r="r" b="b"/>
              <a:pathLst>
                <a:path w="8153400" h="6149975">
                  <a:moveTo>
                    <a:pt x="0" y="0"/>
                  </a:moveTo>
                  <a:lnTo>
                    <a:pt x="0" y="6149393"/>
                  </a:lnTo>
                </a:path>
                <a:path w="8153400" h="6149975">
                  <a:moveTo>
                    <a:pt x="8153349" y="0"/>
                  </a:moveTo>
                  <a:lnTo>
                    <a:pt x="8153349" y="614939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03478" y="689355"/>
              <a:ext cx="8166100" cy="0"/>
            </a:xfrm>
            <a:custGeom>
              <a:avLst/>
              <a:gdLst/>
              <a:ahLst/>
              <a:cxnLst/>
              <a:rect l="l" t="t" r="r" b="b"/>
              <a:pathLst>
                <a:path w="8166100" h="0">
                  <a:moveTo>
                    <a:pt x="0" y="0"/>
                  </a:moveTo>
                  <a:lnTo>
                    <a:pt x="8166049" y="0"/>
                  </a:lnTo>
                </a:path>
              </a:pathLst>
            </a:custGeom>
            <a:ln w="558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03478" y="6822493"/>
              <a:ext cx="8166100" cy="0"/>
            </a:xfrm>
            <a:custGeom>
              <a:avLst/>
              <a:gdLst/>
              <a:ahLst/>
              <a:cxnLst/>
              <a:rect l="l" t="t" r="r" b="b"/>
              <a:pathLst>
                <a:path w="8166100" h="0">
                  <a:moveTo>
                    <a:pt x="0" y="0"/>
                  </a:moveTo>
                  <a:lnTo>
                    <a:pt x="8166049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88670" y="699261"/>
            <a:ext cx="8006080" cy="5025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265430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dirty="0" sz="2400" spc="-45">
                <a:latin typeface="Georgia"/>
                <a:cs typeface="Georgia"/>
              </a:rPr>
              <a:t>Preference </a:t>
            </a:r>
            <a:r>
              <a:rPr dirty="0" sz="2400" spc="-35">
                <a:latin typeface="Georgia"/>
                <a:cs typeface="Georgia"/>
              </a:rPr>
              <a:t>shareholders </a:t>
            </a:r>
            <a:r>
              <a:rPr dirty="0" sz="2400" spc="-10">
                <a:latin typeface="Georgia"/>
                <a:cs typeface="Georgia"/>
              </a:rPr>
              <a:t>entitled to </a:t>
            </a:r>
            <a:r>
              <a:rPr dirty="0" sz="2400" spc="-20">
                <a:latin typeface="Georgia"/>
                <a:cs typeface="Georgia"/>
              </a:rPr>
              <a:t>get </a:t>
            </a:r>
            <a:r>
              <a:rPr dirty="0" sz="2400" spc="-30">
                <a:latin typeface="Georgia"/>
                <a:cs typeface="Georgia"/>
              </a:rPr>
              <a:t>dividend </a:t>
            </a:r>
            <a:r>
              <a:rPr dirty="0" sz="2400" spc="-35">
                <a:latin typeface="Georgia"/>
                <a:cs typeface="Georgia"/>
              </a:rPr>
              <a:t>prior </a:t>
            </a:r>
            <a:r>
              <a:rPr dirty="0" sz="2400" spc="-10">
                <a:latin typeface="Georgia"/>
                <a:cs typeface="Georgia"/>
              </a:rPr>
              <a:t>to  </a:t>
            </a:r>
            <a:r>
              <a:rPr dirty="0" sz="2400" spc="-15">
                <a:latin typeface="Georgia"/>
                <a:cs typeface="Georgia"/>
              </a:rPr>
              <a:t>equity </a:t>
            </a:r>
            <a:r>
              <a:rPr dirty="0" sz="2400" spc="-35">
                <a:latin typeface="Georgia"/>
                <a:cs typeface="Georgia"/>
              </a:rPr>
              <a:t>shareholders </a:t>
            </a:r>
            <a:r>
              <a:rPr dirty="0" sz="2400" spc="-30">
                <a:latin typeface="Georgia"/>
                <a:cs typeface="Georgia"/>
              </a:rPr>
              <a:t>(even </a:t>
            </a:r>
            <a:r>
              <a:rPr dirty="0" sz="2400" spc="-25">
                <a:latin typeface="Georgia"/>
                <a:cs typeface="Georgia"/>
              </a:rPr>
              <a:t>when </a:t>
            </a:r>
            <a:r>
              <a:rPr dirty="0" sz="2400" spc="-5">
                <a:latin typeface="Georgia"/>
                <a:cs typeface="Georgia"/>
              </a:rPr>
              <a:t>it </a:t>
            </a:r>
            <a:r>
              <a:rPr dirty="0" sz="2400" spc="-50">
                <a:latin typeface="Georgia"/>
                <a:cs typeface="Georgia"/>
              </a:rPr>
              <a:t>is </a:t>
            </a:r>
            <a:r>
              <a:rPr dirty="0" sz="2400" spc="-35">
                <a:latin typeface="Georgia"/>
                <a:cs typeface="Georgia"/>
              </a:rPr>
              <a:t>paid </a:t>
            </a:r>
            <a:r>
              <a:rPr dirty="0" sz="2400">
                <a:latin typeface="Georgia"/>
                <a:cs typeface="Georgia"/>
              </a:rPr>
              <a:t>out </a:t>
            </a:r>
            <a:r>
              <a:rPr dirty="0" sz="2400" spc="-20">
                <a:latin typeface="Georgia"/>
                <a:cs typeface="Georgia"/>
              </a:rPr>
              <a:t>of</a:t>
            </a:r>
            <a:r>
              <a:rPr dirty="0" sz="2400" spc="-229">
                <a:latin typeface="Georgia"/>
                <a:cs typeface="Georgia"/>
              </a:rPr>
              <a:t> </a:t>
            </a:r>
            <a:r>
              <a:rPr dirty="0" sz="2400" spc="-45">
                <a:latin typeface="Georgia"/>
                <a:cs typeface="Georgia"/>
              </a:rPr>
              <a:t>reserves)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2500">
              <a:latin typeface="Georgia"/>
              <a:cs typeface="Georgia"/>
            </a:endParaRPr>
          </a:p>
          <a:p>
            <a:pPr marL="299085" marR="299720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  <a:tab pos="3124835" algn="l"/>
              </a:tabLst>
            </a:pPr>
            <a:r>
              <a:rPr dirty="0" sz="2400" spc="-90" b="1">
                <a:latin typeface="Arial"/>
                <a:cs typeface="Arial"/>
              </a:rPr>
              <a:t>Board’s</a:t>
            </a:r>
            <a:r>
              <a:rPr dirty="0" sz="2400" spc="-195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discretion:	</a:t>
            </a:r>
            <a:r>
              <a:rPr dirty="0" sz="2400" spc="-90">
                <a:latin typeface="Georgia"/>
                <a:cs typeface="Georgia"/>
              </a:rPr>
              <a:t>Even </a:t>
            </a:r>
            <a:r>
              <a:rPr dirty="0" sz="2400" spc="-35">
                <a:latin typeface="Georgia"/>
                <a:cs typeface="Georgia"/>
              </a:rPr>
              <a:t>if </a:t>
            </a:r>
            <a:r>
              <a:rPr dirty="0" sz="2400" spc="-25">
                <a:latin typeface="Georgia"/>
                <a:cs typeface="Georgia"/>
              </a:rPr>
              <a:t>distributable </a:t>
            </a:r>
            <a:r>
              <a:rPr dirty="0" sz="2400" spc="-20">
                <a:latin typeface="Georgia"/>
                <a:cs typeface="Georgia"/>
              </a:rPr>
              <a:t>profit </a:t>
            </a:r>
            <a:r>
              <a:rPr dirty="0" sz="2400" spc="-50">
                <a:latin typeface="Georgia"/>
                <a:cs typeface="Georgia"/>
              </a:rPr>
              <a:t>is </a:t>
            </a:r>
            <a:r>
              <a:rPr dirty="0" sz="2400" spc="-25">
                <a:latin typeface="Georgia"/>
                <a:cs typeface="Georgia"/>
              </a:rPr>
              <a:t>there,  </a:t>
            </a:r>
            <a:r>
              <a:rPr dirty="0" sz="2400" spc="-40">
                <a:latin typeface="Georgia"/>
                <a:cs typeface="Georgia"/>
              </a:rPr>
              <a:t>board </a:t>
            </a:r>
            <a:r>
              <a:rPr dirty="0" sz="2400" spc="-60">
                <a:latin typeface="Georgia"/>
                <a:cs typeface="Georgia"/>
              </a:rPr>
              <a:t>may </a:t>
            </a:r>
            <a:r>
              <a:rPr dirty="0" sz="2400" spc="-30">
                <a:latin typeface="Georgia"/>
                <a:cs typeface="Georgia"/>
              </a:rPr>
              <a:t>or </a:t>
            </a:r>
            <a:r>
              <a:rPr dirty="0" sz="2400" spc="-60">
                <a:latin typeface="Georgia"/>
                <a:cs typeface="Georgia"/>
              </a:rPr>
              <a:t>may </a:t>
            </a:r>
            <a:r>
              <a:rPr dirty="0" sz="2400" spc="-5">
                <a:latin typeface="Georgia"/>
                <a:cs typeface="Georgia"/>
              </a:rPr>
              <a:t>not </a:t>
            </a:r>
            <a:r>
              <a:rPr dirty="0" sz="2400" spc="-30">
                <a:latin typeface="Georgia"/>
                <a:cs typeface="Georgia"/>
              </a:rPr>
              <a:t>recommend</a:t>
            </a:r>
            <a:r>
              <a:rPr dirty="0" sz="2400" spc="-80">
                <a:latin typeface="Georgia"/>
                <a:cs typeface="Georgia"/>
              </a:rPr>
              <a:t> </a:t>
            </a:r>
            <a:r>
              <a:rPr dirty="0" sz="2400" spc="-30">
                <a:latin typeface="Georgia"/>
                <a:cs typeface="Georgia"/>
              </a:rPr>
              <a:t>dividend.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"/>
            </a:pPr>
            <a:endParaRPr sz="2500">
              <a:latin typeface="Georgia"/>
              <a:cs typeface="Georgia"/>
            </a:endParaRPr>
          </a:p>
          <a:p>
            <a:pPr marL="299085" marR="163195" indent="-287020">
              <a:lnSpc>
                <a:spcPct val="100499"/>
              </a:lnSpc>
              <a:buFont typeface="Wingdings"/>
              <a:buChar char=""/>
              <a:tabLst>
                <a:tab pos="299720" algn="l"/>
                <a:tab pos="4766310" algn="l"/>
              </a:tabLst>
            </a:pPr>
            <a:r>
              <a:rPr dirty="0" sz="2400" spc="100" b="1">
                <a:latin typeface="Times New Roman"/>
                <a:cs typeface="Times New Roman"/>
              </a:rPr>
              <a:t>Cumulative</a:t>
            </a:r>
            <a:r>
              <a:rPr dirty="0" sz="2400" spc="-75" b="1">
                <a:latin typeface="Times New Roman"/>
                <a:cs typeface="Times New Roman"/>
              </a:rPr>
              <a:t> </a:t>
            </a:r>
            <a:r>
              <a:rPr dirty="0" sz="2400" spc="120" b="1">
                <a:latin typeface="Times New Roman"/>
                <a:cs typeface="Times New Roman"/>
              </a:rPr>
              <a:t>preference</a:t>
            </a:r>
            <a:r>
              <a:rPr dirty="0" sz="2400" spc="-120" b="1">
                <a:latin typeface="Times New Roman"/>
                <a:cs typeface="Times New Roman"/>
              </a:rPr>
              <a:t> </a:t>
            </a:r>
            <a:r>
              <a:rPr dirty="0" sz="2400" spc="85" b="1">
                <a:latin typeface="Times New Roman"/>
                <a:cs typeface="Times New Roman"/>
              </a:rPr>
              <a:t>shares</a:t>
            </a:r>
            <a:r>
              <a:rPr dirty="0" sz="2400" spc="85">
                <a:latin typeface="Georgia"/>
                <a:cs typeface="Georgia"/>
              </a:rPr>
              <a:t>:	</a:t>
            </a:r>
            <a:r>
              <a:rPr dirty="0" sz="2400" spc="-50">
                <a:latin typeface="Georgia"/>
                <a:cs typeface="Georgia"/>
              </a:rPr>
              <a:t>Arrears </a:t>
            </a:r>
            <a:r>
              <a:rPr dirty="0" sz="2400" spc="-20">
                <a:latin typeface="Georgia"/>
                <a:cs typeface="Georgia"/>
              </a:rPr>
              <a:t>of </a:t>
            </a:r>
            <a:r>
              <a:rPr dirty="0" sz="2400" spc="-30">
                <a:latin typeface="Georgia"/>
                <a:cs typeface="Georgia"/>
              </a:rPr>
              <a:t>dividend </a:t>
            </a:r>
            <a:r>
              <a:rPr dirty="0" sz="2400" spc="-10">
                <a:latin typeface="Georgia"/>
                <a:cs typeface="Georgia"/>
              </a:rPr>
              <a:t>to  </a:t>
            </a:r>
            <a:r>
              <a:rPr dirty="0" sz="2400" spc="-15">
                <a:latin typeface="Georgia"/>
                <a:cs typeface="Georgia"/>
              </a:rPr>
              <a:t>be </a:t>
            </a:r>
            <a:r>
              <a:rPr dirty="0" sz="2400" spc="-35">
                <a:latin typeface="Georgia"/>
                <a:cs typeface="Georgia"/>
              </a:rPr>
              <a:t>paid before payment </a:t>
            </a:r>
            <a:r>
              <a:rPr dirty="0" sz="2400" spc="-10">
                <a:latin typeface="Georgia"/>
                <a:cs typeface="Georgia"/>
              </a:rPr>
              <a:t>to </a:t>
            </a:r>
            <a:r>
              <a:rPr dirty="0" sz="2400" spc="-15">
                <a:latin typeface="Georgia"/>
                <a:cs typeface="Georgia"/>
              </a:rPr>
              <a:t>equity </a:t>
            </a:r>
            <a:r>
              <a:rPr dirty="0" sz="2400" spc="-35">
                <a:latin typeface="Georgia"/>
                <a:cs typeface="Georgia"/>
              </a:rPr>
              <a:t>shareholders </a:t>
            </a:r>
            <a:r>
              <a:rPr dirty="0" sz="2000" spc="-80" i="1">
                <a:latin typeface="Georgia"/>
                <a:cs typeface="Georgia"/>
              </a:rPr>
              <a:t>(even </a:t>
            </a:r>
            <a:r>
              <a:rPr dirty="0" sz="2000" spc="-55" i="1">
                <a:latin typeface="Georgia"/>
                <a:cs typeface="Georgia"/>
              </a:rPr>
              <a:t>if </a:t>
            </a:r>
            <a:r>
              <a:rPr dirty="0" sz="2000" spc="-70" i="1">
                <a:latin typeface="Georgia"/>
                <a:cs typeface="Georgia"/>
              </a:rPr>
              <a:t>same  </a:t>
            </a:r>
            <a:r>
              <a:rPr dirty="0" sz="2000" spc="-100" i="1">
                <a:latin typeface="Georgia"/>
                <a:cs typeface="Georgia"/>
              </a:rPr>
              <a:t>have </a:t>
            </a:r>
            <a:r>
              <a:rPr dirty="0" sz="2000" spc="-60" i="1">
                <a:latin typeface="Georgia"/>
                <a:cs typeface="Georgia"/>
              </a:rPr>
              <a:t>been </a:t>
            </a:r>
            <a:r>
              <a:rPr dirty="0" sz="2000" spc="-80" i="1">
                <a:latin typeface="Georgia"/>
                <a:cs typeface="Georgia"/>
              </a:rPr>
              <a:t>redeemed, </a:t>
            </a:r>
            <a:r>
              <a:rPr dirty="0" sz="2000" spc="-40" i="1">
                <a:latin typeface="Georgia"/>
                <a:cs typeface="Georgia"/>
              </a:rPr>
              <a:t>unless </a:t>
            </a:r>
            <a:r>
              <a:rPr dirty="0" sz="2000" spc="-140" i="1">
                <a:latin typeface="Georgia"/>
                <a:cs typeface="Georgia"/>
              </a:rPr>
              <a:t>waived </a:t>
            </a:r>
            <a:r>
              <a:rPr dirty="0" sz="2000" spc="-135" i="1">
                <a:latin typeface="Georgia"/>
                <a:cs typeface="Georgia"/>
              </a:rPr>
              <a:t>by </a:t>
            </a:r>
            <a:r>
              <a:rPr dirty="0" sz="2000" spc="-30" i="1">
                <a:latin typeface="Georgia"/>
                <a:cs typeface="Georgia"/>
              </a:rPr>
              <a:t>the</a:t>
            </a:r>
            <a:r>
              <a:rPr dirty="0" sz="2000" spc="110" i="1">
                <a:latin typeface="Georgia"/>
                <a:cs typeface="Georgia"/>
              </a:rPr>
              <a:t> </a:t>
            </a:r>
            <a:r>
              <a:rPr dirty="0" sz="2000" spc="-65" i="1">
                <a:latin typeface="Georgia"/>
                <a:cs typeface="Georgia"/>
              </a:rPr>
              <a:t>shareholders).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2050">
              <a:latin typeface="Georgia"/>
              <a:cs typeface="Georgia"/>
            </a:endParaRPr>
          </a:p>
          <a:p>
            <a:pPr algn="just" marL="299085" marR="5080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dirty="0" sz="2400" spc="105" b="1">
                <a:latin typeface="Times New Roman"/>
                <a:cs typeface="Times New Roman"/>
              </a:rPr>
              <a:t>Participating </a:t>
            </a:r>
            <a:r>
              <a:rPr dirty="0" sz="2400" spc="114" b="1">
                <a:latin typeface="Times New Roman"/>
                <a:cs typeface="Times New Roman"/>
              </a:rPr>
              <a:t>preference </a:t>
            </a:r>
            <a:r>
              <a:rPr dirty="0" sz="2400" spc="90" b="1">
                <a:latin typeface="Times New Roman"/>
                <a:cs typeface="Times New Roman"/>
              </a:rPr>
              <a:t>shares: </a:t>
            </a:r>
            <a:r>
              <a:rPr dirty="0" sz="2400" spc="10">
                <a:latin typeface="Georgia"/>
                <a:cs typeface="Georgia"/>
              </a:rPr>
              <a:t>Will </a:t>
            </a:r>
            <a:r>
              <a:rPr dirty="0" sz="2400" spc="-15">
                <a:latin typeface="Georgia"/>
                <a:cs typeface="Georgia"/>
              </a:rPr>
              <a:t>be </a:t>
            </a:r>
            <a:r>
              <a:rPr dirty="0" sz="2400" spc="-10">
                <a:latin typeface="Georgia"/>
                <a:cs typeface="Georgia"/>
              </a:rPr>
              <a:t>entitled to </a:t>
            </a:r>
            <a:r>
              <a:rPr dirty="0" sz="2400" spc="-15">
                <a:latin typeface="Georgia"/>
                <a:cs typeface="Georgia"/>
              </a:rPr>
              <a:t>get  </a:t>
            </a:r>
            <a:r>
              <a:rPr dirty="0" sz="2400" spc="-30">
                <a:latin typeface="Georgia"/>
                <a:cs typeface="Georgia"/>
              </a:rPr>
              <a:t>dividend </a:t>
            </a:r>
            <a:r>
              <a:rPr dirty="0" sz="2400">
                <a:latin typeface="Georgia"/>
                <a:cs typeface="Georgia"/>
              </a:rPr>
              <a:t>out </a:t>
            </a:r>
            <a:r>
              <a:rPr dirty="0" sz="2400" spc="-20">
                <a:latin typeface="Georgia"/>
                <a:cs typeface="Georgia"/>
              </a:rPr>
              <a:t>of </a:t>
            </a:r>
            <a:r>
              <a:rPr dirty="0" sz="2400" spc="-40">
                <a:latin typeface="Georgia"/>
                <a:cs typeface="Georgia"/>
              </a:rPr>
              <a:t>residual </a:t>
            </a:r>
            <a:r>
              <a:rPr dirty="0" sz="2400" spc="-25">
                <a:latin typeface="Georgia"/>
                <a:cs typeface="Georgia"/>
              </a:rPr>
              <a:t>profit </a:t>
            </a:r>
            <a:r>
              <a:rPr dirty="0" sz="2400" spc="-15">
                <a:latin typeface="Georgia"/>
                <a:cs typeface="Georgia"/>
              </a:rPr>
              <a:t>alongwith </a:t>
            </a:r>
            <a:r>
              <a:rPr dirty="0" sz="2400" spc="-20">
                <a:latin typeface="Georgia"/>
                <a:cs typeface="Georgia"/>
              </a:rPr>
              <a:t>equity  </a:t>
            </a:r>
            <a:r>
              <a:rPr dirty="0" sz="2400" spc="-35">
                <a:latin typeface="Georgia"/>
                <a:cs typeface="Georgia"/>
              </a:rPr>
              <a:t>shareholders </a:t>
            </a:r>
            <a:r>
              <a:rPr dirty="0" sz="2400" spc="-40">
                <a:latin typeface="Georgia"/>
                <a:cs typeface="Georgia"/>
              </a:rPr>
              <a:t>after </a:t>
            </a:r>
            <a:r>
              <a:rPr dirty="0" sz="2400" spc="-35">
                <a:latin typeface="Georgia"/>
                <a:cs typeface="Georgia"/>
              </a:rPr>
              <a:t>payment </a:t>
            </a:r>
            <a:r>
              <a:rPr dirty="0" sz="2400" spc="-20">
                <a:latin typeface="Georgia"/>
                <a:cs typeface="Georgia"/>
              </a:rPr>
              <a:t>of </a:t>
            </a:r>
            <a:r>
              <a:rPr dirty="0" sz="2400" spc="-30">
                <a:latin typeface="Georgia"/>
                <a:cs typeface="Georgia"/>
              </a:rPr>
              <a:t>dividend </a:t>
            </a:r>
            <a:r>
              <a:rPr dirty="0" sz="2400" spc="-20">
                <a:latin typeface="Georgia"/>
                <a:cs typeface="Georgia"/>
              </a:rPr>
              <a:t>at </a:t>
            </a:r>
            <a:r>
              <a:rPr dirty="0" sz="2400" spc="-35">
                <a:latin typeface="Georgia"/>
                <a:cs typeface="Georgia"/>
              </a:rPr>
              <a:t>fixed </a:t>
            </a:r>
            <a:r>
              <a:rPr dirty="0" sz="2400" spc="-45">
                <a:latin typeface="Georgia"/>
                <a:cs typeface="Georgia"/>
              </a:rPr>
              <a:t>rate </a:t>
            </a:r>
            <a:r>
              <a:rPr dirty="0" sz="2400" spc="-65">
                <a:latin typeface="Georgia"/>
                <a:cs typeface="Georgia"/>
              </a:rPr>
              <a:t>as </a:t>
            </a:r>
            <a:r>
              <a:rPr dirty="0" sz="2400" spc="-40">
                <a:latin typeface="Georgia"/>
                <a:cs typeface="Georgia"/>
              </a:rPr>
              <a:t>per  terms </a:t>
            </a:r>
            <a:r>
              <a:rPr dirty="0" sz="2400" spc="-20">
                <a:latin typeface="Georgia"/>
                <a:cs typeface="Georgia"/>
              </a:rPr>
              <a:t>of</a:t>
            </a:r>
            <a:r>
              <a:rPr dirty="0" sz="2400" spc="30">
                <a:latin typeface="Georgia"/>
                <a:cs typeface="Georgia"/>
              </a:rPr>
              <a:t> </a:t>
            </a:r>
            <a:r>
              <a:rPr dirty="0" sz="2400" spc="-40">
                <a:latin typeface="Georgia"/>
                <a:cs typeface="Georgia"/>
              </a:rPr>
              <a:t>issue.</a:t>
            </a:r>
            <a:endParaRPr sz="240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22148" y="0"/>
            <a:ext cx="8255634" cy="708660"/>
            <a:chOff x="422148" y="0"/>
            <a:chExt cx="8255634" cy="708660"/>
          </a:xfrm>
        </p:grpSpPr>
        <p:sp>
          <p:nvSpPr>
            <p:cNvPr id="9" name="object 9"/>
            <p:cNvSpPr/>
            <p:nvPr/>
          </p:nvSpPr>
          <p:spPr>
            <a:xfrm>
              <a:off x="435102" y="3809"/>
              <a:ext cx="8229600" cy="683260"/>
            </a:xfrm>
            <a:custGeom>
              <a:avLst/>
              <a:gdLst/>
              <a:ahLst/>
              <a:cxnLst/>
              <a:rect l="l" t="t" r="r" b="b"/>
              <a:pathLst>
                <a:path w="8229600" h="683260">
                  <a:moveTo>
                    <a:pt x="8229600" y="0"/>
                  </a:moveTo>
                  <a:lnTo>
                    <a:pt x="0" y="0"/>
                  </a:lnTo>
                  <a:lnTo>
                    <a:pt x="0" y="682752"/>
                  </a:lnTo>
                  <a:lnTo>
                    <a:pt x="8229600" y="682752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35102" y="3809"/>
              <a:ext cx="8229600" cy="683260"/>
            </a:xfrm>
            <a:custGeom>
              <a:avLst/>
              <a:gdLst/>
              <a:ahLst/>
              <a:cxnLst/>
              <a:rect l="l" t="t" r="r" b="b"/>
              <a:pathLst>
                <a:path w="8229600" h="683260">
                  <a:moveTo>
                    <a:pt x="0" y="682752"/>
                  </a:moveTo>
                  <a:lnTo>
                    <a:pt x="8229600" y="682752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682752"/>
                  </a:lnTo>
                  <a:close/>
                </a:path>
              </a:pathLst>
            </a:custGeom>
            <a:ln w="25908">
              <a:solidFill>
                <a:srgbClr val="7BC96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956054" y="159207"/>
            <a:ext cx="518287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25"/>
              <a:t>Dividend </a:t>
            </a:r>
            <a:r>
              <a:rPr dirty="0" spc="-75"/>
              <a:t>on </a:t>
            </a:r>
            <a:r>
              <a:rPr dirty="0" spc="-135"/>
              <a:t>preference</a:t>
            </a:r>
            <a:r>
              <a:rPr dirty="0" spc="145"/>
              <a:t> </a:t>
            </a:r>
            <a:r>
              <a:rPr dirty="0" spc="-110"/>
              <a:t>shares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User-25</dc:creator>
  <dc:title>Good Governance  For Sustainability</dc:title>
  <dcterms:created xsi:type="dcterms:W3CDTF">2021-06-09T04:55:20Z</dcterms:created>
  <dcterms:modified xsi:type="dcterms:W3CDTF">2021-06-09T04:55:20Z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2021-06-03T00:00:00Z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2021-06-09T00:00:00Z</vt:filetime>
  </property>
</Properties>
</file>