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6"/>
  </p:notesMasterIdLst>
  <p:sldIdLst>
    <p:sldId id="256" r:id="rId3"/>
    <p:sldId id="565" r:id="rId4"/>
    <p:sldId id="591" r:id="rId5"/>
    <p:sldId id="592" r:id="rId6"/>
    <p:sldId id="593" r:id="rId7"/>
    <p:sldId id="594" r:id="rId8"/>
    <p:sldId id="595" r:id="rId9"/>
    <p:sldId id="257" r:id="rId10"/>
    <p:sldId id="447" r:id="rId11"/>
    <p:sldId id="448" r:id="rId12"/>
    <p:sldId id="449" r:id="rId13"/>
    <p:sldId id="421" r:id="rId14"/>
    <p:sldId id="558" r:id="rId15"/>
    <p:sldId id="491" r:id="rId16"/>
    <p:sldId id="422" r:id="rId17"/>
    <p:sldId id="492" r:id="rId18"/>
    <p:sldId id="493" r:id="rId19"/>
    <p:sldId id="494" r:id="rId20"/>
    <p:sldId id="559" r:id="rId21"/>
    <p:sldId id="583" r:id="rId22"/>
    <p:sldId id="584" r:id="rId23"/>
    <p:sldId id="585" r:id="rId24"/>
    <p:sldId id="586" r:id="rId25"/>
    <p:sldId id="587" r:id="rId26"/>
    <p:sldId id="588" r:id="rId27"/>
    <p:sldId id="589" r:id="rId28"/>
    <p:sldId id="590" r:id="rId29"/>
    <p:sldId id="596" r:id="rId30"/>
    <p:sldId id="560" r:id="rId31"/>
    <p:sldId id="561" r:id="rId32"/>
    <p:sldId id="497" r:id="rId33"/>
    <p:sldId id="535" r:id="rId34"/>
    <p:sldId id="498" r:id="rId35"/>
    <p:sldId id="499" r:id="rId36"/>
    <p:sldId id="536" r:id="rId37"/>
    <p:sldId id="501" r:id="rId38"/>
    <p:sldId id="537" r:id="rId39"/>
    <p:sldId id="500" r:id="rId40"/>
    <p:sldId id="523" r:id="rId41"/>
    <p:sldId id="423" r:id="rId42"/>
    <p:sldId id="425" r:id="rId43"/>
    <p:sldId id="426" r:id="rId44"/>
    <p:sldId id="427" r:id="rId45"/>
    <p:sldId id="538" r:id="rId46"/>
    <p:sldId id="428" r:id="rId47"/>
    <p:sldId id="429" r:id="rId48"/>
    <p:sldId id="430" r:id="rId49"/>
    <p:sldId id="431" r:id="rId50"/>
    <p:sldId id="432" r:id="rId51"/>
    <p:sldId id="433" r:id="rId52"/>
    <p:sldId id="539" r:id="rId53"/>
    <p:sldId id="434" r:id="rId54"/>
    <p:sldId id="435" r:id="rId55"/>
    <p:sldId id="436" r:id="rId56"/>
    <p:sldId id="540" r:id="rId57"/>
    <p:sldId id="437" r:id="rId58"/>
    <p:sldId id="438" r:id="rId59"/>
    <p:sldId id="541" r:id="rId60"/>
    <p:sldId id="439" r:id="rId61"/>
    <p:sldId id="542" r:id="rId62"/>
    <p:sldId id="440" r:id="rId63"/>
    <p:sldId id="441" r:id="rId64"/>
    <p:sldId id="544" r:id="rId65"/>
    <p:sldId id="442" r:id="rId66"/>
    <p:sldId id="545" r:id="rId67"/>
    <p:sldId id="443" r:id="rId68"/>
    <p:sldId id="546" r:id="rId69"/>
    <p:sldId id="444" r:id="rId70"/>
    <p:sldId id="547" r:id="rId71"/>
    <p:sldId id="445" r:id="rId72"/>
    <p:sldId id="548" r:id="rId73"/>
    <p:sldId id="446" r:id="rId74"/>
    <p:sldId id="450" r:id="rId75"/>
    <p:sldId id="549" r:id="rId76"/>
    <p:sldId id="452" r:id="rId77"/>
    <p:sldId id="453" r:id="rId78"/>
    <p:sldId id="454" r:id="rId79"/>
    <p:sldId id="455" r:id="rId80"/>
    <p:sldId id="509" r:id="rId81"/>
    <p:sldId id="511" r:id="rId82"/>
    <p:sldId id="514" r:id="rId83"/>
    <p:sldId id="550" r:id="rId84"/>
    <p:sldId id="515" r:id="rId85"/>
    <p:sldId id="525" r:id="rId86"/>
    <p:sldId id="517" r:id="rId87"/>
    <p:sldId id="551" r:id="rId88"/>
    <p:sldId id="518" r:id="rId89"/>
    <p:sldId id="519" r:id="rId90"/>
    <p:sldId id="520" r:id="rId91"/>
    <p:sldId id="521" r:id="rId92"/>
    <p:sldId id="581" r:id="rId93"/>
    <p:sldId id="527" r:id="rId94"/>
    <p:sldId id="528" r:id="rId95"/>
    <p:sldId id="504" r:id="rId96"/>
    <p:sldId id="552" r:id="rId97"/>
    <p:sldId id="553" r:id="rId98"/>
    <p:sldId id="505" r:id="rId99"/>
    <p:sldId id="506" r:id="rId100"/>
    <p:sldId id="468" r:id="rId101"/>
    <p:sldId id="522" r:id="rId102"/>
    <p:sldId id="507" r:id="rId103"/>
    <p:sldId id="508" r:id="rId104"/>
    <p:sldId id="456" r:id="rId105"/>
    <p:sldId id="524" r:id="rId106"/>
    <p:sldId id="580" r:id="rId107"/>
    <p:sldId id="582" r:id="rId108"/>
    <p:sldId id="531" r:id="rId109"/>
    <p:sldId id="532" r:id="rId110"/>
    <p:sldId id="529" r:id="rId111"/>
    <p:sldId id="555" r:id="rId112"/>
    <p:sldId id="530" r:id="rId113"/>
    <p:sldId id="487" r:id="rId114"/>
    <p:sldId id="556" r:id="rId115"/>
    <p:sldId id="488" r:id="rId116"/>
    <p:sldId id="481" r:id="rId117"/>
    <p:sldId id="484" r:id="rId118"/>
    <p:sldId id="557" r:id="rId119"/>
    <p:sldId id="562" r:id="rId120"/>
    <p:sldId id="482" r:id="rId121"/>
    <p:sldId id="483" r:id="rId122"/>
    <p:sldId id="489" r:id="rId123"/>
    <p:sldId id="490" r:id="rId124"/>
    <p:sldId id="563" r:id="rId125"/>
    <p:sldId id="564" r:id="rId126"/>
    <p:sldId id="571" r:id="rId127"/>
    <p:sldId id="572" r:id="rId128"/>
    <p:sldId id="573" r:id="rId129"/>
    <p:sldId id="574" r:id="rId130"/>
    <p:sldId id="575" r:id="rId131"/>
    <p:sldId id="576" r:id="rId132"/>
    <p:sldId id="577" r:id="rId133"/>
    <p:sldId id="533" r:id="rId134"/>
    <p:sldId id="579" r:id="rId1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94434" autoAdjust="0"/>
  </p:normalViewPr>
  <p:slideViewPr>
    <p:cSldViewPr>
      <p:cViewPr varScale="1">
        <p:scale>
          <a:sx n="67" d="100"/>
          <a:sy n="67" d="100"/>
        </p:scale>
        <p:origin x="14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46EC94-AC15-4FD5-9E17-DE7CB09501D2}" type="doc">
      <dgm:prSet loTypeId="urn:microsoft.com/office/officeart/2005/8/layout/gear1" loCatId="process" qsTypeId="urn:microsoft.com/office/officeart/2005/8/quickstyle/simple1" qsCatId="simple" csTypeId="urn:microsoft.com/office/officeart/2005/8/colors/accent3_1" csCatId="accent3" phldr="1"/>
      <dgm:spPr/>
    </dgm:pt>
    <dgm:pt modelId="{60822523-3768-4AA9-878E-AA28070D13CD}">
      <dgm:prSet phldrT="[Text]" custT="1"/>
      <dgm:spPr/>
      <dgm:t>
        <a:bodyPr/>
        <a:lstStyle/>
        <a:p>
          <a:r>
            <a:rPr lang="en-US" sz="4000" b="1" dirty="0" smtClean="0"/>
            <a:t>Rs. 100 Penalty per day</a:t>
          </a:r>
          <a:endParaRPr lang="en-US" sz="4000" b="1" dirty="0"/>
        </a:p>
      </dgm:t>
    </dgm:pt>
    <dgm:pt modelId="{FAA5009D-6478-4E60-948B-BEF8A0B9495B}" type="parTrans" cxnId="{BA7EA63D-1D78-4FFD-92B1-A057EC411EC4}">
      <dgm:prSet/>
      <dgm:spPr/>
      <dgm:t>
        <a:bodyPr/>
        <a:lstStyle/>
        <a:p>
          <a:endParaRPr lang="en-US"/>
        </a:p>
      </dgm:t>
    </dgm:pt>
    <dgm:pt modelId="{8E98698B-0283-404C-8F5D-7E64BD64A06B}" type="sibTrans" cxnId="{BA7EA63D-1D78-4FFD-92B1-A057EC411EC4}">
      <dgm:prSet/>
      <dgm:spPr/>
      <dgm:t>
        <a:bodyPr/>
        <a:lstStyle/>
        <a:p>
          <a:endParaRPr lang="en-US" sz="2000"/>
        </a:p>
      </dgm:t>
    </dgm:pt>
    <dgm:pt modelId="{AC549555-86DA-49D0-919B-096D7F4BA161}">
      <dgm:prSet phldrT="[Text]" custT="1"/>
      <dgm:spPr/>
      <dgm:t>
        <a:bodyPr/>
        <a:lstStyle/>
        <a:p>
          <a:r>
            <a:rPr lang="en-US" sz="2800" b="1" dirty="0" smtClean="0"/>
            <a:t>Strike-off         (3years) </a:t>
          </a:r>
          <a:endParaRPr lang="en-US" sz="2800" b="1" dirty="0"/>
        </a:p>
      </dgm:t>
    </dgm:pt>
    <dgm:pt modelId="{184B6893-0FE1-4D85-8C46-E4F1EF739D24}" type="parTrans" cxnId="{ED7705F8-F603-4074-BFA2-10A24D9D598C}">
      <dgm:prSet/>
      <dgm:spPr/>
      <dgm:t>
        <a:bodyPr/>
        <a:lstStyle/>
        <a:p>
          <a:endParaRPr lang="en-US"/>
        </a:p>
      </dgm:t>
    </dgm:pt>
    <dgm:pt modelId="{BC91B8D0-425B-4BCC-8267-99524489512E}" type="sibTrans" cxnId="{ED7705F8-F603-4074-BFA2-10A24D9D598C}">
      <dgm:prSet/>
      <dgm:spPr/>
      <dgm:t>
        <a:bodyPr/>
        <a:lstStyle/>
        <a:p>
          <a:endParaRPr lang="en-US" sz="2000"/>
        </a:p>
      </dgm:t>
    </dgm:pt>
    <dgm:pt modelId="{9186030A-B9B3-47F0-A0A1-DBDDF801BC42}">
      <dgm:prSet phldrT="[Text]" custT="1"/>
      <dgm:spPr/>
      <dgm:t>
        <a:bodyPr/>
        <a:lstStyle/>
        <a:p>
          <a:r>
            <a:rPr lang="en-US" sz="2000" b="1" dirty="0" smtClean="0"/>
            <a:t>Disqualification of Director</a:t>
          </a:r>
          <a:endParaRPr lang="en-US" sz="2000" b="1" dirty="0"/>
        </a:p>
      </dgm:t>
    </dgm:pt>
    <dgm:pt modelId="{A0A35E0B-3CC4-4DC3-A4AD-44A5821BF425}" type="parTrans" cxnId="{3F6FBA40-E706-46A9-922F-D602B8734C01}">
      <dgm:prSet/>
      <dgm:spPr/>
      <dgm:t>
        <a:bodyPr/>
        <a:lstStyle/>
        <a:p>
          <a:endParaRPr lang="en-US"/>
        </a:p>
      </dgm:t>
    </dgm:pt>
    <dgm:pt modelId="{2A55A82E-7878-4133-9857-640F1B861DAA}" type="sibTrans" cxnId="{3F6FBA40-E706-46A9-922F-D602B8734C01}">
      <dgm:prSet/>
      <dgm:spPr/>
      <dgm:t>
        <a:bodyPr/>
        <a:lstStyle/>
        <a:p>
          <a:endParaRPr lang="en-US" sz="2000"/>
        </a:p>
      </dgm:t>
    </dgm:pt>
    <dgm:pt modelId="{13BF3159-0DFC-49C2-A792-F65F611ED99B}" type="pres">
      <dgm:prSet presAssocID="{6046EC94-AC15-4FD5-9E17-DE7CB09501D2}" presName="composite" presStyleCnt="0">
        <dgm:presLayoutVars>
          <dgm:chMax val="3"/>
          <dgm:animLvl val="lvl"/>
          <dgm:resizeHandles val="exact"/>
        </dgm:presLayoutVars>
      </dgm:prSet>
      <dgm:spPr/>
    </dgm:pt>
    <dgm:pt modelId="{BC8B142A-8DCF-40F7-A5D2-734C961BBA95}" type="pres">
      <dgm:prSet presAssocID="{60822523-3768-4AA9-878E-AA28070D13CD}" presName="gear1" presStyleLbl="node1" presStyleIdx="0" presStyleCnt="3">
        <dgm:presLayoutVars>
          <dgm:chMax val="1"/>
          <dgm:bulletEnabled val="1"/>
        </dgm:presLayoutVars>
      </dgm:prSet>
      <dgm:spPr/>
      <dgm:t>
        <a:bodyPr/>
        <a:lstStyle/>
        <a:p>
          <a:endParaRPr lang="en-US"/>
        </a:p>
      </dgm:t>
    </dgm:pt>
    <dgm:pt modelId="{B25F21F5-0059-4C0E-8034-AB3CAC1998F2}" type="pres">
      <dgm:prSet presAssocID="{60822523-3768-4AA9-878E-AA28070D13CD}" presName="gear1srcNode" presStyleLbl="node1" presStyleIdx="0" presStyleCnt="3"/>
      <dgm:spPr/>
      <dgm:t>
        <a:bodyPr/>
        <a:lstStyle/>
        <a:p>
          <a:endParaRPr lang="en-US"/>
        </a:p>
      </dgm:t>
    </dgm:pt>
    <dgm:pt modelId="{3983D3A0-03AE-434A-8416-24BD51B142AE}" type="pres">
      <dgm:prSet presAssocID="{60822523-3768-4AA9-878E-AA28070D13CD}" presName="gear1dstNode" presStyleLbl="node1" presStyleIdx="0" presStyleCnt="3"/>
      <dgm:spPr/>
      <dgm:t>
        <a:bodyPr/>
        <a:lstStyle/>
        <a:p>
          <a:endParaRPr lang="en-US"/>
        </a:p>
      </dgm:t>
    </dgm:pt>
    <dgm:pt modelId="{308C01F8-E437-4B95-9671-FA942CBD8857}" type="pres">
      <dgm:prSet presAssocID="{AC549555-86DA-49D0-919B-096D7F4BA161}" presName="gear2" presStyleLbl="node1" presStyleIdx="1" presStyleCnt="3" custScaleX="117632" custScaleY="100092" custLinFactNeighborX="-10135" custLinFactNeighborY="6757">
        <dgm:presLayoutVars>
          <dgm:chMax val="1"/>
          <dgm:bulletEnabled val="1"/>
        </dgm:presLayoutVars>
      </dgm:prSet>
      <dgm:spPr/>
      <dgm:t>
        <a:bodyPr/>
        <a:lstStyle/>
        <a:p>
          <a:endParaRPr lang="en-US"/>
        </a:p>
      </dgm:t>
    </dgm:pt>
    <dgm:pt modelId="{428939F9-056E-4132-8097-8CFF9FB853D1}" type="pres">
      <dgm:prSet presAssocID="{AC549555-86DA-49D0-919B-096D7F4BA161}" presName="gear2srcNode" presStyleLbl="node1" presStyleIdx="1" presStyleCnt="3"/>
      <dgm:spPr/>
      <dgm:t>
        <a:bodyPr/>
        <a:lstStyle/>
        <a:p>
          <a:endParaRPr lang="en-US"/>
        </a:p>
      </dgm:t>
    </dgm:pt>
    <dgm:pt modelId="{32C64F56-1BD6-4137-8B9E-F66C7F4A9638}" type="pres">
      <dgm:prSet presAssocID="{AC549555-86DA-49D0-919B-096D7F4BA161}" presName="gear2dstNode" presStyleLbl="node1" presStyleIdx="1" presStyleCnt="3"/>
      <dgm:spPr/>
      <dgm:t>
        <a:bodyPr/>
        <a:lstStyle/>
        <a:p>
          <a:endParaRPr lang="en-US"/>
        </a:p>
      </dgm:t>
    </dgm:pt>
    <dgm:pt modelId="{2B00D148-59C5-4044-A3FF-FDFBF4F9B3AB}" type="pres">
      <dgm:prSet presAssocID="{9186030A-B9B3-47F0-A0A1-DBDDF801BC42}" presName="gear3" presStyleLbl="node1" presStyleIdx="2" presStyleCnt="3" custScaleX="154947" custScaleY="137540" custLinFactNeighborX="16410" custLinFactNeighborY="-7507"/>
      <dgm:spPr/>
      <dgm:t>
        <a:bodyPr/>
        <a:lstStyle/>
        <a:p>
          <a:endParaRPr lang="en-US"/>
        </a:p>
      </dgm:t>
    </dgm:pt>
    <dgm:pt modelId="{5C04A9EE-2DD9-4C24-B901-A6D0F725A8E5}" type="pres">
      <dgm:prSet presAssocID="{9186030A-B9B3-47F0-A0A1-DBDDF801BC42}" presName="gear3tx" presStyleLbl="node1" presStyleIdx="2" presStyleCnt="3">
        <dgm:presLayoutVars>
          <dgm:chMax val="1"/>
          <dgm:bulletEnabled val="1"/>
        </dgm:presLayoutVars>
      </dgm:prSet>
      <dgm:spPr/>
      <dgm:t>
        <a:bodyPr/>
        <a:lstStyle/>
        <a:p>
          <a:endParaRPr lang="en-US"/>
        </a:p>
      </dgm:t>
    </dgm:pt>
    <dgm:pt modelId="{152B9F49-ECF1-4D6D-A853-BA0F57BE5C57}" type="pres">
      <dgm:prSet presAssocID="{9186030A-B9B3-47F0-A0A1-DBDDF801BC42}" presName="gear3srcNode" presStyleLbl="node1" presStyleIdx="2" presStyleCnt="3"/>
      <dgm:spPr/>
      <dgm:t>
        <a:bodyPr/>
        <a:lstStyle/>
        <a:p>
          <a:endParaRPr lang="en-US"/>
        </a:p>
      </dgm:t>
    </dgm:pt>
    <dgm:pt modelId="{F372354A-2251-4F6D-A7CE-7E089F5FFB45}" type="pres">
      <dgm:prSet presAssocID="{9186030A-B9B3-47F0-A0A1-DBDDF801BC42}" presName="gear3dstNode" presStyleLbl="node1" presStyleIdx="2" presStyleCnt="3"/>
      <dgm:spPr/>
      <dgm:t>
        <a:bodyPr/>
        <a:lstStyle/>
        <a:p>
          <a:endParaRPr lang="en-US"/>
        </a:p>
      </dgm:t>
    </dgm:pt>
    <dgm:pt modelId="{C2E3C26D-78EE-4F85-A81B-4B2C21C54841}" type="pres">
      <dgm:prSet presAssocID="{8E98698B-0283-404C-8F5D-7E64BD64A06B}" presName="connector1" presStyleLbl="sibTrans2D1" presStyleIdx="0" presStyleCnt="3"/>
      <dgm:spPr/>
      <dgm:t>
        <a:bodyPr/>
        <a:lstStyle/>
        <a:p>
          <a:endParaRPr lang="en-US"/>
        </a:p>
      </dgm:t>
    </dgm:pt>
    <dgm:pt modelId="{79EDAE16-C4E8-4737-9BB9-C4B62D3F81AE}" type="pres">
      <dgm:prSet presAssocID="{BC91B8D0-425B-4BCC-8267-99524489512E}" presName="connector2" presStyleLbl="sibTrans2D1" presStyleIdx="1" presStyleCnt="3"/>
      <dgm:spPr/>
      <dgm:t>
        <a:bodyPr/>
        <a:lstStyle/>
        <a:p>
          <a:endParaRPr lang="en-US"/>
        </a:p>
      </dgm:t>
    </dgm:pt>
    <dgm:pt modelId="{D10F0D58-1256-4CCF-A534-DB7417BA6349}" type="pres">
      <dgm:prSet presAssocID="{2A55A82E-7878-4133-9857-640F1B861DAA}" presName="connector3" presStyleLbl="sibTrans2D1" presStyleIdx="2" presStyleCnt="3"/>
      <dgm:spPr/>
      <dgm:t>
        <a:bodyPr/>
        <a:lstStyle/>
        <a:p>
          <a:endParaRPr lang="en-US"/>
        </a:p>
      </dgm:t>
    </dgm:pt>
  </dgm:ptLst>
  <dgm:cxnLst>
    <dgm:cxn modelId="{7EC5EDDF-3D99-42CA-B090-79321CF6663E}" type="presOf" srcId="{8E98698B-0283-404C-8F5D-7E64BD64A06B}" destId="{C2E3C26D-78EE-4F85-A81B-4B2C21C54841}" srcOrd="0" destOrd="0" presId="urn:microsoft.com/office/officeart/2005/8/layout/gear1"/>
    <dgm:cxn modelId="{4E95B1AC-0C2A-4C8E-BA2A-0F71E29ACC03}" type="presOf" srcId="{60822523-3768-4AA9-878E-AA28070D13CD}" destId="{B25F21F5-0059-4C0E-8034-AB3CAC1998F2}" srcOrd="1" destOrd="0" presId="urn:microsoft.com/office/officeart/2005/8/layout/gear1"/>
    <dgm:cxn modelId="{166DE5F7-93CA-4E7C-9E7E-E9D448879E4C}" type="presOf" srcId="{60822523-3768-4AA9-878E-AA28070D13CD}" destId="{3983D3A0-03AE-434A-8416-24BD51B142AE}" srcOrd="2" destOrd="0" presId="urn:microsoft.com/office/officeart/2005/8/layout/gear1"/>
    <dgm:cxn modelId="{8D73DE03-F4A1-4A88-B763-D12EA4A2AC1B}" type="presOf" srcId="{2A55A82E-7878-4133-9857-640F1B861DAA}" destId="{D10F0D58-1256-4CCF-A534-DB7417BA6349}" srcOrd="0" destOrd="0" presId="urn:microsoft.com/office/officeart/2005/8/layout/gear1"/>
    <dgm:cxn modelId="{8A615375-FDF4-4EC8-8F84-78962B7F2800}" type="presOf" srcId="{BC91B8D0-425B-4BCC-8267-99524489512E}" destId="{79EDAE16-C4E8-4737-9BB9-C4B62D3F81AE}" srcOrd="0" destOrd="0" presId="urn:microsoft.com/office/officeart/2005/8/layout/gear1"/>
    <dgm:cxn modelId="{FBA262C1-1D24-4A4A-9971-59CA37616A8B}" type="presOf" srcId="{AC549555-86DA-49D0-919B-096D7F4BA161}" destId="{308C01F8-E437-4B95-9671-FA942CBD8857}" srcOrd="0" destOrd="0" presId="urn:microsoft.com/office/officeart/2005/8/layout/gear1"/>
    <dgm:cxn modelId="{92508995-DCBE-4489-9D9A-0A8658B97466}" type="presOf" srcId="{9186030A-B9B3-47F0-A0A1-DBDDF801BC42}" destId="{F372354A-2251-4F6D-A7CE-7E089F5FFB45}" srcOrd="3" destOrd="0" presId="urn:microsoft.com/office/officeart/2005/8/layout/gear1"/>
    <dgm:cxn modelId="{1426E83A-5025-408D-A22D-0B725D1AC9D0}" type="presOf" srcId="{9186030A-B9B3-47F0-A0A1-DBDDF801BC42}" destId="{5C04A9EE-2DD9-4C24-B901-A6D0F725A8E5}" srcOrd="1" destOrd="0" presId="urn:microsoft.com/office/officeart/2005/8/layout/gear1"/>
    <dgm:cxn modelId="{3F6FBA40-E706-46A9-922F-D602B8734C01}" srcId="{6046EC94-AC15-4FD5-9E17-DE7CB09501D2}" destId="{9186030A-B9B3-47F0-A0A1-DBDDF801BC42}" srcOrd="2" destOrd="0" parTransId="{A0A35E0B-3CC4-4DC3-A4AD-44A5821BF425}" sibTransId="{2A55A82E-7878-4133-9857-640F1B861DAA}"/>
    <dgm:cxn modelId="{FE3E9A5C-3803-4BCA-B2F0-B2A99B44CFDA}" type="presOf" srcId="{AC549555-86DA-49D0-919B-096D7F4BA161}" destId="{32C64F56-1BD6-4137-8B9E-F66C7F4A9638}" srcOrd="2" destOrd="0" presId="urn:microsoft.com/office/officeart/2005/8/layout/gear1"/>
    <dgm:cxn modelId="{F0CE0CC3-842B-4B55-AC24-3BCFBA1F51FD}" type="presOf" srcId="{9186030A-B9B3-47F0-A0A1-DBDDF801BC42}" destId="{152B9F49-ECF1-4D6D-A853-BA0F57BE5C57}" srcOrd="2" destOrd="0" presId="urn:microsoft.com/office/officeart/2005/8/layout/gear1"/>
    <dgm:cxn modelId="{ED7705F8-F603-4074-BFA2-10A24D9D598C}" srcId="{6046EC94-AC15-4FD5-9E17-DE7CB09501D2}" destId="{AC549555-86DA-49D0-919B-096D7F4BA161}" srcOrd="1" destOrd="0" parTransId="{184B6893-0FE1-4D85-8C46-E4F1EF739D24}" sibTransId="{BC91B8D0-425B-4BCC-8267-99524489512E}"/>
    <dgm:cxn modelId="{7A863BEF-C676-435C-9DDE-389CD21CD776}" type="presOf" srcId="{9186030A-B9B3-47F0-A0A1-DBDDF801BC42}" destId="{2B00D148-59C5-4044-A3FF-FDFBF4F9B3AB}" srcOrd="0" destOrd="0" presId="urn:microsoft.com/office/officeart/2005/8/layout/gear1"/>
    <dgm:cxn modelId="{1270E8BB-4025-43E2-ABB6-74EC7BCFCCED}" type="presOf" srcId="{AC549555-86DA-49D0-919B-096D7F4BA161}" destId="{428939F9-056E-4132-8097-8CFF9FB853D1}" srcOrd="1" destOrd="0" presId="urn:microsoft.com/office/officeart/2005/8/layout/gear1"/>
    <dgm:cxn modelId="{7C0B8ADD-1CF2-46E2-AC48-1DB88F8EDFB3}" type="presOf" srcId="{6046EC94-AC15-4FD5-9E17-DE7CB09501D2}" destId="{13BF3159-0DFC-49C2-A792-F65F611ED99B}" srcOrd="0" destOrd="0" presId="urn:microsoft.com/office/officeart/2005/8/layout/gear1"/>
    <dgm:cxn modelId="{BA7EA63D-1D78-4FFD-92B1-A057EC411EC4}" srcId="{6046EC94-AC15-4FD5-9E17-DE7CB09501D2}" destId="{60822523-3768-4AA9-878E-AA28070D13CD}" srcOrd="0" destOrd="0" parTransId="{FAA5009D-6478-4E60-948B-BEF8A0B9495B}" sibTransId="{8E98698B-0283-404C-8F5D-7E64BD64A06B}"/>
    <dgm:cxn modelId="{D4B0B43C-6CE0-41DE-BA32-E73C45AD5587}" type="presOf" srcId="{60822523-3768-4AA9-878E-AA28070D13CD}" destId="{BC8B142A-8DCF-40F7-A5D2-734C961BBA95}" srcOrd="0" destOrd="0" presId="urn:microsoft.com/office/officeart/2005/8/layout/gear1"/>
    <dgm:cxn modelId="{9D5B8BF7-BAE8-4E96-AA6C-777CBC8295A7}" type="presParOf" srcId="{13BF3159-0DFC-49C2-A792-F65F611ED99B}" destId="{BC8B142A-8DCF-40F7-A5D2-734C961BBA95}" srcOrd="0" destOrd="0" presId="urn:microsoft.com/office/officeart/2005/8/layout/gear1"/>
    <dgm:cxn modelId="{33FB2ED7-24EE-4942-8BD9-174B323E5165}" type="presParOf" srcId="{13BF3159-0DFC-49C2-A792-F65F611ED99B}" destId="{B25F21F5-0059-4C0E-8034-AB3CAC1998F2}" srcOrd="1" destOrd="0" presId="urn:microsoft.com/office/officeart/2005/8/layout/gear1"/>
    <dgm:cxn modelId="{40BD9ADA-EAD7-4BB9-A6F3-4C5A7135BC38}" type="presParOf" srcId="{13BF3159-0DFC-49C2-A792-F65F611ED99B}" destId="{3983D3A0-03AE-434A-8416-24BD51B142AE}" srcOrd="2" destOrd="0" presId="urn:microsoft.com/office/officeart/2005/8/layout/gear1"/>
    <dgm:cxn modelId="{E366EED3-8AD8-48FD-9B31-0F14080B31EC}" type="presParOf" srcId="{13BF3159-0DFC-49C2-A792-F65F611ED99B}" destId="{308C01F8-E437-4B95-9671-FA942CBD8857}" srcOrd="3" destOrd="0" presId="urn:microsoft.com/office/officeart/2005/8/layout/gear1"/>
    <dgm:cxn modelId="{576343A9-841C-45DA-95C5-AF284794DA70}" type="presParOf" srcId="{13BF3159-0DFC-49C2-A792-F65F611ED99B}" destId="{428939F9-056E-4132-8097-8CFF9FB853D1}" srcOrd="4" destOrd="0" presId="urn:microsoft.com/office/officeart/2005/8/layout/gear1"/>
    <dgm:cxn modelId="{B3A8E5DD-5339-4799-B236-B4F2F94C8F3F}" type="presParOf" srcId="{13BF3159-0DFC-49C2-A792-F65F611ED99B}" destId="{32C64F56-1BD6-4137-8B9E-F66C7F4A9638}" srcOrd="5" destOrd="0" presId="urn:microsoft.com/office/officeart/2005/8/layout/gear1"/>
    <dgm:cxn modelId="{A8B2FB00-B344-4524-B001-F79824B2C355}" type="presParOf" srcId="{13BF3159-0DFC-49C2-A792-F65F611ED99B}" destId="{2B00D148-59C5-4044-A3FF-FDFBF4F9B3AB}" srcOrd="6" destOrd="0" presId="urn:microsoft.com/office/officeart/2005/8/layout/gear1"/>
    <dgm:cxn modelId="{A54CC3D2-2153-4365-B3A8-09E178A0A97C}" type="presParOf" srcId="{13BF3159-0DFC-49C2-A792-F65F611ED99B}" destId="{5C04A9EE-2DD9-4C24-B901-A6D0F725A8E5}" srcOrd="7" destOrd="0" presId="urn:microsoft.com/office/officeart/2005/8/layout/gear1"/>
    <dgm:cxn modelId="{DA8AD8B6-FAC3-4D9A-8936-93DCC78C0932}" type="presParOf" srcId="{13BF3159-0DFC-49C2-A792-F65F611ED99B}" destId="{152B9F49-ECF1-4D6D-A853-BA0F57BE5C57}" srcOrd="8" destOrd="0" presId="urn:microsoft.com/office/officeart/2005/8/layout/gear1"/>
    <dgm:cxn modelId="{640E6DEA-0EC7-45A5-805E-54E3C9BFDE16}" type="presParOf" srcId="{13BF3159-0DFC-49C2-A792-F65F611ED99B}" destId="{F372354A-2251-4F6D-A7CE-7E089F5FFB45}" srcOrd="9" destOrd="0" presId="urn:microsoft.com/office/officeart/2005/8/layout/gear1"/>
    <dgm:cxn modelId="{A25C05BF-964A-4579-8A31-AB50C34FF431}" type="presParOf" srcId="{13BF3159-0DFC-49C2-A792-F65F611ED99B}" destId="{C2E3C26D-78EE-4F85-A81B-4B2C21C54841}" srcOrd="10" destOrd="0" presId="urn:microsoft.com/office/officeart/2005/8/layout/gear1"/>
    <dgm:cxn modelId="{20762C27-7F9A-44E9-88CB-C324DDB3F474}" type="presParOf" srcId="{13BF3159-0DFC-49C2-A792-F65F611ED99B}" destId="{79EDAE16-C4E8-4737-9BB9-C4B62D3F81AE}" srcOrd="11" destOrd="0" presId="urn:microsoft.com/office/officeart/2005/8/layout/gear1"/>
    <dgm:cxn modelId="{38D4E000-8089-435A-BE21-1D4BFFAE94B1}" type="presParOf" srcId="{13BF3159-0DFC-49C2-A792-F65F611ED99B}" destId="{D10F0D58-1256-4CCF-A534-DB7417BA634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332B19-EB8A-4D09-BC60-9632493C4B71}" type="doc">
      <dgm:prSet loTypeId="urn:microsoft.com/office/officeart/2005/8/layout/vList3" loCatId="list" qsTypeId="urn:microsoft.com/office/officeart/2005/8/quickstyle/simple1" qsCatId="simple" csTypeId="urn:microsoft.com/office/officeart/2005/8/colors/accent1_2" csCatId="accent1" phldr="1"/>
      <dgm:spPr/>
    </dgm:pt>
    <dgm:pt modelId="{39476D8B-FB4F-4865-8784-6629B5AAF907}">
      <dgm:prSet phldrT="[Text]"/>
      <dgm:spPr>
        <a:solidFill>
          <a:schemeClr val="accent1">
            <a:lumMod val="20000"/>
            <a:lumOff val="80000"/>
          </a:schemeClr>
        </a:solidFill>
        <a:ln>
          <a:solidFill>
            <a:schemeClr val="accent1"/>
          </a:solidFill>
        </a:ln>
      </dgm:spPr>
      <dgm:t>
        <a:bodyPr/>
        <a:lstStyle/>
        <a:p>
          <a:r>
            <a:rPr lang="en-US" dirty="0" smtClean="0">
              <a:solidFill>
                <a:srgbClr val="C00000"/>
              </a:solidFill>
            </a:rPr>
            <a:t>ROC/ MCA</a:t>
          </a:r>
          <a:endParaRPr lang="en-US" dirty="0">
            <a:solidFill>
              <a:srgbClr val="C00000"/>
            </a:solidFill>
          </a:endParaRPr>
        </a:p>
      </dgm:t>
    </dgm:pt>
    <dgm:pt modelId="{67B55616-05EC-4B36-9EB4-3A1902583E5E}" type="parTrans" cxnId="{54752203-1A36-4D55-A31A-44CCBD58886C}">
      <dgm:prSet/>
      <dgm:spPr/>
      <dgm:t>
        <a:bodyPr/>
        <a:lstStyle/>
        <a:p>
          <a:endParaRPr lang="en-US"/>
        </a:p>
      </dgm:t>
    </dgm:pt>
    <dgm:pt modelId="{46E24AC2-3A8D-4668-ACF2-C9D4C2E98145}" type="sibTrans" cxnId="{54752203-1A36-4D55-A31A-44CCBD58886C}">
      <dgm:prSet/>
      <dgm:spPr/>
      <dgm:t>
        <a:bodyPr/>
        <a:lstStyle/>
        <a:p>
          <a:endParaRPr lang="en-US"/>
        </a:p>
      </dgm:t>
    </dgm:pt>
    <dgm:pt modelId="{772E6B94-1476-4D6A-95CD-9841E6D4C32A}">
      <dgm:prSet phldrT="[Text]"/>
      <dgm:spPr>
        <a:solidFill>
          <a:schemeClr val="accent1">
            <a:lumMod val="20000"/>
            <a:lumOff val="80000"/>
          </a:schemeClr>
        </a:solidFill>
        <a:ln>
          <a:solidFill>
            <a:schemeClr val="accent1"/>
          </a:solidFill>
        </a:ln>
      </dgm:spPr>
      <dgm:t>
        <a:bodyPr/>
        <a:lstStyle/>
        <a:p>
          <a:r>
            <a:rPr lang="en-US" dirty="0" smtClean="0">
              <a:solidFill>
                <a:srgbClr val="C00000"/>
              </a:solidFill>
            </a:rPr>
            <a:t>Stock Exchanges</a:t>
          </a:r>
          <a:endParaRPr lang="en-US" dirty="0">
            <a:solidFill>
              <a:srgbClr val="C00000"/>
            </a:solidFill>
          </a:endParaRPr>
        </a:p>
      </dgm:t>
    </dgm:pt>
    <dgm:pt modelId="{8938D99D-3F36-49E3-8E7C-0B273DC8AFCD}" type="parTrans" cxnId="{852F55E2-CBE7-43B9-93BF-3495BF9E3550}">
      <dgm:prSet/>
      <dgm:spPr/>
      <dgm:t>
        <a:bodyPr/>
        <a:lstStyle/>
        <a:p>
          <a:endParaRPr lang="en-US"/>
        </a:p>
      </dgm:t>
    </dgm:pt>
    <dgm:pt modelId="{43D09BE2-2447-49ED-B240-A74B668D94AF}" type="sibTrans" cxnId="{852F55E2-CBE7-43B9-93BF-3495BF9E3550}">
      <dgm:prSet/>
      <dgm:spPr/>
      <dgm:t>
        <a:bodyPr/>
        <a:lstStyle/>
        <a:p>
          <a:endParaRPr lang="en-US"/>
        </a:p>
      </dgm:t>
    </dgm:pt>
    <dgm:pt modelId="{DF4F7C7F-4E8E-4E28-8ACE-3D33E9D6BC97}">
      <dgm:prSet phldrT="[Text]"/>
      <dgm:spPr>
        <a:solidFill>
          <a:schemeClr val="accent1">
            <a:lumMod val="20000"/>
            <a:lumOff val="80000"/>
          </a:schemeClr>
        </a:solidFill>
        <a:ln>
          <a:solidFill>
            <a:schemeClr val="accent1"/>
          </a:solidFill>
        </a:ln>
      </dgm:spPr>
      <dgm:t>
        <a:bodyPr/>
        <a:lstStyle/>
        <a:p>
          <a:r>
            <a:rPr lang="en-US" dirty="0" smtClean="0">
              <a:solidFill>
                <a:srgbClr val="C00000"/>
              </a:solidFill>
            </a:rPr>
            <a:t>Bank/ FI</a:t>
          </a:r>
          <a:endParaRPr lang="en-US" dirty="0">
            <a:solidFill>
              <a:srgbClr val="C00000"/>
            </a:solidFill>
          </a:endParaRPr>
        </a:p>
      </dgm:t>
    </dgm:pt>
    <dgm:pt modelId="{12048498-17F2-4971-B818-1B1655C6728D}" type="parTrans" cxnId="{5338E9B7-D5D3-4C4C-AB9A-3231F1CEBBB1}">
      <dgm:prSet/>
      <dgm:spPr/>
      <dgm:t>
        <a:bodyPr/>
        <a:lstStyle/>
        <a:p>
          <a:endParaRPr lang="en-US"/>
        </a:p>
      </dgm:t>
    </dgm:pt>
    <dgm:pt modelId="{49B4A524-8C53-46DF-A292-01F92F56AAD2}" type="sibTrans" cxnId="{5338E9B7-D5D3-4C4C-AB9A-3231F1CEBBB1}">
      <dgm:prSet/>
      <dgm:spPr/>
      <dgm:t>
        <a:bodyPr/>
        <a:lstStyle/>
        <a:p>
          <a:endParaRPr lang="en-US"/>
        </a:p>
      </dgm:t>
    </dgm:pt>
    <dgm:pt modelId="{72DD4E7D-1E0A-4FB7-B6A3-E521C44F5FC2}" type="pres">
      <dgm:prSet presAssocID="{C3332B19-EB8A-4D09-BC60-9632493C4B71}" presName="linearFlow" presStyleCnt="0">
        <dgm:presLayoutVars>
          <dgm:dir/>
          <dgm:resizeHandles val="exact"/>
        </dgm:presLayoutVars>
      </dgm:prSet>
      <dgm:spPr/>
    </dgm:pt>
    <dgm:pt modelId="{F803BEFA-F146-4663-A54C-9D4BDE30D561}" type="pres">
      <dgm:prSet presAssocID="{39476D8B-FB4F-4865-8784-6629B5AAF907}" presName="composite" presStyleCnt="0"/>
      <dgm:spPr/>
    </dgm:pt>
    <dgm:pt modelId="{0640EA49-6F8B-42FE-962B-B88B42825504}" type="pres">
      <dgm:prSet presAssocID="{39476D8B-FB4F-4865-8784-6629B5AAF907}" presName="imgShp" presStyleLbl="fgImgPlace1" presStyleIdx="0" presStyleCnt="3"/>
      <dgm:spPr>
        <a:ln>
          <a:solidFill>
            <a:schemeClr val="accent1"/>
          </a:solidFill>
        </a:ln>
      </dgm:spPr>
    </dgm:pt>
    <dgm:pt modelId="{137204DE-E2A2-4E54-B0B1-112A76581069}" type="pres">
      <dgm:prSet presAssocID="{39476D8B-FB4F-4865-8784-6629B5AAF907}" presName="txShp" presStyleLbl="node1" presStyleIdx="0" presStyleCnt="3">
        <dgm:presLayoutVars>
          <dgm:bulletEnabled val="1"/>
        </dgm:presLayoutVars>
      </dgm:prSet>
      <dgm:spPr/>
      <dgm:t>
        <a:bodyPr/>
        <a:lstStyle/>
        <a:p>
          <a:endParaRPr lang="en-US"/>
        </a:p>
      </dgm:t>
    </dgm:pt>
    <dgm:pt modelId="{08F0A0AD-8671-432F-9850-AA1ACD2400CE}" type="pres">
      <dgm:prSet presAssocID="{46E24AC2-3A8D-4668-ACF2-C9D4C2E98145}" presName="spacing" presStyleCnt="0"/>
      <dgm:spPr/>
    </dgm:pt>
    <dgm:pt modelId="{852BD43D-18F3-49CE-8112-7C35BFF4B237}" type="pres">
      <dgm:prSet presAssocID="{772E6B94-1476-4D6A-95CD-9841E6D4C32A}" presName="composite" presStyleCnt="0"/>
      <dgm:spPr/>
    </dgm:pt>
    <dgm:pt modelId="{294787DE-804F-49D7-95CD-28DA4621E66A}" type="pres">
      <dgm:prSet presAssocID="{772E6B94-1476-4D6A-95CD-9841E6D4C32A}" presName="imgShp" presStyleLbl="fgImgPlace1" presStyleIdx="1" presStyleCnt="3"/>
      <dgm:spPr>
        <a:ln>
          <a:solidFill>
            <a:schemeClr val="accent1"/>
          </a:solidFill>
        </a:ln>
      </dgm:spPr>
    </dgm:pt>
    <dgm:pt modelId="{69D66CF4-E5CE-40DC-8B4D-E4FD3D5CBF5B}" type="pres">
      <dgm:prSet presAssocID="{772E6B94-1476-4D6A-95CD-9841E6D4C32A}" presName="txShp" presStyleLbl="node1" presStyleIdx="1" presStyleCnt="3">
        <dgm:presLayoutVars>
          <dgm:bulletEnabled val="1"/>
        </dgm:presLayoutVars>
      </dgm:prSet>
      <dgm:spPr/>
      <dgm:t>
        <a:bodyPr/>
        <a:lstStyle/>
        <a:p>
          <a:endParaRPr lang="en-US"/>
        </a:p>
      </dgm:t>
    </dgm:pt>
    <dgm:pt modelId="{531BD11D-2E79-47EE-8C8D-802191D151E6}" type="pres">
      <dgm:prSet presAssocID="{43D09BE2-2447-49ED-B240-A74B668D94AF}" presName="spacing" presStyleCnt="0"/>
      <dgm:spPr/>
    </dgm:pt>
    <dgm:pt modelId="{42E403CB-E329-493C-B93C-F876948D0369}" type="pres">
      <dgm:prSet presAssocID="{DF4F7C7F-4E8E-4E28-8ACE-3D33E9D6BC97}" presName="composite" presStyleCnt="0"/>
      <dgm:spPr/>
    </dgm:pt>
    <dgm:pt modelId="{53A4A747-9311-4AF3-A9CB-A9282B853BF9}" type="pres">
      <dgm:prSet presAssocID="{DF4F7C7F-4E8E-4E28-8ACE-3D33E9D6BC97}" presName="imgShp" presStyleLbl="fgImgPlace1" presStyleIdx="2" presStyleCnt="3"/>
      <dgm:spPr>
        <a:ln>
          <a:solidFill>
            <a:schemeClr val="accent1"/>
          </a:solidFill>
        </a:ln>
      </dgm:spPr>
    </dgm:pt>
    <dgm:pt modelId="{8DB636B3-3955-4955-A400-46AFB3F4E4E8}" type="pres">
      <dgm:prSet presAssocID="{DF4F7C7F-4E8E-4E28-8ACE-3D33E9D6BC97}" presName="txShp" presStyleLbl="node1" presStyleIdx="2" presStyleCnt="3">
        <dgm:presLayoutVars>
          <dgm:bulletEnabled val="1"/>
        </dgm:presLayoutVars>
      </dgm:prSet>
      <dgm:spPr/>
      <dgm:t>
        <a:bodyPr/>
        <a:lstStyle/>
        <a:p>
          <a:endParaRPr lang="en-US"/>
        </a:p>
      </dgm:t>
    </dgm:pt>
  </dgm:ptLst>
  <dgm:cxnLst>
    <dgm:cxn modelId="{D9F338BC-3539-4FD9-94D8-1675B3577152}" type="presOf" srcId="{772E6B94-1476-4D6A-95CD-9841E6D4C32A}" destId="{69D66CF4-E5CE-40DC-8B4D-E4FD3D5CBF5B}" srcOrd="0" destOrd="0" presId="urn:microsoft.com/office/officeart/2005/8/layout/vList3"/>
    <dgm:cxn modelId="{3FF3CA17-BA38-421A-A008-8390A27B289B}" type="presOf" srcId="{39476D8B-FB4F-4865-8784-6629B5AAF907}" destId="{137204DE-E2A2-4E54-B0B1-112A76581069}" srcOrd="0" destOrd="0" presId="urn:microsoft.com/office/officeart/2005/8/layout/vList3"/>
    <dgm:cxn modelId="{00D7F18D-C944-44BA-A65E-157B307689FC}" type="presOf" srcId="{C3332B19-EB8A-4D09-BC60-9632493C4B71}" destId="{72DD4E7D-1E0A-4FB7-B6A3-E521C44F5FC2}" srcOrd="0" destOrd="0" presId="urn:microsoft.com/office/officeart/2005/8/layout/vList3"/>
    <dgm:cxn modelId="{5338E9B7-D5D3-4C4C-AB9A-3231F1CEBBB1}" srcId="{C3332B19-EB8A-4D09-BC60-9632493C4B71}" destId="{DF4F7C7F-4E8E-4E28-8ACE-3D33E9D6BC97}" srcOrd="2" destOrd="0" parTransId="{12048498-17F2-4971-B818-1B1655C6728D}" sibTransId="{49B4A524-8C53-46DF-A292-01F92F56AAD2}"/>
    <dgm:cxn modelId="{54752203-1A36-4D55-A31A-44CCBD58886C}" srcId="{C3332B19-EB8A-4D09-BC60-9632493C4B71}" destId="{39476D8B-FB4F-4865-8784-6629B5AAF907}" srcOrd="0" destOrd="0" parTransId="{67B55616-05EC-4B36-9EB4-3A1902583E5E}" sibTransId="{46E24AC2-3A8D-4668-ACF2-C9D4C2E98145}"/>
    <dgm:cxn modelId="{A4FD77BA-FA6F-4DC3-B8DD-B99F655CEBCD}" type="presOf" srcId="{DF4F7C7F-4E8E-4E28-8ACE-3D33E9D6BC97}" destId="{8DB636B3-3955-4955-A400-46AFB3F4E4E8}" srcOrd="0" destOrd="0" presId="urn:microsoft.com/office/officeart/2005/8/layout/vList3"/>
    <dgm:cxn modelId="{852F55E2-CBE7-43B9-93BF-3495BF9E3550}" srcId="{C3332B19-EB8A-4D09-BC60-9632493C4B71}" destId="{772E6B94-1476-4D6A-95CD-9841E6D4C32A}" srcOrd="1" destOrd="0" parTransId="{8938D99D-3F36-49E3-8E7C-0B273DC8AFCD}" sibTransId="{43D09BE2-2447-49ED-B240-A74B668D94AF}"/>
    <dgm:cxn modelId="{5C89A3AD-204B-4FB7-982B-1C81182A0D62}" type="presParOf" srcId="{72DD4E7D-1E0A-4FB7-B6A3-E521C44F5FC2}" destId="{F803BEFA-F146-4663-A54C-9D4BDE30D561}" srcOrd="0" destOrd="0" presId="urn:microsoft.com/office/officeart/2005/8/layout/vList3"/>
    <dgm:cxn modelId="{A7B775CB-15D0-412C-BE8A-0F5A9DD6E1BA}" type="presParOf" srcId="{F803BEFA-F146-4663-A54C-9D4BDE30D561}" destId="{0640EA49-6F8B-42FE-962B-B88B42825504}" srcOrd="0" destOrd="0" presId="urn:microsoft.com/office/officeart/2005/8/layout/vList3"/>
    <dgm:cxn modelId="{85C6429B-4DED-44E1-BDA5-71424590A550}" type="presParOf" srcId="{F803BEFA-F146-4663-A54C-9D4BDE30D561}" destId="{137204DE-E2A2-4E54-B0B1-112A76581069}" srcOrd="1" destOrd="0" presId="urn:microsoft.com/office/officeart/2005/8/layout/vList3"/>
    <dgm:cxn modelId="{17435DE3-5B51-4E80-A58F-3698A85BAF3A}" type="presParOf" srcId="{72DD4E7D-1E0A-4FB7-B6A3-E521C44F5FC2}" destId="{08F0A0AD-8671-432F-9850-AA1ACD2400CE}" srcOrd="1" destOrd="0" presId="urn:microsoft.com/office/officeart/2005/8/layout/vList3"/>
    <dgm:cxn modelId="{2E3CF2A9-D88C-4B21-9B0F-58203887BCC5}" type="presParOf" srcId="{72DD4E7D-1E0A-4FB7-B6A3-E521C44F5FC2}" destId="{852BD43D-18F3-49CE-8112-7C35BFF4B237}" srcOrd="2" destOrd="0" presId="urn:microsoft.com/office/officeart/2005/8/layout/vList3"/>
    <dgm:cxn modelId="{C0E7DF04-0B34-476E-B4A1-7DFB57E09F26}" type="presParOf" srcId="{852BD43D-18F3-49CE-8112-7C35BFF4B237}" destId="{294787DE-804F-49D7-95CD-28DA4621E66A}" srcOrd="0" destOrd="0" presId="urn:microsoft.com/office/officeart/2005/8/layout/vList3"/>
    <dgm:cxn modelId="{FDD9602A-388D-4897-B479-AF4FAA7FDB25}" type="presParOf" srcId="{852BD43D-18F3-49CE-8112-7C35BFF4B237}" destId="{69D66CF4-E5CE-40DC-8B4D-E4FD3D5CBF5B}" srcOrd="1" destOrd="0" presId="urn:microsoft.com/office/officeart/2005/8/layout/vList3"/>
    <dgm:cxn modelId="{FC41F2BF-E76B-458C-8D1B-45EE7909AFEC}" type="presParOf" srcId="{72DD4E7D-1E0A-4FB7-B6A3-E521C44F5FC2}" destId="{531BD11D-2E79-47EE-8C8D-802191D151E6}" srcOrd="3" destOrd="0" presId="urn:microsoft.com/office/officeart/2005/8/layout/vList3"/>
    <dgm:cxn modelId="{871B53E3-47B5-4C0B-815B-0DFEB017B077}" type="presParOf" srcId="{72DD4E7D-1E0A-4FB7-B6A3-E521C44F5FC2}" destId="{42E403CB-E329-493C-B93C-F876948D0369}" srcOrd="4" destOrd="0" presId="urn:microsoft.com/office/officeart/2005/8/layout/vList3"/>
    <dgm:cxn modelId="{C7456C45-A795-4461-B8BA-84AE4220A6D8}" type="presParOf" srcId="{42E403CB-E329-493C-B93C-F876948D0369}" destId="{53A4A747-9311-4AF3-A9CB-A9282B853BF9}" srcOrd="0" destOrd="0" presId="urn:microsoft.com/office/officeart/2005/8/layout/vList3"/>
    <dgm:cxn modelId="{5CFFC1F2-14AF-45F1-9719-68FD536B958E}" type="presParOf" srcId="{42E403CB-E329-493C-B93C-F876948D0369}" destId="{8DB636B3-3955-4955-A400-46AFB3F4E4E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99A0DA-9AD2-429A-AE1C-CA2CB5EAE29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1D27A1AF-A174-45F7-A4BF-89519EA49367}">
      <dgm:prSet phldrT="[Text]" custT="1"/>
      <dgm:spPr>
        <a:solidFill>
          <a:schemeClr val="accent1">
            <a:lumMod val="20000"/>
            <a:lumOff val="80000"/>
          </a:schemeClr>
        </a:solidFill>
        <a:ln>
          <a:solidFill>
            <a:schemeClr val="accent1"/>
          </a:solidFill>
        </a:ln>
      </dgm:spPr>
      <dgm:t>
        <a:bodyPr/>
        <a:lstStyle/>
        <a:p>
          <a:r>
            <a:rPr lang="en-US" sz="3200" dirty="0" smtClean="0">
              <a:solidFill>
                <a:schemeClr val="tx1"/>
              </a:solidFill>
              <a:latin typeface="Calibri" panose="020F0502020204030204" pitchFamily="34" charset="0"/>
              <a:cs typeface="Calibri" panose="020F0502020204030204" pitchFamily="34" charset="0"/>
            </a:rPr>
            <a:t>Under Companies Act, 2013 (Section 134 and Rules)</a:t>
          </a:r>
          <a:endParaRPr lang="en-IN" sz="3200" dirty="0">
            <a:solidFill>
              <a:schemeClr val="tx1"/>
            </a:solidFill>
            <a:latin typeface="Calibri" panose="020F0502020204030204" pitchFamily="34" charset="0"/>
            <a:cs typeface="Calibri" panose="020F0502020204030204" pitchFamily="34" charset="0"/>
          </a:endParaRPr>
        </a:p>
      </dgm:t>
    </dgm:pt>
    <dgm:pt modelId="{1B34E0B1-214C-4010-A7EA-4C99F4FF92EE}" type="parTrans" cxnId="{C958802D-0A91-4539-8698-D2405BAE3187}">
      <dgm:prSet/>
      <dgm:spPr/>
      <dgm:t>
        <a:bodyPr/>
        <a:lstStyle/>
        <a:p>
          <a:endParaRPr lang="en-IN" sz="2000">
            <a:latin typeface="Calibri" panose="020F0502020204030204" pitchFamily="34" charset="0"/>
            <a:cs typeface="Calibri" panose="020F0502020204030204" pitchFamily="34" charset="0"/>
          </a:endParaRPr>
        </a:p>
      </dgm:t>
    </dgm:pt>
    <dgm:pt modelId="{2AE9FD61-9549-46E8-A4FD-9033B31FC747}" type="sibTrans" cxnId="{C958802D-0A91-4539-8698-D2405BAE3187}">
      <dgm:prSet/>
      <dgm:spPr/>
      <dgm:t>
        <a:bodyPr/>
        <a:lstStyle/>
        <a:p>
          <a:endParaRPr lang="en-IN" sz="2000">
            <a:latin typeface="Calibri" panose="020F0502020204030204" pitchFamily="34" charset="0"/>
            <a:cs typeface="Calibri" panose="020F0502020204030204" pitchFamily="34" charset="0"/>
          </a:endParaRPr>
        </a:p>
      </dgm:t>
    </dgm:pt>
    <dgm:pt modelId="{0FCA4FDE-F1A0-41D4-A517-26B3A164C12C}">
      <dgm:prSet phldrT="[Text]" custT="1"/>
      <dgm:spPr>
        <a:solidFill>
          <a:schemeClr val="accent1">
            <a:lumMod val="20000"/>
            <a:lumOff val="80000"/>
          </a:schemeClr>
        </a:solidFill>
        <a:ln>
          <a:solidFill>
            <a:schemeClr val="accent1"/>
          </a:solidFill>
        </a:ln>
      </dgm:spPr>
      <dgm:t>
        <a:bodyPr/>
        <a:lstStyle/>
        <a:p>
          <a:pPr algn="just"/>
          <a:r>
            <a:rPr lang="en-US" sz="2800" dirty="0" smtClean="0">
              <a:solidFill>
                <a:schemeClr val="tx1"/>
              </a:solidFill>
              <a:latin typeface="Calibri" panose="020F0502020204030204" pitchFamily="34" charset="0"/>
              <a:cs typeface="Calibri" panose="020F0502020204030204" pitchFamily="34" charset="0"/>
            </a:rPr>
            <a:t>Listing Regulations and SEBI (Share Based Employee Benefits) Regulations, 2014</a:t>
          </a:r>
        </a:p>
      </dgm:t>
    </dgm:pt>
    <dgm:pt modelId="{A087BADF-D7C8-4DE2-9D57-92373A6BCD12}" type="parTrans" cxnId="{4C05F206-C19F-4E39-8B13-5F9922926115}">
      <dgm:prSet/>
      <dgm:spPr/>
      <dgm:t>
        <a:bodyPr/>
        <a:lstStyle/>
        <a:p>
          <a:endParaRPr lang="en-IN" sz="2000">
            <a:latin typeface="Calibri" panose="020F0502020204030204" pitchFamily="34" charset="0"/>
            <a:cs typeface="Calibri" panose="020F0502020204030204" pitchFamily="34" charset="0"/>
          </a:endParaRPr>
        </a:p>
      </dgm:t>
    </dgm:pt>
    <dgm:pt modelId="{C56D5B52-65D3-41BB-8832-FC25FEFAEE57}" type="sibTrans" cxnId="{4C05F206-C19F-4E39-8B13-5F9922926115}">
      <dgm:prSet/>
      <dgm:spPr/>
      <dgm:t>
        <a:bodyPr/>
        <a:lstStyle/>
        <a:p>
          <a:endParaRPr lang="en-IN" sz="2000">
            <a:latin typeface="Calibri" panose="020F0502020204030204" pitchFamily="34" charset="0"/>
            <a:cs typeface="Calibri" panose="020F0502020204030204" pitchFamily="34" charset="0"/>
          </a:endParaRPr>
        </a:p>
      </dgm:t>
    </dgm:pt>
    <dgm:pt modelId="{D1CFD3CC-936B-458B-B752-BDD6F636E266}">
      <dgm:prSet phldrT="[Text]" custT="1"/>
      <dgm:spPr>
        <a:solidFill>
          <a:schemeClr val="accent1">
            <a:lumMod val="20000"/>
            <a:lumOff val="80000"/>
          </a:schemeClr>
        </a:solidFill>
        <a:ln>
          <a:solidFill>
            <a:schemeClr val="accent1"/>
          </a:solidFill>
        </a:ln>
      </dgm:spPr>
      <dgm:t>
        <a:bodyPr/>
        <a:lstStyle/>
        <a:p>
          <a:r>
            <a:rPr lang="en-US" sz="2800" dirty="0" smtClean="0">
              <a:solidFill>
                <a:schemeClr val="tx1"/>
              </a:solidFill>
              <a:latin typeface="Calibri" panose="020F0502020204030204" pitchFamily="34" charset="0"/>
              <a:cs typeface="Calibri" panose="020F0502020204030204" pitchFamily="34" charset="0"/>
            </a:rPr>
            <a:t>Any other law as applicable to the Company ( FEMA/ IRDA/ POSH)</a:t>
          </a:r>
          <a:endParaRPr lang="en-IN" sz="2800" dirty="0">
            <a:solidFill>
              <a:schemeClr val="tx1"/>
            </a:solidFill>
            <a:latin typeface="Calibri" panose="020F0502020204030204" pitchFamily="34" charset="0"/>
            <a:cs typeface="Calibri" panose="020F0502020204030204" pitchFamily="34" charset="0"/>
          </a:endParaRPr>
        </a:p>
      </dgm:t>
    </dgm:pt>
    <dgm:pt modelId="{4B112020-B996-4E0E-B0FF-F1CC0BE16DB7}" type="parTrans" cxnId="{95E8D7F4-68CD-4DD9-A9C5-B63D12011701}">
      <dgm:prSet/>
      <dgm:spPr/>
      <dgm:t>
        <a:bodyPr/>
        <a:lstStyle/>
        <a:p>
          <a:endParaRPr lang="en-IN" sz="2000">
            <a:latin typeface="Calibri" panose="020F0502020204030204" pitchFamily="34" charset="0"/>
            <a:cs typeface="Calibri" panose="020F0502020204030204" pitchFamily="34" charset="0"/>
          </a:endParaRPr>
        </a:p>
      </dgm:t>
    </dgm:pt>
    <dgm:pt modelId="{03C7BB6D-5DDF-4B7D-9B35-8D5A0C93ECCB}" type="sibTrans" cxnId="{95E8D7F4-68CD-4DD9-A9C5-B63D12011701}">
      <dgm:prSet/>
      <dgm:spPr/>
      <dgm:t>
        <a:bodyPr/>
        <a:lstStyle/>
        <a:p>
          <a:endParaRPr lang="en-IN" sz="2000">
            <a:latin typeface="Calibri" panose="020F0502020204030204" pitchFamily="34" charset="0"/>
            <a:cs typeface="Calibri" panose="020F0502020204030204" pitchFamily="34" charset="0"/>
          </a:endParaRPr>
        </a:p>
      </dgm:t>
    </dgm:pt>
    <dgm:pt modelId="{2F2EAEAE-50D3-4E5E-8739-FB7E028A5F69}" type="pres">
      <dgm:prSet presAssocID="{AC99A0DA-9AD2-429A-AE1C-CA2CB5EAE294}" presName="linear" presStyleCnt="0">
        <dgm:presLayoutVars>
          <dgm:dir/>
          <dgm:animLvl val="lvl"/>
          <dgm:resizeHandles val="exact"/>
        </dgm:presLayoutVars>
      </dgm:prSet>
      <dgm:spPr/>
      <dgm:t>
        <a:bodyPr/>
        <a:lstStyle/>
        <a:p>
          <a:endParaRPr lang="en-IN"/>
        </a:p>
      </dgm:t>
    </dgm:pt>
    <dgm:pt modelId="{E79FF874-FFB3-491A-B6C3-255AC4853875}" type="pres">
      <dgm:prSet presAssocID="{1D27A1AF-A174-45F7-A4BF-89519EA49367}" presName="parentLin" presStyleCnt="0"/>
      <dgm:spPr/>
    </dgm:pt>
    <dgm:pt modelId="{33748F1C-514B-42B2-9DED-FFA9F97AD000}" type="pres">
      <dgm:prSet presAssocID="{1D27A1AF-A174-45F7-A4BF-89519EA49367}" presName="parentLeftMargin" presStyleLbl="node1" presStyleIdx="0" presStyleCnt="3"/>
      <dgm:spPr/>
      <dgm:t>
        <a:bodyPr/>
        <a:lstStyle/>
        <a:p>
          <a:endParaRPr lang="en-IN"/>
        </a:p>
      </dgm:t>
    </dgm:pt>
    <dgm:pt modelId="{117A6F86-CF34-4560-8497-19120F5181AC}" type="pres">
      <dgm:prSet presAssocID="{1D27A1AF-A174-45F7-A4BF-89519EA49367}" presName="parentText" presStyleLbl="node1" presStyleIdx="0" presStyleCnt="3" custScaleX="108995" custScaleY="143267" custLinFactNeighborX="-7407" custLinFactNeighborY="-840">
        <dgm:presLayoutVars>
          <dgm:chMax val="0"/>
          <dgm:bulletEnabled val="1"/>
        </dgm:presLayoutVars>
      </dgm:prSet>
      <dgm:spPr/>
      <dgm:t>
        <a:bodyPr/>
        <a:lstStyle/>
        <a:p>
          <a:endParaRPr lang="en-IN"/>
        </a:p>
      </dgm:t>
    </dgm:pt>
    <dgm:pt modelId="{C104D0C8-F6B9-445B-BE60-9800E2E57978}" type="pres">
      <dgm:prSet presAssocID="{1D27A1AF-A174-45F7-A4BF-89519EA49367}" presName="negativeSpace" presStyleCnt="0"/>
      <dgm:spPr/>
    </dgm:pt>
    <dgm:pt modelId="{F9699A7B-689F-4AEA-AF0D-25732D9C868B}" type="pres">
      <dgm:prSet presAssocID="{1D27A1AF-A174-45F7-A4BF-89519EA49367}" presName="childText" presStyleLbl="conFgAcc1" presStyleIdx="0" presStyleCnt="3">
        <dgm:presLayoutVars>
          <dgm:bulletEnabled val="1"/>
        </dgm:presLayoutVars>
      </dgm:prSet>
      <dgm:spPr>
        <a:ln>
          <a:solidFill>
            <a:schemeClr val="accent1"/>
          </a:solidFill>
        </a:ln>
      </dgm:spPr>
      <dgm:t>
        <a:bodyPr/>
        <a:lstStyle/>
        <a:p>
          <a:endParaRPr lang="en-US"/>
        </a:p>
      </dgm:t>
    </dgm:pt>
    <dgm:pt modelId="{FB6804BC-1191-4871-8E80-D1AC4FC5317A}" type="pres">
      <dgm:prSet presAssocID="{2AE9FD61-9549-46E8-A4FD-9033B31FC747}" presName="spaceBetweenRectangles" presStyleCnt="0"/>
      <dgm:spPr/>
    </dgm:pt>
    <dgm:pt modelId="{B60F938D-BBA6-411C-91BC-A3A9CA52ACBF}" type="pres">
      <dgm:prSet presAssocID="{0FCA4FDE-F1A0-41D4-A517-26B3A164C12C}" presName="parentLin" presStyleCnt="0"/>
      <dgm:spPr/>
    </dgm:pt>
    <dgm:pt modelId="{244FFB27-470A-4CD3-8182-93E61C9CAF83}" type="pres">
      <dgm:prSet presAssocID="{0FCA4FDE-F1A0-41D4-A517-26B3A164C12C}" presName="parentLeftMargin" presStyleLbl="node1" presStyleIdx="0" presStyleCnt="3"/>
      <dgm:spPr/>
      <dgm:t>
        <a:bodyPr/>
        <a:lstStyle/>
        <a:p>
          <a:endParaRPr lang="en-IN"/>
        </a:p>
      </dgm:t>
    </dgm:pt>
    <dgm:pt modelId="{9D503D72-6125-4CDB-BFE5-8E0C56D1A1E2}" type="pres">
      <dgm:prSet presAssocID="{0FCA4FDE-F1A0-41D4-A517-26B3A164C12C}" presName="parentText" presStyleLbl="node1" presStyleIdx="1" presStyleCnt="3" custScaleX="107813" custScaleY="159015" custLinFactNeighborX="19380" custLinFactNeighborY="-2734">
        <dgm:presLayoutVars>
          <dgm:chMax val="0"/>
          <dgm:bulletEnabled val="1"/>
        </dgm:presLayoutVars>
      </dgm:prSet>
      <dgm:spPr/>
      <dgm:t>
        <a:bodyPr/>
        <a:lstStyle/>
        <a:p>
          <a:endParaRPr lang="en-IN"/>
        </a:p>
      </dgm:t>
    </dgm:pt>
    <dgm:pt modelId="{F7774858-B869-41D1-921D-ABB957483BEC}" type="pres">
      <dgm:prSet presAssocID="{0FCA4FDE-F1A0-41D4-A517-26B3A164C12C}" presName="negativeSpace" presStyleCnt="0"/>
      <dgm:spPr/>
    </dgm:pt>
    <dgm:pt modelId="{62CC0DC9-4F7F-4EC5-AA96-7AEB7CA2FCF1}" type="pres">
      <dgm:prSet presAssocID="{0FCA4FDE-F1A0-41D4-A517-26B3A164C12C}" presName="childText" presStyleLbl="conFgAcc1" presStyleIdx="1" presStyleCnt="3">
        <dgm:presLayoutVars>
          <dgm:bulletEnabled val="1"/>
        </dgm:presLayoutVars>
      </dgm:prSet>
      <dgm:spPr/>
    </dgm:pt>
    <dgm:pt modelId="{11CBC1C9-5C52-463F-97FB-05921A9EAD21}" type="pres">
      <dgm:prSet presAssocID="{C56D5B52-65D3-41BB-8832-FC25FEFAEE57}" presName="spaceBetweenRectangles" presStyleCnt="0"/>
      <dgm:spPr/>
    </dgm:pt>
    <dgm:pt modelId="{F8080258-E0B5-4EE8-A6A2-876B2E9A9A37}" type="pres">
      <dgm:prSet presAssocID="{D1CFD3CC-936B-458B-B752-BDD6F636E266}" presName="parentLin" presStyleCnt="0"/>
      <dgm:spPr/>
    </dgm:pt>
    <dgm:pt modelId="{0BC7A2F9-247F-4427-B68B-AA0CBA4312D5}" type="pres">
      <dgm:prSet presAssocID="{D1CFD3CC-936B-458B-B752-BDD6F636E266}" presName="parentLeftMargin" presStyleLbl="node1" presStyleIdx="1" presStyleCnt="3"/>
      <dgm:spPr/>
      <dgm:t>
        <a:bodyPr/>
        <a:lstStyle/>
        <a:p>
          <a:endParaRPr lang="en-IN"/>
        </a:p>
      </dgm:t>
    </dgm:pt>
    <dgm:pt modelId="{4A4C3774-3489-4A08-AAF8-8396DC012033}" type="pres">
      <dgm:prSet presAssocID="{D1CFD3CC-936B-458B-B752-BDD6F636E266}" presName="parentText" presStyleLbl="node1" presStyleIdx="2" presStyleCnt="3" custScaleX="110582" custScaleY="172867" custLinFactNeighborX="-7407" custLinFactNeighborY="2289">
        <dgm:presLayoutVars>
          <dgm:chMax val="0"/>
          <dgm:bulletEnabled val="1"/>
        </dgm:presLayoutVars>
      </dgm:prSet>
      <dgm:spPr/>
      <dgm:t>
        <a:bodyPr/>
        <a:lstStyle/>
        <a:p>
          <a:endParaRPr lang="en-IN"/>
        </a:p>
      </dgm:t>
    </dgm:pt>
    <dgm:pt modelId="{DD6161FD-B897-479F-A5EC-E261080A52EE}" type="pres">
      <dgm:prSet presAssocID="{D1CFD3CC-936B-458B-B752-BDD6F636E266}" presName="negativeSpace" presStyleCnt="0"/>
      <dgm:spPr/>
    </dgm:pt>
    <dgm:pt modelId="{440680A4-87F2-4F30-B67F-9DFEDE560E5D}" type="pres">
      <dgm:prSet presAssocID="{D1CFD3CC-936B-458B-B752-BDD6F636E266}" presName="childText" presStyleLbl="conFgAcc1" presStyleIdx="2" presStyleCnt="3">
        <dgm:presLayoutVars>
          <dgm:bulletEnabled val="1"/>
        </dgm:presLayoutVars>
      </dgm:prSet>
      <dgm:spPr/>
    </dgm:pt>
  </dgm:ptLst>
  <dgm:cxnLst>
    <dgm:cxn modelId="{191932AA-F616-45B3-9EF8-795BCC40F851}" type="presOf" srcId="{0FCA4FDE-F1A0-41D4-A517-26B3A164C12C}" destId="{9D503D72-6125-4CDB-BFE5-8E0C56D1A1E2}" srcOrd="1" destOrd="0" presId="urn:microsoft.com/office/officeart/2005/8/layout/list1"/>
    <dgm:cxn modelId="{EA1CD010-D7DF-4428-AC6D-66F6875B6878}" type="presOf" srcId="{1D27A1AF-A174-45F7-A4BF-89519EA49367}" destId="{117A6F86-CF34-4560-8497-19120F5181AC}" srcOrd="1" destOrd="0" presId="urn:microsoft.com/office/officeart/2005/8/layout/list1"/>
    <dgm:cxn modelId="{95E8D7F4-68CD-4DD9-A9C5-B63D12011701}" srcId="{AC99A0DA-9AD2-429A-AE1C-CA2CB5EAE294}" destId="{D1CFD3CC-936B-458B-B752-BDD6F636E266}" srcOrd="2" destOrd="0" parTransId="{4B112020-B996-4E0E-B0FF-F1CC0BE16DB7}" sibTransId="{03C7BB6D-5DDF-4B7D-9B35-8D5A0C93ECCB}"/>
    <dgm:cxn modelId="{4C05F206-C19F-4E39-8B13-5F9922926115}" srcId="{AC99A0DA-9AD2-429A-AE1C-CA2CB5EAE294}" destId="{0FCA4FDE-F1A0-41D4-A517-26B3A164C12C}" srcOrd="1" destOrd="0" parTransId="{A087BADF-D7C8-4DE2-9D57-92373A6BCD12}" sibTransId="{C56D5B52-65D3-41BB-8832-FC25FEFAEE57}"/>
    <dgm:cxn modelId="{71327A34-DA9C-401F-BB82-8D08A6C8F669}" type="presOf" srcId="{1D27A1AF-A174-45F7-A4BF-89519EA49367}" destId="{33748F1C-514B-42B2-9DED-FFA9F97AD000}" srcOrd="0" destOrd="0" presId="urn:microsoft.com/office/officeart/2005/8/layout/list1"/>
    <dgm:cxn modelId="{2F60D622-3696-4B22-93F8-72C3F7A6997B}" type="presOf" srcId="{AC99A0DA-9AD2-429A-AE1C-CA2CB5EAE294}" destId="{2F2EAEAE-50D3-4E5E-8739-FB7E028A5F69}" srcOrd="0" destOrd="0" presId="urn:microsoft.com/office/officeart/2005/8/layout/list1"/>
    <dgm:cxn modelId="{E53EFCEB-7A16-4D08-B8A6-037A1547AD05}" type="presOf" srcId="{0FCA4FDE-F1A0-41D4-A517-26B3A164C12C}" destId="{244FFB27-470A-4CD3-8182-93E61C9CAF83}" srcOrd="0" destOrd="0" presId="urn:microsoft.com/office/officeart/2005/8/layout/list1"/>
    <dgm:cxn modelId="{BFFF0144-7D06-49A1-AD32-A78B1538B144}" type="presOf" srcId="{D1CFD3CC-936B-458B-B752-BDD6F636E266}" destId="{0BC7A2F9-247F-4427-B68B-AA0CBA4312D5}" srcOrd="0" destOrd="0" presId="urn:microsoft.com/office/officeart/2005/8/layout/list1"/>
    <dgm:cxn modelId="{240252CC-1E3E-4B8B-A243-3523E6767291}" type="presOf" srcId="{D1CFD3CC-936B-458B-B752-BDD6F636E266}" destId="{4A4C3774-3489-4A08-AAF8-8396DC012033}" srcOrd="1" destOrd="0" presId="urn:microsoft.com/office/officeart/2005/8/layout/list1"/>
    <dgm:cxn modelId="{C958802D-0A91-4539-8698-D2405BAE3187}" srcId="{AC99A0DA-9AD2-429A-AE1C-CA2CB5EAE294}" destId="{1D27A1AF-A174-45F7-A4BF-89519EA49367}" srcOrd="0" destOrd="0" parTransId="{1B34E0B1-214C-4010-A7EA-4C99F4FF92EE}" sibTransId="{2AE9FD61-9549-46E8-A4FD-9033B31FC747}"/>
    <dgm:cxn modelId="{8FB573E2-9EDE-4C7F-BDD7-60B256674C18}" type="presParOf" srcId="{2F2EAEAE-50D3-4E5E-8739-FB7E028A5F69}" destId="{E79FF874-FFB3-491A-B6C3-255AC4853875}" srcOrd="0" destOrd="0" presId="urn:microsoft.com/office/officeart/2005/8/layout/list1"/>
    <dgm:cxn modelId="{8ABE5E7D-9338-4E23-8381-80054AEA8ECF}" type="presParOf" srcId="{E79FF874-FFB3-491A-B6C3-255AC4853875}" destId="{33748F1C-514B-42B2-9DED-FFA9F97AD000}" srcOrd="0" destOrd="0" presId="urn:microsoft.com/office/officeart/2005/8/layout/list1"/>
    <dgm:cxn modelId="{7CE5DF90-D3D8-412D-9CDB-467F6B0BBE19}" type="presParOf" srcId="{E79FF874-FFB3-491A-B6C3-255AC4853875}" destId="{117A6F86-CF34-4560-8497-19120F5181AC}" srcOrd="1" destOrd="0" presId="urn:microsoft.com/office/officeart/2005/8/layout/list1"/>
    <dgm:cxn modelId="{9C2EE27A-840A-4AA0-93BE-24CBB4909DB0}" type="presParOf" srcId="{2F2EAEAE-50D3-4E5E-8739-FB7E028A5F69}" destId="{C104D0C8-F6B9-445B-BE60-9800E2E57978}" srcOrd="1" destOrd="0" presId="urn:microsoft.com/office/officeart/2005/8/layout/list1"/>
    <dgm:cxn modelId="{9E8ABE1E-1FB4-4B69-8365-91EC17B6C84D}" type="presParOf" srcId="{2F2EAEAE-50D3-4E5E-8739-FB7E028A5F69}" destId="{F9699A7B-689F-4AEA-AF0D-25732D9C868B}" srcOrd="2" destOrd="0" presId="urn:microsoft.com/office/officeart/2005/8/layout/list1"/>
    <dgm:cxn modelId="{2DC8A107-85AD-4B85-B3EB-2B8DE67C3615}" type="presParOf" srcId="{2F2EAEAE-50D3-4E5E-8739-FB7E028A5F69}" destId="{FB6804BC-1191-4871-8E80-D1AC4FC5317A}" srcOrd="3" destOrd="0" presId="urn:microsoft.com/office/officeart/2005/8/layout/list1"/>
    <dgm:cxn modelId="{26BBF084-93F9-4495-987B-FBB6A4AC937D}" type="presParOf" srcId="{2F2EAEAE-50D3-4E5E-8739-FB7E028A5F69}" destId="{B60F938D-BBA6-411C-91BC-A3A9CA52ACBF}" srcOrd="4" destOrd="0" presId="urn:microsoft.com/office/officeart/2005/8/layout/list1"/>
    <dgm:cxn modelId="{894EFC24-F70C-4DDC-BFE2-385036FE48E5}" type="presParOf" srcId="{B60F938D-BBA6-411C-91BC-A3A9CA52ACBF}" destId="{244FFB27-470A-4CD3-8182-93E61C9CAF83}" srcOrd="0" destOrd="0" presId="urn:microsoft.com/office/officeart/2005/8/layout/list1"/>
    <dgm:cxn modelId="{A0BD1E23-4972-42C2-B39E-5ECEEA48A21E}" type="presParOf" srcId="{B60F938D-BBA6-411C-91BC-A3A9CA52ACBF}" destId="{9D503D72-6125-4CDB-BFE5-8E0C56D1A1E2}" srcOrd="1" destOrd="0" presId="urn:microsoft.com/office/officeart/2005/8/layout/list1"/>
    <dgm:cxn modelId="{5FAEC16E-4612-4378-BB8C-737F43BB2A21}" type="presParOf" srcId="{2F2EAEAE-50D3-4E5E-8739-FB7E028A5F69}" destId="{F7774858-B869-41D1-921D-ABB957483BEC}" srcOrd="5" destOrd="0" presId="urn:microsoft.com/office/officeart/2005/8/layout/list1"/>
    <dgm:cxn modelId="{3567775D-CD2E-47E6-8610-CBD3EEC6D5A2}" type="presParOf" srcId="{2F2EAEAE-50D3-4E5E-8739-FB7E028A5F69}" destId="{62CC0DC9-4F7F-4EC5-AA96-7AEB7CA2FCF1}" srcOrd="6" destOrd="0" presId="urn:microsoft.com/office/officeart/2005/8/layout/list1"/>
    <dgm:cxn modelId="{98631EA4-1D1A-49E5-B78A-098A0758BC17}" type="presParOf" srcId="{2F2EAEAE-50D3-4E5E-8739-FB7E028A5F69}" destId="{11CBC1C9-5C52-463F-97FB-05921A9EAD21}" srcOrd="7" destOrd="0" presId="urn:microsoft.com/office/officeart/2005/8/layout/list1"/>
    <dgm:cxn modelId="{D47C2F11-B669-407A-9C6B-6C9E0EC5FCD9}" type="presParOf" srcId="{2F2EAEAE-50D3-4E5E-8739-FB7E028A5F69}" destId="{F8080258-E0B5-4EE8-A6A2-876B2E9A9A37}" srcOrd="8" destOrd="0" presId="urn:microsoft.com/office/officeart/2005/8/layout/list1"/>
    <dgm:cxn modelId="{DDBDC442-DFDF-48D8-A949-1DF8F5ACCD31}" type="presParOf" srcId="{F8080258-E0B5-4EE8-A6A2-876B2E9A9A37}" destId="{0BC7A2F9-247F-4427-B68B-AA0CBA4312D5}" srcOrd="0" destOrd="0" presId="urn:microsoft.com/office/officeart/2005/8/layout/list1"/>
    <dgm:cxn modelId="{1835AC00-7966-4DF4-A84A-8FF269E8C455}" type="presParOf" srcId="{F8080258-E0B5-4EE8-A6A2-876B2E9A9A37}" destId="{4A4C3774-3489-4A08-AAF8-8396DC012033}" srcOrd="1" destOrd="0" presId="urn:microsoft.com/office/officeart/2005/8/layout/list1"/>
    <dgm:cxn modelId="{F5153DA5-A876-49EB-A89B-62791CF5839C}" type="presParOf" srcId="{2F2EAEAE-50D3-4E5E-8739-FB7E028A5F69}" destId="{DD6161FD-B897-479F-A5EC-E261080A52EE}" srcOrd="9" destOrd="0" presId="urn:microsoft.com/office/officeart/2005/8/layout/list1"/>
    <dgm:cxn modelId="{C488844D-3A9D-4A64-9FFA-783062EE887A}" type="presParOf" srcId="{2F2EAEAE-50D3-4E5E-8739-FB7E028A5F69}" destId="{440680A4-87F2-4F30-B67F-9DFEDE560E5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4BD399-5B0B-4C31-83A1-5A1DFE6EE5F5}"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5AAFB13C-3DA8-4EB4-957F-FA0549B368E6}">
      <dgm:prSet phldrT="[Text]"/>
      <dgm:spPr>
        <a:solidFill>
          <a:schemeClr val="bg2"/>
        </a:solidFill>
      </dgm:spPr>
      <dgm:t>
        <a:bodyPr/>
        <a:lstStyle/>
        <a:p>
          <a:r>
            <a:rPr lang="en-US" dirty="0" smtClean="0"/>
            <a:t>Board Meeting for Approval of Financial Statement and Directors Report   </a:t>
          </a:r>
          <a:endParaRPr lang="en-US" dirty="0"/>
        </a:p>
      </dgm:t>
    </dgm:pt>
    <dgm:pt modelId="{C74D93A4-058A-4E30-88C4-135ABA1DD5CD}" type="parTrans" cxnId="{41BD1B2E-BA5A-4B13-8B3D-9E9BE5C22F8B}">
      <dgm:prSet/>
      <dgm:spPr/>
      <dgm:t>
        <a:bodyPr/>
        <a:lstStyle/>
        <a:p>
          <a:endParaRPr lang="en-US"/>
        </a:p>
      </dgm:t>
    </dgm:pt>
    <dgm:pt modelId="{407E7BB8-7725-48CC-9706-2151DC21566C}" type="sibTrans" cxnId="{41BD1B2E-BA5A-4B13-8B3D-9E9BE5C22F8B}">
      <dgm:prSet/>
      <dgm:spPr/>
      <dgm:t>
        <a:bodyPr/>
        <a:lstStyle/>
        <a:p>
          <a:endParaRPr lang="en-US"/>
        </a:p>
      </dgm:t>
    </dgm:pt>
    <dgm:pt modelId="{61286902-9A5F-4CDC-A575-06C526048A3A}">
      <dgm:prSet phldrT="[Text]"/>
      <dgm:spPr>
        <a:solidFill>
          <a:schemeClr val="bg2">
            <a:lumMod val="90000"/>
          </a:schemeClr>
        </a:solidFill>
      </dgm:spPr>
      <dgm:t>
        <a:bodyPr/>
        <a:lstStyle/>
        <a:p>
          <a:r>
            <a:rPr lang="en-US" dirty="0" smtClean="0"/>
            <a:t>Dispatch of Annual Report , Remote e-voting and convening of AGM </a:t>
          </a:r>
          <a:endParaRPr lang="en-US" dirty="0"/>
        </a:p>
      </dgm:t>
    </dgm:pt>
    <dgm:pt modelId="{5D9B7705-C424-4BAD-A12C-931DD8A6627F}" type="parTrans" cxnId="{048FB6C5-5E30-42C6-A1A4-0AFD40E229DF}">
      <dgm:prSet/>
      <dgm:spPr/>
      <dgm:t>
        <a:bodyPr/>
        <a:lstStyle/>
        <a:p>
          <a:endParaRPr lang="en-US"/>
        </a:p>
      </dgm:t>
    </dgm:pt>
    <dgm:pt modelId="{FAC44214-7B3B-4ED9-95B7-414FFA63BA17}" type="sibTrans" cxnId="{048FB6C5-5E30-42C6-A1A4-0AFD40E229DF}">
      <dgm:prSet/>
      <dgm:spPr/>
      <dgm:t>
        <a:bodyPr/>
        <a:lstStyle/>
        <a:p>
          <a:endParaRPr lang="en-US"/>
        </a:p>
      </dgm:t>
    </dgm:pt>
    <dgm:pt modelId="{9D88495D-69E4-43CA-8B58-EFB5BE7AEC81}">
      <dgm:prSet phldrT="[Text]"/>
      <dgm:spPr>
        <a:solidFill>
          <a:schemeClr val="bg2"/>
        </a:solidFill>
      </dgm:spPr>
      <dgm:t>
        <a:bodyPr/>
        <a:lstStyle/>
        <a:p>
          <a:r>
            <a:rPr lang="en-US" dirty="0" smtClean="0"/>
            <a:t>Conducting AGM and Post AGM Compliances </a:t>
          </a:r>
          <a:endParaRPr lang="en-US" dirty="0"/>
        </a:p>
      </dgm:t>
    </dgm:pt>
    <dgm:pt modelId="{B0F54AEF-7D59-47F0-96FC-1CEFFD9078F5}" type="parTrans" cxnId="{E0B9D3E0-4EC5-4FA6-9B00-D18DDE7FA0C1}">
      <dgm:prSet/>
      <dgm:spPr/>
      <dgm:t>
        <a:bodyPr/>
        <a:lstStyle/>
        <a:p>
          <a:endParaRPr lang="en-US"/>
        </a:p>
      </dgm:t>
    </dgm:pt>
    <dgm:pt modelId="{E27D90A7-4438-406E-955F-25AA78C712A0}" type="sibTrans" cxnId="{E0B9D3E0-4EC5-4FA6-9B00-D18DDE7FA0C1}">
      <dgm:prSet/>
      <dgm:spPr/>
      <dgm:t>
        <a:bodyPr/>
        <a:lstStyle/>
        <a:p>
          <a:endParaRPr lang="en-US"/>
        </a:p>
      </dgm:t>
    </dgm:pt>
    <dgm:pt modelId="{8114CA06-DC12-4BF0-AB13-190146460BD4}" type="pres">
      <dgm:prSet presAssocID="{644BD399-5B0B-4C31-83A1-5A1DFE6EE5F5}" presName="outerComposite" presStyleCnt="0">
        <dgm:presLayoutVars>
          <dgm:chMax val="5"/>
          <dgm:dir/>
          <dgm:resizeHandles val="exact"/>
        </dgm:presLayoutVars>
      </dgm:prSet>
      <dgm:spPr/>
      <dgm:t>
        <a:bodyPr/>
        <a:lstStyle/>
        <a:p>
          <a:endParaRPr lang="en-US"/>
        </a:p>
      </dgm:t>
    </dgm:pt>
    <dgm:pt modelId="{98A41F1D-A1E6-4629-96CF-5FE2580375B3}" type="pres">
      <dgm:prSet presAssocID="{644BD399-5B0B-4C31-83A1-5A1DFE6EE5F5}" presName="dummyMaxCanvas" presStyleCnt="0">
        <dgm:presLayoutVars/>
      </dgm:prSet>
      <dgm:spPr/>
    </dgm:pt>
    <dgm:pt modelId="{C5965F97-30DD-43FD-9D90-C68DABA283E6}" type="pres">
      <dgm:prSet presAssocID="{644BD399-5B0B-4C31-83A1-5A1DFE6EE5F5}" presName="ThreeNodes_1" presStyleLbl="node1" presStyleIdx="0" presStyleCnt="3" custLinFactNeighborX="-1483">
        <dgm:presLayoutVars>
          <dgm:bulletEnabled val="1"/>
        </dgm:presLayoutVars>
      </dgm:prSet>
      <dgm:spPr/>
      <dgm:t>
        <a:bodyPr/>
        <a:lstStyle/>
        <a:p>
          <a:endParaRPr lang="en-US"/>
        </a:p>
      </dgm:t>
    </dgm:pt>
    <dgm:pt modelId="{B84BA7A2-8EBF-4914-BA6F-1C150AC7615A}" type="pres">
      <dgm:prSet presAssocID="{644BD399-5B0B-4C31-83A1-5A1DFE6EE5F5}" presName="ThreeNodes_2" presStyleLbl="node1" presStyleIdx="1" presStyleCnt="3">
        <dgm:presLayoutVars>
          <dgm:bulletEnabled val="1"/>
        </dgm:presLayoutVars>
      </dgm:prSet>
      <dgm:spPr/>
      <dgm:t>
        <a:bodyPr/>
        <a:lstStyle/>
        <a:p>
          <a:endParaRPr lang="en-US"/>
        </a:p>
      </dgm:t>
    </dgm:pt>
    <dgm:pt modelId="{4C1471D8-BDB3-4D17-B8A1-5C06CD120D16}" type="pres">
      <dgm:prSet presAssocID="{644BD399-5B0B-4C31-83A1-5A1DFE6EE5F5}" presName="ThreeNodes_3" presStyleLbl="node1" presStyleIdx="2" presStyleCnt="3">
        <dgm:presLayoutVars>
          <dgm:bulletEnabled val="1"/>
        </dgm:presLayoutVars>
      </dgm:prSet>
      <dgm:spPr/>
      <dgm:t>
        <a:bodyPr/>
        <a:lstStyle/>
        <a:p>
          <a:endParaRPr lang="en-US"/>
        </a:p>
      </dgm:t>
    </dgm:pt>
    <dgm:pt modelId="{9CECE245-7EAF-4BDF-A38C-D675050C1DF4}" type="pres">
      <dgm:prSet presAssocID="{644BD399-5B0B-4C31-83A1-5A1DFE6EE5F5}" presName="ThreeConn_1-2" presStyleLbl="fgAccFollowNode1" presStyleIdx="0" presStyleCnt="2">
        <dgm:presLayoutVars>
          <dgm:bulletEnabled val="1"/>
        </dgm:presLayoutVars>
      </dgm:prSet>
      <dgm:spPr/>
      <dgm:t>
        <a:bodyPr/>
        <a:lstStyle/>
        <a:p>
          <a:endParaRPr lang="en-US"/>
        </a:p>
      </dgm:t>
    </dgm:pt>
    <dgm:pt modelId="{AD87B4C3-0D8D-46EB-9D74-17BD9A1F65A2}" type="pres">
      <dgm:prSet presAssocID="{644BD399-5B0B-4C31-83A1-5A1DFE6EE5F5}" presName="ThreeConn_2-3" presStyleLbl="fgAccFollowNode1" presStyleIdx="1" presStyleCnt="2">
        <dgm:presLayoutVars>
          <dgm:bulletEnabled val="1"/>
        </dgm:presLayoutVars>
      </dgm:prSet>
      <dgm:spPr/>
      <dgm:t>
        <a:bodyPr/>
        <a:lstStyle/>
        <a:p>
          <a:endParaRPr lang="en-US"/>
        </a:p>
      </dgm:t>
    </dgm:pt>
    <dgm:pt modelId="{EEF6C002-3918-433E-9B1A-CD6E491AB506}" type="pres">
      <dgm:prSet presAssocID="{644BD399-5B0B-4C31-83A1-5A1DFE6EE5F5}" presName="ThreeNodes_1_text" presStyleLbl="node1" presStyleIdx="2" presStyleCnt="3">
        <dgm:presLayoutVars>
          <dgm:bulletEnabled val="1"/>
        </dgm:presLayoutVars>
      </dgm:prSet>
      <dgm:spPr/>
      <dgm:t>
        <a:bodyPr/>
        <a:lstStyle/>
        <a:p>
          <a:endParaRPr lang="en-US"/>
        </a:p>
      </dgm:t>
    </dgm:pt>
    <dgm:pt modelId="{AA1A0C24-D518-484B-AA6F-8260635961C3}" type="pres">
      <dgm:prSet presAssocID="{644BD399-5B0B-4C31-83A1-5A1DFE6EE5F5}" presName="ThreeNodes_2_text" presStyleLbl="node1" presStyleIdx="2" presStyleCnt="3">
        <dgm:presLayoutVars>
          <dgm:bulletEnabled val="1"/>
        </dgm:presLayoutVars>
      </dgm:prSet>
      <dgm:spPr/>
      <dgm:t>
        <a:bodyPr/>
        <a:lstStyle/>
        <a:p>
          <a:endParaRPr lang="en-US"/>
        </a:p>
      </dgm:t>
    </dgm:pt>
    <dgm:pt modelId="{891B26A0-D54F-4BC8-8207-A1917EA0E4EA}" type="pres">
      <dgm:prSet presAssocID="{644BD399-5B0B-4C31-83A1-5A1DFE6EE5F5}" presName="ThreeNodes_3_text" presStyleLbl="node1" presStyleIdx="2" presStyleCnt="3">
        <dgm:presLayoutVars>
          <dgm:bulletEnabled val="1"/>
        </dgm:presLayoutVars>
      </dgm:prSet>
      <dgm:spPr/>
      <dgm:t>
        <a:bodyPr/>
        <a:lstStyle/>
        <a:p>
          <a:endParaRPr lang="en-US"/>
        </a:p>
      </dgm:t>
    </dgm:pt>
  </dgm:ptLst>
  <dgm:cxnLst>
    <dgm:cxn modelId="{98EE16B4-BB20-4A97-8300-DC151649C976}" type="presOf" srcId="{5AAFB13C-3DA8-4EB4-957F-FA0549B368E6}" destId="{EEF6C002-3918-433E-9B1A-CD6E491AB506}" srcOrd="1" destOrd="0" presId="urn:microsoft.com/office/officeart/2005/8/layout/vProcess5"/>
    <dgm:cxn modelId="{42DD383D-CF75-43C7-8552-7E575B3A1F7E}" type="presOf" srcId="{5AAFB13C-3DA8-4EB4-957F-FA0549B368E6}" destId="{C5965F97-30DD-43FD-9D90-C68DABA283E6}" srcOrd="0" destOrd="0" presId="urn:microsoft.com/office/officeart/2005/8/layout/vProcess5"/>
    <dgm:cxn modelId="{EA068FCF-FF9A-4C79-B5FE-3BFB13E299D6}" type="presOf" srcId="{FAC44214-7B3B-4ED9-95B7-414FFA63BA17}" destId="{AD87B4C3-0D8D-46EB-9D74-17BD9A1F65A2}" srcOrd="0" destOrd="0" presId="urn:microsoft.com/office/officeart/2005/8/layout/vProcess5"/>
    <dgm:cxn modelId="{DB4983B7-B8BE-44BE-B00D-BD1B6769639C}" type="presOf" srcId="{644BD399-5B0B-4C31-83A1-5A1DFE6EE5F5}" destId="{8114CA06-DC12-4BF0-AB13-190146460BD4}" srcOrd="0" destOrd="0" presId="urn:microsoft.com/office/officeart/2005/8/layout/vProcess5"/>
    <dgm:cxn modelId="{6391CD1E-E1C1-4141-AC07-F7CE521518AF}" type="presOf" srcId="{9D88495D-69E4-43CA-8B58-EFB5BE7AEC81}" destId="{4C1471D8-BDB3-4D17-B8A1-5C06CD120D16}" srcOrd="0" destOrd="0" presId="urn:microsoft.com/office/officeart/2005/8/layout/vProcess5"/>
    <dgm:cxn modelId="{41BD1B2E-BA5A-4B13-8B3D-9E9BE5C22F8B}" srcId="{644BD399-5B0B-4C31-83A1-5A1DFE6EE5F5}" destId="{5AAFB13C-3DA8-4EB4-957F-FA0549B368E6}" srcOrd="0" destOrd="0" parTransId="{C74D93A4-058A-4E30-88C4-135ABA1DD5CD}" sibTransId="{407E7BB8-7725-48CC-9706-2151DC21566C}"/>
    <dgm:cxn modelId="{0A57A3AA-79F1-43A9-8C82-1F01E9E6FBCC}" type="presOf" srcId="{61286902-9A5F-4CDC-A575-06C526048A3A}" destId="{AA1A0C24-D518-484B-AA6F-8260635961C3}" srcOrd="1" destOrd="0" presId="urn:microsoft.com/office/officeart/2005/8/layout/vProcess5"/>
    <dgm:cxn modelId="{048FB6C5-5E30-42C6-A1A4-0AFD40E229DF}" srcId="{644BD399-5B0B-4C31-83A1-5A1DFE6EE5F5}" destId="{61286902-9A5F-4CDC-A575-06C526048A3A}" srcOrd="1" destOrd="0" parTransId="{5D9B7705-C424-4BAD-A12C-931DD8A6627F}" sibTransId="{FAC44214-7B3B-4ED9-95B7-414FFA63BA17}"/>
    <dgm:cxn modelId="{2921A681-9181-4948-B71C-442362A8F1FE}" type="presOf" srcId="{61286902-9A5F-4CDC-A575-06C526048A3A}" destId="{B84BA7A2-8EBF-4914-BA6F-1C150AC7615A}" srcOrd="0" destOrd="0" presId="urn:microsoft.com/office/officeart/2005/8/layout/vProcess5"/>
    <dgm:cxn modelId="{03BD32B2-26AA-4BBC-BB06-24FC3E176431}" type="presOf" srcId="{9D88495D-69E4-43CA-8B58-EFB5BE7AEC81}" destId="{891B26A0-D54F-4BC8-8207-A1917EA0E4EA}" srcOrd="1" destOrd="0" presId="urn:microsoft.com/office/officeart/2005/8/layout/vProcess5"/>
    <dgm:cxn modelId="{C5BBA57A-6182-4AB8-89D6-A6FF0D818010}" type="presOf" srcId="{407E7BB8-7725-48CC-9706-2151DC21566C}" destId="{9CECE245-7EAF-4BDF-A38C-D675050C1DF4}" srcOrd="0" destOrd="0" presId="urn:microsoft.com/office/officeart/2005/8/layout/vProcess5"/>
    <dgm:cxn modelId="{E0B9D3E0-4EC5-4FA6-9B00-D18DDE7FA0C1}" srcId="{644BD399-5B0B-4C31-83A1-5A1DFE6EE5F5}" destId="{9D88495D-69E4-43CA-8B58-EFB5BE7AEC81}" srcOrd="2" destOrd="0" parTransId="{B0F54AEF-7D59-47F0-96FC-1CEFFD9078F5}" sibTransId="{E27D90A7-4438-406E-955F-25AA78C712A0}"/>
    <dgm:cxn modelId="{681E6B69-A007-4A90-8A4C-FDDC6106225E}" type="presParOf" srcId="{8114CA06-DC12-4BF0-AB13-190146460BD4}" destId="{98A41F1D-A1E6-4629-96CF-5FE2580375B3}" srcOrd="0" destOrd="0" presId="urn:microsoft.com/office/officeart/2005/8/layout/vProcess5"/>
    <dgm:cxn modelId="{2B2E8A0D-E02B-4456-B02A-7C9E40062AFB}" type="presParOf" srcId="{8114CA06-DC12-4BF0-AB13-190146460BD4}" destId="{C5965F97-30DD-43FD-9D90-C68DABA283E6}" srcOrd="1" destOrd="0" presId="urn:microsoft.com/office/officeart/2005/8/layout/vProcess5"/>
    <dgm:cxn modelId="{4578FC2E-C163-4A11-B077-B4D6DE2B0AC0}" type="presParOf" srcId="{8114CA06-DC12-4BF0-AB13-190146460BD4}" destId="{B84BA7A2-8EBF-4914-BA6F-1C150AC7615A}" srcOrd="2" destOrd="0" presId="urn:microsoft.com/office/officeart/2005/8/layout/vProcess5"/>
    <dgm:cxn modelId="{6C05D947-63CD-4353-A61E-42DCCC810F92}" type="presParOf" srcId="{8114CA06-DC12-4BF0-AB13-190146460BD4}" destId="{4C1471D8-BDB3-4D17-B8A1-5C06CD120D16}" srcOrd="3" destOrd="0" presId="urn:microsoft.com/office/officeart/2005/8/layout/vProcess5"/>
    <dgm:cxn modelId="{CE88D513-47EB-4BAF-B6E4-C6C7649CC813}" type="presParOf" srcId="{8114CA06-DC12-4BF0-AB13-190146460BD4}" destId="{9CECE245-7EAF-4BDF-A38C-D675050C1DF4}" srcOrd="4" destOrd="0" presId="urn:microsoft.com/office/officeart/2005/8/layout/vProcess5"/>
    <dgm:cxn modelId="{22ADE7FB-DBCE-4B01-A4EA-20E9AA56FDB9}" type="presParOf" srcId="{8114CA06-DC12-4BF0-AB13-190146460BD4}" destId="{AD87B4C3-0D8D-46EB-9D74-17BD9A1F65A2}" srcOrd="5" destOrd="0" presId="urn:microsoft.com/office/officeart/2005/8/layout/vProcess5"/>
    <dgm:cxn modelId="{49051011-4F2D-40A4-BF07-EB3447E5A8B7}" type="presParOf" srcId="{8114CA06-DC12-4BF0-AB13-190146460BD4}" destId="{EEF6C002-3918-433E-9B1A-CD6E491AB506}" srcOrd="6" destOrd="0" presId="urn:microsoft.com/office/officeart/2005/8/layout/vProcess5"/>
    <dgm:cxn modelId="{EE3C3013-4D9E-47C6-AB55-D1E906B777CF}" type="presParOf" srcId="{8114CA06-DC12-4BF0-AB13-190146460BD4}" destId="{AA1A0C24-D518-484B-AA6F-8260635961C3}" srcOrd="7" destOrd="0" presId="urn:microsoft.com/office/officeart/2005/8/layout/vProcess5"/>
    <dgm:cxn modelId="{A70D03D5-B029-4735-B07F-B041645D44DD}" type="presParOf" srcId="{8114CA06-DC12-4BF0-AB13-190146460BD4}" destId="{891B26A0-D54F-4BC8-8207-A1917EA0E4E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B142A-8DCF-40F7-A5D2-734C961BBA95}">
      <dsp:nvSpPr>
        <dsp:cNvPr id="0" name=""/>
        <dsp:cNvSpPr/>
      </dsp:nvSpPr>
      <dsp:spPr>
        <a:xfrm>
          <a:off x="4132425" y="2094153"/>
          <a:ext cx="2326611" cy="2326611"/>
        </a:xfrm>
        <a:prstGeom prst="gear9">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dirty="0" smtClean="0"/>
            <a:t>Rs. 100 Penalty per day</a:t>
          </a:r>
          <a:endParaRPr lang="en-US" sz="4000" b="1" kern="1200" dirty="0"/>
        </a:p>
      </dsp:txBody>
      <dsp:txXfrm>
        <a:off x="4600177" y="2639151"/>
        <a:ext cx="1391107" cy="1195926"/>
      </dsp:txXfrm>
    </dsp:sp>
    <dsp:sp modelId="{308C01F8-E437-4B95-9671-FA942CBD8857}">
      <dsp:nvSpPr>
        <dsp:cNvPr id="0" name=""/>
        <dsp:cNvSpPr/>
      </dsp:nvSpPr>
      <dsp:spPr>
        <a:xfrm>
          <a:off x="2458095" y="1657782"/>
          <a:ext cx="1990428" cy="1693637"/>
        </a:xfrm>
        <a:prstGeom prst="gear6">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Strike-off         (3years) </a:t>
          </a:r>
          <a:endParaRPr lang="en-US" sz="2800" b="1" kern="1200" dirty="0"/>
        </a:p>
      </dsp:txBody>
      <dsp:txXfrm>
        <a:off x="2927615" y="2086737"/>
        <a:ext cx="1051388" cy="835727"/>
      </dsp:txXfrm>
    </dsp:sp>
    <dsp:sp modelId="{2B00D148-59C5-4044-A3FF-FDFBF4F9B3AB}">
      <dsp:nvSpPr>
        <dsp:cNvPr id="0" name=""/>
        <dsp:cNvSpPr/>
      </dsp:nvSpPr>
      <dsp:spPr>
        <a:xfrm rot="20700000">
          <a:off x="3551406" y="118492"/>
          <a:ext cx="2674487" cy="2174636"/>
        </a:xfrm>
        <a:prstGeom prst="gear6">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Disqualification of Director</a:t>
          </a:r>
          <a:endParaRPr lang="en-US" sz="2000" b="1" kern="1200" dirty="0"/>
        </a:p>
      </dsp:txBody>
      <dsp:txXfrm rot="-20700000">
        <a:off x="4167647" y="565806"/>
        <a:ext cx="1442005" cy="1280008"/>
      </dsp:txXfrm>
    </dsp:sp>
    <dsp:sp modelId="{C2E3C26D-78EE-4F85-A81B-4B2C21C54841}">
      <dsp:nvSpPr>
        <dsp:cNvPr id="0" name=""/>
        <dsp:cNvSpPr/>
      </dsp:nvSpPr>
      <dsp:spPr>
        <a:xfrm>
          <a:off x="3953918" y="1742848"/>
          <a:ext cx="2978062" cy="2978062"/>
        </a:xfrm>
        <a:prstGeom prst="circularArrow">
          <a:avLst>
            <a:gd name="adj1" fmla="val 4687"/>
            <a:gd name="adj2" fmla="val 299029"/>
            <a:gd name="adj3" fmla="val 2517087"/>
            <a:gd name="adj4" fmla="val 15859293"/>
            <a:gd name="adj5" fmla="val 5469"/>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DAE16-C4E8-4737-9BB9-C4B62D3F81AE}">
      <dsp:nvSpPr>
        <dsp:cNvPr id="0" name=""/>
        <dsp:cNvSpPr/>
      </dsp:nvSpPr>
      <dsp:spPr>
        <a:xfrm>
          <a:off x="2479096" y="1169679"/>
          <a:ext cx="2163748" cy="2163748"/>
        </a:xfrm>
        <a:prstGeom prst="leftCircularArrow">
          <a:avLst>
            <a:gd name="adj1" fmla="val 6452"/>
            <a:gd name="adj2" fmla="val 429999"/>
            <a:gd name="adj3" fmla="val 10489124"/>
            <a:gd name="adj4" fmla="val 14837806"/>
            <a:gd name="adj5" fmla="val 7527"/>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0F0D58-1256-4CCF-A534-DB7417BA6349}">
      <dsp:nvSpPr>
        <dsp:cNvPr id="0" name=""/>
        <dsp:cNvSpPr/>
      </dsp:nvSpPr>
      <dsp:spPr>
        <a:xfrm>
          <a:off x="3343011" y="13568"/>
          <a:ext cx="2332956" cy="2332956"/>
        </a:xfrm>
        <a:prstGeom prst="circularArrow">
          <a:avLst>
            <a:gd name="adj1" fmla="val 5984"/>
            <a:gd name="adj2" fmla="val 394124"/>
            <a:gd name="adj3" fmla="val 13313824"/>
            <a:gd name="adj4" fmla="val 10508221"/>
            <a:gd name="adj5" fmla="val 698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04DE-E2A2-4E54-B0B1-112A76581069}">
      <dsp:nvSpPr>
        <dsp:cNvPr id="0" name=""/>
        <dsp:cNvSpPr/>
      </dsp:nvSpPr>
      <dsp:spPr>
        <a:xfrm rot="10800000">
          <a:off x="1543342" y="883"/>
          <a:ext cx="4915281" cy="1221132"/>
        </a:xfrm>
        <a:prstGeom prst="homePlate">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8486" tIns="163830" rIns="305816" bIns="163830" numCol="1" spcCol="1270" anchor="ctr" anchorCtr="0">
          <a:noAutofit/>
        </a:bodyPr>
        <a:lstStyle/>
        <a:p>
          <a:pPr lvl="0" algn="ctr" defTabSz="1911350">
            <a:lnSpc>
              <a:spcPct val="90000"/>
            </a:lnSpc>
            <a:spcBef>
              <a:spcPct val="0"/>
            </a:spcBef>
            <a:spcAft>
              <a:spcPct val="35000"/>
            </a:spcAft>
          </a:pPr>
          <a:r>
            <a:rPr lang="en-US" sz="4300" kern="1200" dirty="0" smtClean="0">
              <a:solidFill>
                <a:srgbClr val="C00000"/>
              </a:solidFill>
            </a:rPr>
            <a:t>ROC/ MCA</a:t>
          </a:r>
          <a:endParaRPr lang="en-US" sz="4300" kern="1200" dirty="0">
            <a:solidFill>
              <a:srgbClr val="C00000"/>
            </a:solidFill>
          </a:endParaRPr>
        </a:p>
      </dsp:txBody>
      <dsp:txXfrm rot="10800000">
        <a:off x="1848625" y="883"/>
        <a:ext cx="4609998" cy="1221132"/>
      </dsp:txXfrm>
    </dsp:sp>
    <dsp:sp modelId="{0640EA49-6F8B-42FE-962B-B88B42825504}">
      <dsp:nvSpPr>
        <dsp:cNvPr id="0" name=""/>
        <dsp:cNvSpPr/>
      </dsp:nvSpPr>
      <dsp:spPr>
        <a:xfrm>
          <a:off x="932776" y="883"/>
          <a:ext cx="1221132" cy="1221132"/>
        </a:xfrm>
        <a:prstGeom prst="ellipse">
          <a:avLst/>
        </a:prstGeom>
        <a:solidFill>
          <a:schemeClr val="accent1">
            <a:tint val="50000"/>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dsp:style>
    </dsp:sp>
    <dsp:sp modelId="{69D66CF4-E5CE-40DC-8B4D-E4FD3D5CBF5B}">
      <dsp:nvSpPr>
        <dsp:cNvPr id="0" name=""/>
        <dsp:cNvSpPr/>
      </dsp:nvSpPr>
      <dsp:spPr>
        <a:xfrm rot="10800000">
          <a:off x="1543342" y="1586533"/>
          <a:ext cx="4915281" cy="1221132"/>
        </a:xfrm>
        <a:prstGeom prst="homePlate">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8486" tIns="163830" rIns="305816" bIns="163830" numCol="1" spcCol="1270" anchor="ctr" anchorCtr="0">
          <a:noAutofit/>
        </a:bodyPr>
        <a:lstStyle/>
        <a:p>
          <a:pPr lvl="0" algn="ctr" defTabSz="1911350">
            <a:lnSpc>
              <a:spcPct val="90000"/>
            </a:lnSpc>
            <a:spcBef>
              <a:spcPct val="0"/>
            </a:spcBef>
            <a:spcAft>
              <a:spcPct val="35000"/>
            </a:spcAft>
          </a:pPr>
          <a:r>
            <a:rPr lang="en-US" sz="4300" kern="1200" dirty="0" smtClean="0">
              <a:solidFill>
                <a:srgbClr val="C00000"/>
              </a:solidFill>
            </a:rPr>
            <a:t>Stock Exchanges</a:t>
          </a:r>
          <a:endParaRPr lang="en-US" sz="4300" kern="1200" dirty="0">
            <a:solidFill>
              <a:srgbClr val="C00000"/>
            </a:solidFill>
          </a:endParaRPr>
        </a:p>
      </dsp:txBody>
      <dsp:txXfrm rot="10800000">
        <a:off x="1848625" y="1586533"/>
        <a:ext cx="4609998" cy="1221132"/>
      </dsp:txXfrm>
    </dsp:sp>
    <dsp:sp modelId="{294787DE-804F-49D7-95CD-28DA4621E66A}">
      <dsp:nvSpPr>
        <dsp:cNvPr id="0" name=""/>
        <dsp:cNvSpPr/>
      </dsp:nvSpPr>
      <dsp:spPr>
        <a:xfrm>
          <a:off x="932776" y="1586533"/>
          <a:ext cx="1221132" cy="1221132"/>
        </a:xfrm>
        <a:prstGeom prst="ellipse">
          <a:avLst/>
        </a:prstGeom>
        <a:solidFill>
          <a:schemeClr val="accent1">
            <a:tint val="50000"/>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dsp:style>
    </dsp:sp>
    <dsp:sp modelId="{8DB636B3-3955-4955-A400-46AFB3F4E4E8}">
      <dsp:nvSpPr>
        <dsp:cNvPr id="0" name=""/>
        <dsp:cNvSpPr/>
      </dsp:nvSpPr>
      <dsp:spPr>
        <a:xfrm rot="10800000">
          <a:off x="1543342" y="3172183"/>
          <a:ext cx="4915281" cy="1221132"/>
        </a:xfrm>
        <a:prstGeom prst="homePlate">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8486" tIns="163830" rIns="305816" bIns="163830" numCol="1" spcCol="1270" anchor="ctr" anchorCtr="0">
          <a:noAutofit/>
        </a:bodyPr>
        <a:lstStyle/>
        <a:p>
          <a:pPr lvl="0" algn="ctr" defTabSz="1911350">
            <a:lnSpc>
              <a:spcPct val="90000"/>
            </a:lnSpc>
            <a:spcBef>
              <a:spcPct val="0"/>
            </a:spcBef>
            <a:spcAft>
              <a:spcPct val="35000"/>
            </a:spcAft>
          </a:pPr>
          <a:r>
            <a:rPr lang="en-US" sz="4300" kern="1200" dirty="0" smtClean="0">
              <a:solidFill>
                <a:srgbClr val="C00000"/>
              </a:solidFill>
            </a:rPr>
            <a:t>Bank/ FI</a:t>
          </a:r>
          <a:endParaRPr lang="en-US" sz="4300" kern="1200" dirty="0">
            <a:solidFill>
              <a:srgbClr val="C00000"/>
            </a:solidFill>
          </a:endParaRPr>
        </a:p>
      </dsp:txBody>
      <dsp:txXfrm rot="10800000">
        <a:off x="1848625" y="3172183"/>
        <a:ext cx="4609998" cy="1221132"/>
      </dsp:txXfrm>
    </dsp:sp>
    <dsp:sp modelId="{53A4A747-9311-4AF3-A9CB-A9282B853BF9}">
      <dsp:nvSpPr>
        <dsp:cNvPr id="0" name=""/>
        <dsp:cNvSpPr/>
      </dsp:nvSpPr>
      <dsp:spPr>
        <a:xfrm>
          <a:off x="932776" y="3172183"/>
          <a:ext cx="1221132" cy="1221132"/>
        </a:xfrm>
        <a:prstGeom prst="ellipse">
          <a:avLst/>
        </a:prstGeom>
        <a:solidFill>
          <a:schemeClr val="accent1">
            <a:tint val="50000"/>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99A7B-689F-4AEA-AF0D-25732D9C868B}">
      <dsp:nvSpPr>
        <dsp:cNvPr id="0" name=""/>
        <dsp:cNvSpPr/>
      </dsp:nvSpPr>
      <dsp:spPr>
        <a:xfrm>
          <a:off x="0" y="833412"/>
          <a:ext cx="8229600" cy="756000"/>
        </a:xfrm>
        <a:prstGeom prst="rect">
          <a:avLst/>
        </a:prstGeom>
        <a:solidFill>
          <a:schemeClr val="lt1">
            <a:alpha val="90000"/>
            <a:hueOff val="0"/>
            <a:satOff val="0"/>
            <a:lumOff val="0"/>
            <a:alphaOff val="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dsp:style>
    </dsp:sp>
    <dsp:sp modelId="{117A6F86-CF34-4560-8497-19120F5181AC}">
      <dsp:nvSpPr>
        <dsp:cNvPr id="0" name=""/>
        <dsp:cNvSpPr/>
      </dsp:nvSpPr>
      <dsp:spPr>
        <a:xfrm>
          <a:off x="381001" y="1"/>
          <a:ext cx="6278896" cy="1268772"/>
        </a:xfrm>
        <a:prstGeom prst="roundRect">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sz="3200" kern="1200" dirty="0" smtClean="0">
              <a:solidFill>
                <a:schemeClr val="tx1"/>
              </a:solidFill>
              <a:latin typeface="Calibri" panose="020F0502020204030204" pitchFamily="34" charset="0"/>
              <a:cs typeface="Calibri" panose="020F0502020204030204" pitchFamily="34" charset="0"/>
            </a:rPr>
            <a:t>Under Companies Act, 2013 (Section 134 and Rules)</a:t>
          </a:r>
          <a:endParaRPr lang="en-IN" sz="3200" kern="1200" dirty="0">
            <a:solidFill>
              <a:schemeClr val="tx1"/>
            </a:solidFill>
            <a:latin typeface="Calibri" panose="020F0502020204030204" pitchFamily="34" charset="0"/>
            <a:cs typeface="Calibri" panose="020F0502020204030204" pitchFamily="34" charset="0"/>
          </a:endParaRPr>
        </a:p>
      </dsp:txBody>
      <dsp:txXfrm>
        <a:off x="442937" y="61937"/>
        <a:ext cx="6155024" cy="1144900"/>
      </dsp:txXfrm>
    </dsp:sp>
    <dsp:sp modelId="{62CC0DC9-4F7F-4EC5-AA96-7AEB7CA2FCF1}">
      <dsp:nvSpPr>
        <dsp:cNvPr id="0" name=""/>
        <dsp:cNvSpPr/>
      </dsp:nvSpPr>
      <dsp:spPr>
        <a:xfrm>
          <a:off x="0" y="2716849"/>
          <a:ext cx="8229600" cy="7560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503D72-6125-4CDB-BFE5-8E0C56D1A1E2}">
      <dsp:nvSpPr>
        <dsp:cNvPr id="0" name=""/>
        <dsp:cNvSpPr/>
      </dsp:nvSpPr>
      <dsp:spPr>
        <a:xfrm>
          <a:off x="491224" y="1727200"/>
          <a:ext cx="6210805" cy="1408236"/>
        </a:xfrm>
        <a:prstGeom prst="roundRect">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Listing Regulations and SEBI (Share Based Employee Benefits) Regulations, 2014</a:t>
          </a:r>
        </a:p>
      </dsp:txBody>
      <dsp:txXfrm>
        <a:off x="559968" y="1795944"/>
        <a:ext cx="6073317" cy="1270748"/>
      </dsp:txXfrm>
    </dsp:sp>
    <dsp:sp modelId="{440680A4-87F2-4F30-B67F-9DFEDE560E5D}">
      <dsp:nvSpPr>
        <dsp:cNvPr id="0" name=""/>
        <dsp:cNvSpPr/>
      </dsp:nvSpPr>
      <dsp:spPr>
        <a:xfrm>
          <a:off x="0" y="4722959"/>
          <a:ext cx="8229600" cy="7560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4C3774-3489-4A08-AAF8-8396DC012033}">
      <dsp:nvSpPr>
        <dsp:cNvPr id="0" name=""/>
        <dsp:cNvSpPr/>
      </dsp:nvSpPr>
      <dsp:spPr>
        <a:xfrm>
          <a:off x="381001" y="3655121"/>
          <a:ext cx="6370319" cy="1530910"/>
        </a:xfrm>
        <a:prstGeom prst="roundRect">
          <a:avLst/>
        </a:prstGeom>
        <a:solidFill>
          <a:schemeClr val="accent1">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kern="1200" dirty="0" smtClean="0">
              <a:solidFill>
                <a:schemeClr val="tx1"/>
              </a:solidFill>
              <a:latin typeface="Calibri" panose="020F0502020204030204" pitchFamily="34" charset="0"/>
              <a:cs typeface="Calibri" panose="020F0502020204030204" pitchFamily="34" charset="0"/>
            </a:rPr>
            <a:t>Any other law as applicable to the Company ( FEMA/ IRDA/ POSH)</a:t>
          </a:r>
          <a:endParaRPr lang="en-IN" sz="2800" kern="1200" dirty="0">
            <a:solidFill>
              <a:schemeClr val="tx1"/>
            </a:solidFill>
            <a:latin typeface="Calibri" panose="020F0502020204030204" pitchFamily="34" charset="0"/>
            <a:cs typeface="Calibri" panose="020F0502020204030204" pitchFamily="34" charset="0"/>
          </a:endParaRPr>
        </a:p>
      </dsp:txBody>
      <dsp:txXfrm>
        <a:off x="455734" y="3729854"/>
        <a:ext cx="6220853" cy="13814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65F97-30DD-43FD-9D90-C68DABA283E6}">
      <dsp:nvSpPr>
        <dsp:cNvPr id="0" name=""/>
        <dsp:cNvSpPr/>
      </dsp:nvSpPr>
      <dsp:spPr>
        <a:xfrm>
          <a:off x="0" y="0"/>
          <a:ext cx="6851211" cy="1371600"/>
        </a:xfrm>
        <a:prstGeom prst="roundRect">
          <a:avLst>
            <a:gd name="adj" fmla="val 10000"/>
          </a:avLst>
        </a:prstGeom>
        <a:solidFill>
          <a:schemeClr val="bg2"/>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Board Meeting for Approval of Financial Statement and Directors Report   </a:t>
          </a:r>
          <a:endParaRPr lang="en-US" sz="2700" kern="1200" dirty="0"/>
        </a:p>
      </dsp:txBody>
      <dsp:txXfrm>
        <a:off x="40173" y="40173"/>
        <a:ext cx="5371147" cy="1291254"/>
      </dsp:txXfrm>
    </dsp:sp>
    <dsp:sp modelId="{B84BA7A2-8EBF-4914-BA6F-1C150AC7615A}">
      <dsp:nvSpPr>
        <dsp:cNvPr id="0" name=""/>
        <dsp:cNvSpPr/>
      </dsp:nvSpPr>
      <dsp:spPr>
        <a:xfrm>
          <a:off x="604518" y="1600199"/>
          <a:ext cx="6851211" cy="1371600"/>
        </a:xfrm>
        <a:prstGeom prst="roundRect">
          <a:avLst>
            <a:gd name="adj" fmla="val 10000"/>
          </a:avLst>
        </a:prstGeom>
        <a:solidFill>
          <a:schemeClr val="bg2">
            <a:lumMod val="9000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Dispatch of Annual Report , Remote e-voting and convening of AGM </a:t>
          </a:r>
          <a:endParaRPr lang="en-US" sz="2700" kern="1200" dirty="0"/>
        </a:p>
      </dsp:txBody>
      <dsp:txXfrm>
        <a:off x="644691" y="1640372"/>
        <a:ext cx="5274806" cy="1291254"/>
      </dsp:txXfrm>
    </dsp:sp>
    <dsp:sp modelId="{4C1471D8-BDB3-4D17-B8A1-5C06CD120D16}">
      <dsp:nvSpPr>
        <dsp:cNvPr id="0" name=""/>
        <dsp:cNvSpPr/>
      </dsp:nvSpPr>
      <dsp:spPr>
        <a:xfrm>
          <a:off x="1209037" y="3200399"/>
          <a:ext cx="6851211" cy="1371600"/>
        </a:xfrm>
        <a:prstGeom prst="roundRect">
          <a:avLst>
            <a:gd name="adj" fmla="val 10000"/>
          </a:avLst>
        </a:prstGeom>
        <a:solidFill>
          <a:schemeClr val="bg2"/>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Conducting AGM and Post AGM Compliances </a:t>
          </a:r>
          <a:endParaRPr lang="en-US" sz="2700" kern="1200" dirty="0"/>
        </a:p>
      </dsp:txBody>
      <dsp:txXfrm>
        <a:off x="1249210" y="3240572"/>
        <a:ext cx="5274806" cy="1291254"/>
      </dsp:txXfrm>
    </dsp:sp>
    <dsp:sp modelId="{9CECE245-7EAF-4BDF-A38C-D675050C1DF4}">
      <dsp:nvSpPr>
        <dsp:cNvPr id="0" name=""/>
        <dsp:cNvSpPr/>
      </dsp:nvSpPr>
      <dsp:spPr>
        <a:xfrm>
          <a:off x="5959671" y="1040130"/>
          <a:ext cx="891540" cy="891540"/>
        </a:xfrm>
        <a:prstGeom prst="downArrow">
          <a:avLst>
            <a:gd name="adj1" fmla="val 55000"/>
            <a:gd name="adj2" fmla="val 45000"/>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160267" y="1040130"/>
        <a:ext cx="490348" cy="670884"/>
      </dsp:txXfrm>
    </dsp:sp>
    <dsp:sp modelId="{AD87B4C3-0D8D-46EB-9D74-17BD9A1F65A2}">
      <dsp:nvSpPr>
        <dsp:cNvPr id="0" name=""/>
        <dsp:cNvSpPr/>
      </dsp:nvSpPr>
      <dsp:spPr>
        <a:xfrm>
          <a:off x="6564190" y="2631186"/>
          <a:ext cx="891540" cy="891540"/>
        </a:xfrm>
        <a:prstGeom prst="downArrow">
          <a:avLst>
            <a:gd name="adj1" fmla="val 55000"/>
            <a:gd name="adj2" fmla="val 45000"/>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764786" y="2631186"/>
        <a:ext cx="490348" cy="670884"/>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3F6167-F3BA-40C7-A609-19FB58BE25C0}" type="datetimeFigureOut">
              <a:rPr lang="en-US" smtClean="0"/>
              <a:pPr/>
              <a:t>28/05/2021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70DCD-C3E6-47DE-A18A-244F21B5535F}" type="slidenum">
              <a:rPr lang="en-US" smtClean="0"/>
              <a:pPr/>
              <a:t>‹#›</a:t>
            </a:fld>
            <a:endParaRPr lang="en-US"/>
          </a:p>
        </p:txBody>
      </p:sp>
    </p:spTree>
    <p:extLst>
      <p:ext uri="{BB962C8B-B14F-4D97-AF65-F5344CB8AC3E}">
        <p14:creationId xmlns:p14="http://schemas.microsoft.com/office/powerpoint/2010/main" val="2171975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pPr/>
              <a:t>1</a:t>
            </a:fld>
            <a:endParaRPr lang="en-US" dirty="0"/>
          </a:p>
        </p:txBody>
      </p:sp>
    </p:spTree>
    <p:extLst>
      <p:ext uri="{BB962C8B-B14F-4D97-AF65-F5344CB8AC3E}">
        <p14:creationId xmlns:p14="http://schemas.microsoft.com/office/powerpoint/2010/main" val="1944177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pPr/>
              <a:t>3</a:t>
            </a:fld>
            <a:endParaRPr lang="en-US" dirty="0"/>
          </a:p>
        </p:txBody>
      </p:sp>
    </p:spTree>
    <p:extLst>
      <p:ext uri="{BB962C8B-B14F-4D97-AF65-F5344CB8AC3E}">
        <p14:creationId xmlns:p14="http://schemas.microsoft.com/office/powerpoint/2010/main" val="409167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B570DCD-C3E6-47DE-A18A-244F21B5535F}" type="slidenum">
              <a:rPr lang="en-US" smtClean="0"/>
              <a:pPr/>
              <a:t>12</a:t>
            </a:fld>
            <a:endParaRPr lang="en-US" dirty="0"/>
          </a:p>
        </p:txBody>
      </p:sp>
    </p:spTree>
    <p:extLst>
      <p:ext uri="{BB962C8B-B14F-4D97-AF65-F5344CB8AC3E}">
        <p14:creationId xmlns:p14="http://schemas.microsoft.com/office/powerpoint/2010/main" val="626008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B570DCD-C3E6-47DE-A18A-244F21B5535F}" type="slidenum">
              <a:rPr lang="en-US" smtClean="0"/>
              <a:pPr/>
              <a:t>13</a:t>
            </a:fld>
            <a:endParaRPr lang="en-US" dirty="0"/>
          </a:p>
        </p:txBody>
      </p:sp>
    </p:spTree>
    <p:extLst>
      <p:ext uri="{BB962C8B-B14F-4D97-AF65-F5344CB8AC3E}">
        <p14:creationId xmlns:p14="http://schemas.microsoft.com/office/powerpoint/2010/main" val="8704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194277-DACB-4A8A-AD57-A4E8567451A7}"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327D9-537A-4C1C-B77F-B707B4AE77F3}"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4FF121-E67B-4DCD-B43E-CB11F5B6323D}"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C59A8E6-39AE-4DE0-B688-53CD80928332}" type="datetime1">
              <a:rPr lang="en-US" smtClean="0"/>
              <a:t>28/05/2021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AMITA DESAI &amp; CO.</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75A857-1967-41B4-B266-ABDC3873ED21}"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4"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21CDC4-195A-4789-ADCD-2321ABBA14B3}"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a:p>
        </p:txBody>
      </p:sp>
      <p:sp>
        <p:nvSpPr>
          <p:cNvPr id="7" name="Chevron 6"/>
          <p:cNvSpPr/>
          <p:nvPr/>
        </p:nvSpPr>
        <p:spPr>
          <a:xfrm>
            <a:off x="3636681"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5"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CA12823-7A1B-4555-A68D-FE7CE01F30B3}" type="datetime1">
              <a:rPr lang="en-US" smtClean="0"/>
              <a:t>28/05/2021</a:t>
            </a:fld>
            <a:endParaRPr lang="en-US"/>
          </a:p>
        </p:txBody>
      </p:sp>
      <p:sp>
        <p:nvSpPr>
          <p:cNvPr id="6" name="Footer Placeholder 5"/>
          <p:cNvSpPr>
            <a:spLocks noGrp="1"/>
          </p:cNvSpPr>
          <p:nvPr>
            <p:ph type="ftr" sz="quarter" idx="11"/>
          </p:nvPr>
        </p:nvSpPr>
        <p:spPr/>
        <p:txBody>
          <a:bodyPr/>
          <a:lstStyle/>
          <a:p>
            <a:r>
              <a:rPr lang="en-US" smtClean="0"/>
              <a:t>AMITA DESAI &amp; CO.</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68BA84E-3D0F-4F6D-84D9-A50132D12607}" type="datetime1">
              <a:rPr lang="en-US" smtClean="0"/>
              <a:t>28/05/2021</a:t>
            </a:fld>
            <a:endParaRPr lang="en-US"/>
          </a:p>
        </p:txBody>
      </p:sp>
      <p:sp>
        <p:nvSpPr>
          <p:cNvPr id="8" name="Footer Placeholder 7"/>
          <p:cNvSpPr>
            <a:spLocks noGrp="1"/>
          </p:cNvSpPr>
          <p:nvPr>
            <p:ph type="ftr" sz="quarter" idx="11"/>
          </p:nvPr>
        </p:nvSpPr>
        <p:spPr/>
        <p:txBody>
          <a:bodyPr/>
          <a:lstStyle/>
          <a:p>
            <a:r>
              <a:rPr lang="en-US" smtClean="0"/>
              <a:t>AMITA DESAI &amp; CO.</a:t>
            </a:r>
            <a:endParaRPr lang="en-US"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07723C-C4B9-4868-86DA-3FFE4C3ADF90}" type="datetime1">
              <a:rPr lang="en-US" smtClean="0"/>
              <a:t>28/05/2021</a:t>
            </a:fld>
            <a:endParaRPr lang="en-US"/>
          </a:p>
        </p:txBody>
      </p:sp>
      <p:sp>
        <p:nvSpPr>
          <p:cNvPr id="4" name="Footer Placeholder 3"/>
          <p:cNvSpPr>
            <a:spLocks noGrp="1"/>
          </p:cNvSpPr>
          <p:nvPr>
            <p:ph type="ftr" sz="quarter" idx="11"/>
          </p:nvPr>
        </p:nvSpPr>
        <p:spPr/>
        <p:txBody>
          <a:bodyPr/>
          <a:lstStyle/>
          <a:p>
            <a:r>
              <a:rPr lang="en-US" smtClean="0"/>
              <a:t>AMITA DESAI &amp; CO.</a:t>
            </a:r>
            <a:endParaRPr lang="en-US"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C9E5-08D4-453E-84F1-6BDCA507E816}" type="datetime1">
              <a:rPr lang="en-US" smtClean="0"/>
              <a:t>28/05/2021</a:t>
            </a:fld>
            <a:endParaRPr lang="en-US"/>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2B260B1-3D34-4BED-B20B-63316B3F8A5D}" type="datetime1">
              <a:rPr lang="en-US" smtClean="0"/>
              <a:t>28/05/2021</a:t>
            </a:fld>
            <a:endParaRPr lang="en-US"/>
          </a:p>
        </p:txBody>
      </p:sp>
      <p:sp>
        <p:nvSpPr>
          <p:cNvPr id="6" name="Footer Placeholder 5"/>
          <p:cNvSpPr>
            <a:spLocks noGrp="1"/>
          </p:cNvSpPr>
          <p:nvPr>
            <p:ph type="ftr" sz="quarter" idx="11"/>
          </p:nvPr>
        </p:nvSpPr>
        <p:spPr/>
        <p:txBody>
          <a:bodyPr/>
          <a:lstStyle/>
          <a:p>
            <a:r>
              <a:rPr lang="en-US" smtClean="0"/>
              <a:t>AMITA DESAI &amp; CO.</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AD36D5-4D2F-4C7C-A6F5-4C4215BF3490}"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3F0249-EA8E-4873-81B4-C4ECACF28443}" type="datetime1">
              <a:rPr lang="en-US" smtClean="0"/>
              <a:t>28/05/2021</a:t>
            </a:fld>
            <a:endParaRPr lang="en-US"/>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r>
              <a:rPr lang="en-US" smtClean="0"/>
              <a:t>AMITA DESAI &amp; CO.</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F31473-23EB-4724-8B59-FE6D21D89FA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3"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7"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958965-3B39-4CE9-86A2-A1B9021CDF97}"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ED3B28-A90C-4038-A85F-35100BBB7435}"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9E4C9-260D-41B2-9F20-6866C46E661F}" type="datetime1">
              <a:rPr lang="en-US" smtClean="0"/>
              <a:t>28/05/2021</a:t>
            </a:fld>
            <a:endParaRPr lang="en-US"/>
          </a:p>
        </p:txBody>
      </p:sp>
      <p:sp>
        <p:nvSpPr>
          <p:cNvPr id="5" name="Footer Placeholder 4"/>
          <p:cNvSpPr>
            <a:spLocks noGrp="1"/>
          </p:cNvSpPr>
          <p:nvPr>
            <p:ph type="ftr" sz="quarter" idx="11"/>
          </p:nvPr>
        </p:nvSpPr>
        <p:spPr/>
        <p:txBody>
          <a:bodyPr/>
          <a:lstStyle/>
          <a:p>
            <a:r>
              <a:rPr lang="en-US" smtClean="0"/>
              <a:t>AMITA DESAI &amp; CO.</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91D9E4-E98A-4A9F-AFCF-345D03630476}" type="datetime1">
              <a:rPr lang="en-US" smtClean="0"/>
              <a:t>28/05/2021</a:t>
            </a:fld>
            <a:endParaRPr lang="en-US"/>
          </a:p>
        </p:txBody>
      </p:sp>
      <p:sp>
        <p:nvSpPr>
          <p:cNvPr id="6" name="Footer Placeholder 5"/>
          <p:cNvSpPr>
            <a:spLocks noGrp="1"/>
          </p:cNvSpPr>
          <p:nvPr>
            <p:ph type="ftr" sz="quarter" idx="11"/>
          </p:nvPr>
        </p:nvSpPr>
        <p:spPr/>
        <p:txBody>
          <a:bodyPr/>
          <a:lstStyle/>
          <a:p>
            <a:r>
              <a:rPr lang="en-US" smtClean="0"/>
              <a:t>AMITA DESAI &amp; CO.</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939CAA-141D-43D6-B024-3745EE68ABBA}" type="datetime1">
              <a:rPr lang="en-US" smtClean="0"/>
              <a:t>28/05/2021</a:t>
            </a:fld>
            <a:endParaRPr lang="en-US"/>
          </a:p>
        </p:txBody>
      </p:sp>
      <p:sp>
        <p:nvSpPr>
          <p:cNvPr id="8" name="Footer Placeholder 7"/>
          <p:cNvSpPr>
            <a:spLocks noGrp="1"/>
          </p:cNvSpPr>
          <p:nvPr>
            <p:ph type="ftr" sz="quarter" idx="11"/>
          </p:nvPr>
        </p:nvSpPr>
        <p:spPr/>
        <p:txBody>
          <a:bodyPr/>
          <a:lstStyle/>
          <a:p>
            <a:r>
              <a:rPr lang="en-US" smtClean="0"/>
              <a:t>AMITA DESAI &amp; CO.</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4116BA-74B2-43CA-B832-F7026C6AF038}" type="datetime1">
              <a:rPr lang="en-US" smtClean="0"/>
              <a:t>28/05/2021</a:t>
            </a:fld>
            <a:endParaRPr lang="en-US"/>
          </a:p>
        </p:txBody>
      </p:sp>
      <p:sp>
        <p:nvSpPr>
          <p:cNvPr id="4" name="Footer Placeholder 3"/>
          <p:cNvSpPr>
            <a:spLocks noGrp="1"/>
          </p:cNvSpPr>
          <p:nvPr>
            <p:ph type="ftr" sz="quarter" idx="11"/>
          </p:nvPr>
        </p:nvSpPr>
        <p:spPr/>
        <p:txBody>
          <a:bodyPr/>
          <a:lstStyle/>
          <a:p>
            <a:r>
              <a:rPr lang="en-US" smtClean="0"/>
              <a:t>AMITA DESAI &amp; CO.</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FABDE-C1DE-44F1-8F38-40308E2104FB}" type="datetime1">
              <a:rPr lang="en-US" smtClean="0"/>
              <a:t>28/05/2021</a:t>
            </a:fld>
            <a:endParaRPr lang="en-US"/>
          </a:p>
        </p:txBody>
      </p:sp>
      <p:sp>
        <p:nvSpPr>
          <p:cNvPr id="3" name="Footer Placeholder 2"/>
          <p:cNvSpPr>
            <a:spLocks noGrp="1"/>
          </p:cNvSpPr>
          <p:nvPr>
            <p:ph type="ftr" sz="quarter" idx="11"/>
          </p:nvPr>
        </p:nvSpPr>
        <p:spPr/>
        <p:txBody>
          <a:bodyPr/>
          <a:lstStyle/>
          <a:p>
            <a:r>
              <a:rPr lang="en-US" smtClean="0"/>
              <a:t>AMITA DESAI &amp; CO.</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D763B-BC45-462A-BAB8-E3A32D30A8D5}" type="datetime1">
              <a:rPr lang="en-US" smtClean="0"/>
              <a:t>28/05/2021</a:t>
            </a:fld>
            <a:endParaRPr lang="en-US"/>
          </a:p>
        </p:txBody>
      </p:sp>
      <p:sp>
        <p:nvSpPr>
          <p:cNvPr id="6" name="Footer Placeholder 5"/>
          <p:cNvSpPr>
            <a:spLocks noGrp="1"/>
          </p:cNvSpPr>
          <p:nvPr>
            <p:ph type="ftr" sz="quarter" idx="11"/>
          </p:nvPr>
        </p:nvSpPr>
        <p:spPr/>
        <p:txBody>
          <a:bodyPr/>
          <a:lstStyle/>
          <a:p>
            <a:r>
              <a:rPr lang="en-US" smtClean="0"/>
              <a:t>AMITA DESAI &amp; CO.</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8AC18-86D1-4278-AA0C-B3567CC91FF4}" type="datetime1">
              <a:rPr lang="en-US" smtClean="0"/>
              <a:t>28/05/2021</a:t>
            </a:fld>
            <a:endParaRPr lang="en-US"/>
          </a:p>
        </p:txBody>
      </p:sp>
      <p:sp>
        <p:nvSpPr>
          <p:cNvPr id="6" name="Footer Placeholder 5"/>
          <p:cNvSpPr>
            <a:spLocks noGrp="1"/>
          </p:cNvSpPr>
          <p:nvPr>
            <p:ph type="ftr" sz="quarter" idx="11"/>
          </p:nvPr>
        </p:nvSpPr>
        <p:spPr/>
        <p:txBody>
          <a:bodyPr/>
          <a:lstStyle/>
          <a:p>
            <a:r>
              <a:rPr lang="en-US" smtClean="0"/>
              <a:t>AMITA DESAI &amp; CO.</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1ABE4-F3F0-4302-9F4E-7E4E4609ED33}" type="datetime1">
              <a:rPr lang="en-US" smtClean="0"/>
              <a:t>28/05/2021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AMITA DESAI &amp; CO.</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DD9080-A5CE-43B2-9DF2-EF78A6F27EF6}" type="datetime1">
              <a:rPr lang="en-US" smtClean="0"/>
              <a:t>28/05/2021</a:t>
            </a:fld>
            <a:endParaRPr lang="en-US" dirty="0"/>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AMITA DESAI &amp; CO.</a:t>
            </a:r>
            <a:endParaRPr lang="en-US" dirty="0"/>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F31473-23EB-4724-8B59-FE6D21D89F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r"/>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z="1600" dirty="0">
                <a:latin typeface="Times New Roman" pitchFamily="18" charset="0"/>
                <a:cs typeface="Times New Roman" pitchFamily="18" charset="0"/>
              </a:rPr>
              <a:t>1</a:t>
            </a:r>
          </a:p>
        </p:txBody>
      </p:sp>
      <p:sp>
        <p:nvSpPr>
          <p:cNvPr id="2" name="Rectangle: Diagonal Corners Rounded 1">
            <a:extLst>
              <a:ext uri="{FF2B5EF4-FFF2-40B4-BE49-F238E27FC236}">
                <a16:creationId xmlns:a16="http://schemas.microsoft.com/office/drawing/2014/main" xmlns="" id="{97960185-EA97-4301-B625-F9D477A0E615}"/>
              </a:ext>
            </a:extLst>
          </p:cNvPr>
          <p:cNvSpPr/>
          <p:nvPr/>
        </p:nvSpPr>
        <p:spPr>
          <a:xfrm>
            <a:off x="1524000" y="685800"/>
            <a:ext cx="6248400" cy="3886200"/>
          </a:xfrm>
          <a:prstGeom prst="round2DiagRect">
            <a:avLst/>
          </a:prstGeom>
          <a:solidFill>
            <a:schemeClr val="accent1">
              <a:lumMod val="60000"/>
              <a:lumOff val="40000"/>
            </a:schemeClr>
          </a:solidFill>
          <a:effectLst>
            <a:outerShdw blurRad="63500" sx="102000" sy="102000" algn="c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b="1" spc="50" dirty="0" smtClean="0">
                <a:ln w="9525" cmpd="sng">
                  <a:solidFill>
                    <a:schemeClr val="accent1"/>
                  </a:solidFill>
                  <a:prstDash val="solid"/>
                </a:ln>
                <a:solidFill>
                  <a:srgbClr val="C00000"/>
                </a:solidFill>
                <a:effectLst>
                  <a:glow rad="38100">
                    <a:schemeClr val="accent1">
                      <a:alpha val="40000"/>
                    </a:schemeClr>
                  </a:glow>
                </a:effectLst>
                <a:latin typeface="Copperplate Gothic Bold" panose="020E0705020206020404" pitchFamily="34" charset="0"/>
              </a:rPr>
              <a:t>DIRECTOR’S REPORT AS PER THE </a:t>
            </a:r>
            <a:endParaRPr lang="en-US" sz="3600" b="1" spc="50" dirty="0">
              <a:ln w="9525" cmpd="sng">
                <a:solidFill>
                  <a:schemeClr val="accent1"/>
                </a:solidFill>
                <a:prstDash val="solid"/>
              </a:ln>
              <a:solidFill>
                <a:srgbClr val="C00000"/>
              </a:solidFill>
              <a:effectLst>
                <a:glow rad="38100">
                  <a:schemeClr val="accent1">
                    <a:alpha val="40000"/>
                  </a:schemeClr>
                </a:glow>
              </a:effectLst>
              <a:latin typeface="Copperplate Gothic Bold" panose="020E0705020206020404" pitchFamily="34" charset="0"/>
            </a:endParaRPr>
          </a:p>
          <a:p>
            <a:pPr algn="ctr"/>
            <a:r>
              <a:rPr lang="en-US" sz="3600" b="1" spc="50" dirty="0">
                <a:ln w="9525" cmpd="sng">
                  <a:solidFill>
                    <a:schemeClr val="accent1"/>
                  </a:solidFill>
                  <a:prstDash val="solid"/>
                </a:ln>
                <a:solidFill>
                  <a:srgbClr val="C00000"/>
                </a:solidFill>
                <a:effectLst>
                  <a:glow rad="38100">
                    <a:schemeClr val="accent1">
                      <a:alpha val="40000"/>
                    </a:schemeClr>
                  </a:glow>
                </a:effectLst>
                <a:latin typeface="Copperplate Gothic Bold" panose="020E0705020206020404" pitchFamily="34" charset="0"/>
              </a:rPr>
              <a:t>COMPANIES ACT, </a:t>
            </a:r>
            <a:r>
              <a:rPr lang="en-US" sz="3600" b="1" spc="50" dirty="0" smtClean="0">
                <a:ln w="9525" cmpd="sng">
                  <a:solidFill>
                    <a:schemeClr val="accent1"/>
                  </a:solidFill>
                  <a:prstDash val="solid"/>
                </a:ln>
                <a:solidFill>
                  <a:srgbClr val="C00000"/>
                </a:solidFill>
                <a:effectLst>
                  <a:glow rad="38100">
                    <a:schemeClr val="accent1">
                      <a:alpha val="40000"/>
                    </a:schemeClr>
                  </a:glow>
                </a:effectLst>
                <a:latin typeface="Copperplate Gothic Bold" panose="020E0705020206020404" pitchFamily="34" charset="0"/>
              </a:rPr>
              <a:t>2013</a:t>
            </a:r>
          </a:p>
          <a:p>
            <a:pPr algn="ctr"/>
            <a:endParaRPr lang="en-US" sz="3600" dirty="0"/>
          </a:p>
          <a:p>
            <a:pPr algn="ctr"/>
            <a:r>
              <a:rPr lang="en-US" sz="3600" dirty="0" smtClean="0"/>
              <a:t>28 May 2021</a:t>
            </a:r>
          </a:p>
          <a:p>
            <a:pPr algn="ctr"/>
            <a:r>
              <a:rPr lang="en-US" sz="3600" dirty="0" smtClean="0"/>
              <a:t> </a:t>
            </a:r>
            <a:r>
              <a:rPr lang="en-US" sz="3600" dirty="0"/>
              <a:t>Indore Chapter of </a:t>
            </a:r>
            <a:r>
              <a:rPr lang="en-US" sz="3600" dirty="0" smtClean="0"/>
              <a:t>WIRC-ICSI </a:t>
            </a:r>
            <a:endParaRPr lang="en-IN" sz="3600" dirty="0"/>
          </a:p>
        </p:txBody>
      </p:sp>
      <p:sp>
        <p:nvSpPr>
          <p:cNvPr id="3" name="Rounded Rectangle 2"/>
          <p:cNvSpPr/>
          <p:nvPr/>
        </p:nvSpPr>
        <p:spPr>
          <a:xfrm>
            <a:off x="1828800" y="5694037"/>
            <a:ext cx="5638800" cy="914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Amita Desai &amp; Co.</a:t>
            </a:r>
          </a:p>
          <a:p>
            <a:pPr algn="ctr"/>
            <a:r>
              <a:rPr lang="en-US" dirty="0" smtClean="0">
                <a:solidFill>
                  <a:srgbClr val="C00000"/>
                </a:solidFill>
              </a:rPr>
              <a:t>Company Secretaries Mumbai</a:t>
            </a:r>
          </a:p>
          <a:p>
            <a:pPr algn="ctr"/>
            <a:r>
              <a:rPr lang="en-US" dirty="0" smtClean="0">
                <a:solidFill>
                  <a:srgbClr val="C00000"/>
                </a:solidFill>
              </a:rPr>
              <a:t>www.amitadesai.com</a:t>
            </a: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dirty="0" smtClean="0"/>
              <a:t>AMITA DESAI &amp; CO.</a:t>
            </a:r>
            <a:endParaRPr lang="en-US" dirty="0"/>
          </a:p>
        </p:txBody>
      </p:sp>
    </p:spTree>
    <p:extLst>
      <p:ext uri="{BB962C8B-B14F-4D97-AF65-F5344CB8AC3E}">
        <p14:creationId xmlns:p14="http://schemas.microsoft.com/office/powerpoint/2010/main" val="344080127"/>
      </p:ext>
    </p:extLst>
  </p:cSld>
  <p:clrMapOvr>
    <a:masterClrMapping/>
  </p:clrMapOvr>
  <p:transition spd="med">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54561744"/>
              </p:ext>
            </p:extLst>
          </p:nvPr>
        </p:nvGraphicFramePr>
        <p:xfrm>
          <a:off x="533400" y="914400"/>
          <a:ext cx="7848600" cy="4952999"/>
        </p:xfrm>
        <a:graphic>
          <a:graphicData uri="http://schemas.openxmlformats.org/drawingml/2006/table">
            <a:tbl>
              <a:tblPr firstRow="1" bandRow="1">
                <a:tableStyleId>{69CF1AB2-1976-4502-BF36-3FF5EA218861}</a:tableStyleId>
              </a:tblPr>
              <a:tblGrid>
                <a:gridCol w="1231153">
                  <a:extLst>
                    <a:ext uri="{9D8B030D-6E8A-4147-A177-3AD203B41FA5}">
                      <a16:colId xmlns:a16="http://schemas.microsoft.com/office/drawing/2014/main" xmlns="" val="20000"/>
                    </a:ext>
                  </a:extLst>
                </a:gridCol>
                <a:gridCol w="6617447">
                  <a:extLst>
                    <a:ext uri="{9D8B030D-6E8A-4147-A177-3AD203B41FA5}">
                      <a16:colId xmlns:a16="http://schemas.microsoft.com/office/drawing/2014/main" xmlns="" val="20001"/>
                    </a:ext>
                  </a:extLst>
                </a:gridCol>
              </a:tblGrid>
              <a:tr h="735797">
                <a:tc>
                  <a:txBody>
                    <a:bodyPr/>
                    <a:lstStyle/>
                    <a:p>
                      <a:pPr algn="ctr"/>
                      <a:r>
                        <a:rPr lang="en-US" sz="2800" dirty="0">
                          <a:latin typeface="Calibri" panose="020F0502020204030204" pitchFamily="34" charset="0"/>
                          <a:cs typeface="Calibri" panose="020F0502020204030204" pitchFamily="34" charset="0"/>
                        </a:rPr>
                        <a:t>Sr. No.</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effectLst/>
                          <a:latin typeface="Calibri" panose="020F0502020204030204" pitchFamily="34" charset="0"/>
                          <a:ea typeface="Calibri"/>
                          <a:cs typeface="Calibri" panose="020F0502020204030204" pitchFamily="34" charset="0"/>
                        </a:rPr>
                        <a:t> </a:t>
                      </a:r>
                      <a:r>
                        <a:rPr lang="en-US" sz="2800" dirty="0" smtClean="0">
                          <a:solidFill>
                            <a:schemeClr val="tx1"/>
                          </a:solidFill>
                          <a:effectLst/>
                          <a:latin typeface="Calibri" panose="020F0502020204030204" pitchFamily="34" charset="0"/>
                          <a:ea typeface="Calibri"/>
                          <a:cs typeface="Calibri" panose="020F0502020204030204" pitchFamily="34" charset="0"/>
                        </a:rPr>
                        <a:t>Directors Report and Annual Compliances</a:t>
                      </a:r>
                      <a:endParaRPr lang="en-US" sz="2800" dirty="0">
                        <a:solidFill>
                          <a:schemeClr val="tx1"/>
                        </a:solidFill>
                        <a:effectLst/>
                        <a:latin typeface="Calibri" panose="020F0502020204030204" pitchFamily="34" charset="0"/>
                        <a:ea typeface="Calibri"/>
                        <a:cs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xmlns="" val="10000"/>
                  </a:ext>
                </a:extLst>
              </a:tr>
              <a:tr h="643823">
                <a:tc>
                  <a:txBody>
                    <a:bodyPr/>
                    <a:lstStyle/>
                    <a:p>
                      <a:pPr algn="ctr"/>
                      <a:r>
                        <a:rPr lang="en-US" sz="2800" b="0" dirty="0" smtClean="0">
                          <a:latin typeface="Calibri" panose="020F0502020204030204" pitchFamily="34" charset="0"/>
                          <a:cs typeface="Calibri" panose="020F0502020204030204" pitchFamily="34" charset="0"/>
                        </a:rPr>
                        <a:t>13</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Directors Responsibility Statement</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1"/>
                  </a:ext>
                </a:extLst>
              </a:tr>
              <a:tr h="643823">
                <a:tc>
                  <a:txBody>
                    <a:bodyPr/>
                    <a:lstStyle/>
                    <a:p>
                      <a:pPr algn="ctr"/>
                      <a:r>
                        <a:rPr lang="en-US" sz="2800" b="0" dirty="0" smtClean="0">
                          <a:latin typeface="Calibri" panose="020F0502020204030204" pitchFamily="34" charset="0"/>
                          <a:cs typeface="Calibri" panose="020F0502020204030204" pitchFamily="34" charset="0"/>
                        </a:rPr>
                        <a:t>14</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Related Party Transactions (RPT)</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6"/>
                  </a:ext>
                </a:extLst>
              </a:tr>
              <a:tr h="722166">
                <a:tc>
                  <a:txBody>
                    <a:bodyPr/>
                    <a:lstStyle/>
                    <a:p>
                      <a:pPr algn="ctr"/>
                      <a:r>
                        <a:rPr lang="en-US" sz="2800" b="0" dirty="0" smtClean="0">
                          <a:latin typeface="Calibri" panose="020F0502020204030204" pitchFamily="34" charset="0"/>
                          <a:cs typeface="Calibri" panose="020F0502020204030204" pitchFamily="34" charset="0"/>
                        </a:rPr>
                        <a:t>15</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ID &amp; Boards Evaluation </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2"/>
                  </a:ext>
                </a:extLst>
              </a:tr>
              <a:tr h="722166">
                <a:tc>
                  <a:txBody>
                    <a:bodyPr/>
                    <a:lstStyle/>
                    <a:p>
                      <a:pPr algn="ctr"/>
                      <a:r>
                        <a:rPr lang="en-US" sz="2800" b="0" dirty="0" smtClean="0">
                          <a:latin typeface="Calibri" panose="020F0502020204030204" pitchFamily="34" charset="0"/>
                          <a:cs typeface="Calibri" panose="020F0502020204030204" pitchFamily="34" charset="0"/>
                        </a:rPr>
                        <a:t>16</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CSR and related disclosures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3"/>
                  </a:ext>
                </a:extLst>
              </a:tr>
              <a:tr h="763058">
                <a:tc>
                  <a:txBody>
                    <a:bodyPr/>
                    <a:lstStyle/>
                    <a:p>
                      <a:pPr algn="ctr"/>
                      <a:r>
                        <a:rPr lang="en-US" sz="2800" b="0" dirty="0" smtClean="0">
                          <a:latin typeface="Calibri" panose="020F0502020204030204" pitchFamily="34" charset="0"/>
                          <a:cs typeface="Calibri" panose="020F0502020204030204" pitchFamily="34" charset="0"/>
                        </a:rPr>
                        <a:t>17</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Auditors Qualification/ Reservation/Remarks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4"/>
                  </a:ext>
                </a:extLst>
              </a:tr>
              <a:tr h="722166">
                <a:tc>
                  <a:txBody>
                    <a:bodyPr/>
                    <a:lstStyle/>
                    <a:p>
                      <a:pPr algn="ctr"/>
                      <a:r>
                        <a:rPr kumimoji="0" lang="en-US" sz="2800" b="0" kern="1200" dirty="0" smtClean="0">
                          <a:solidFill>
                            <a:schemeClr val="dk1"/>
                          </a:solidFill>
                          <a:latin typeface="Calibri" panose="020F0502020204030204" pitchFamily="34" charset="0"/>
                          <a:ea typeface="+mn-ea"/>
                          <a:cs typeface="Calibri" panose="020F0502020204030204" pitchFamily="34" charset="0"/>
                        </a:rPr>
                        <a:t>18</a:t>
                      </a:r>
                      <a:endParaRPr kumimoji="0" lang="en-US" sz="2800" b="0" kern="1200" dirty="0">
                        <a:solidFill>
                          <a:schemeClr val="dk1"/>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Various Policies (Unlisted/ Listed companies)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5"/>
                  </a:ext>
                </a:extLst>
              </a:tr>
            </a:tbl>
          </a:graphicData>
        </a:graphic>
      </p:graphicFrame>
      <p:sp>
        <p:nvSpPr>
          <p:cNvPr id="3" name="Footer Placeholder 2"/>
          <p:cNvSpPr>
            <a:spLocks noGrp="1"/>
          </p:cNvSpPr>
          <p:nvPr>
            <p:ph type="ftr" sz="quarter" idx="11"/>
          </p:nvPr>
        </p:nvSpPr>
        <p:spPr/>
        <p:txBody>
          <a:bodyPr/>
          <a:lstStyle/>
          <a:p>
            <a:pPr algn="ctr"/>
            <a:r>
              <a:rPr lang="en-US" dirty="0"/>
              <a:t>AMITA DESAI &amp; CO.</a:t>
            </a:r>
          </a:p>
        </p:txBody>
      </p:sp>
      <p:sp>
        <p:nvSpPr>
          <p:cNvPr id="4" name="Slide Number Placeholder 3"/>
          <p:cNvSpPr>
            <a:spLocks noGrp="1"/>
          </p:cNvSpPr>
          <p:nvPr>
            <p:ph type="sldNum" sz="quarter" idx="12"/>
          </p:nvPr>
        </p:nvSpPr>
        <p:spPr/>
        <p:txBody>
          <a:bodyPr/>
          <a:lstStyle/>
          <a:p>
            <a:fld id="{A3F31473-23EB-4724-8B59-FE6D21D89FA4}" type="slidenum">
              <a:rPr lang="en-US" smtClean="0"/>
              <a:pPr/>
              <a:t>10</a:t>
            </a:fld>
            <a:endParaRPr lang="en-US" dirty="0"/>
          </a:p>
        </p:txBody>
      </p:sp>
      <p:sp>
        <p:nvSpPr>
          <p:cNvPr id="5" name="Title 4"/>
          <p:cNvSpPr>
            <a:spLocks noGrp="1"/>
          </p:cNvSpPr>
          <p:nvPr>
            <p:ph type="title"/>
          </p:nvPr>
        </p:nvSpPr>
        <p:spPr>
          <a:xfrm>
            <a:off x="457200" y="274638"/>
            <a:ext cx="7772400" cy="563562"/>
          </a:xfrm>
          <a:solidFill>
            <a:schemeClr val="bg2"/>
          </a:solidFill>
        </p:spPr>
        <p:txBody>
          <a:bodyPr>
            <a:noAutofit/>
          </a:bodyPr>
          <a:lstStyle/>
          <a:p>
            <a:pPr algn="ctr"/>
            <a:r>
              <a:rPr lang="en-US" sz="4000" dirty="0">
                <a:solidFill>
                  <a:srgbClr val="C00000"/>
                </a:solidFill>
                <a:latin typeface="Calibri" panose="020F0502020204030204" pitchFamily="34" charset="0"/>
                <a:cs typeface="Calibri" panose="020F0502020204030204" pitchFamily="34" charset="0"/>
              </a:rPr>
              <a:t>Table of Contents</a:t>
            </a:r>
          </a:p>
        </p:txBody>
      </p:sp>
    </p:spTree>
    <p:extLst>
      <p:ext uri="{BB962C8B-B14F-4D97-AF65-F5344CB8AC3E}">
        <p14:creationId xmlns:p14="http://schemas.microsoft.com/office/powerpoint/2010/main" val="1850071307"/>
      </p:ext>
    </p:extLst>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a:solidFill>
            <a:schemeClr val="accent1">
              <a:lumMod val="20000"/>
              <a:lumOff val="80000"/>
            </a:schemeClr>
          </a:solidFill>
        </p:spPr>
        <p:txBody>
          <a:bodyPr vert="horz">
            <a:noAutofit/>
          </a:bodyPr>
          <a:lstStyle/>
          <a:p>
            <a:pPr>
              <a:buFont typeface="Wingdings" panose="05000000000000000000" pitchFamily="2" charset="2"/>
              <a:buChar char="§"/>
            </a:pPr>
            <a:r>
              <a:rPr lang="en-US" sz="2400" b="1" u="sng" dirty="0">
                <a:latin typeface="Calibri" panose="020F0502020204030204" pitchFamily="34" charset="0"/>
                <a:cs typeface="Calibri" panose="020F0502020204030204" pitchFamily="34" charset="0"/>
              </a:rPr>
              <a:t>Rule 23- Downstream Investment</a:t>
            </a:r>
            <a:endParaRPr lang="en-IN" sz="2400" dirty="0">
              <a:latin typeface="Calibri" panose="020F0502020204030204" pitchFamily="34" charset="0"/>
              <a:cs typeface="Calibri" panose="020F0502020204030204" pitchFamily="34" charset="0"/>
            </a:endParaRPr>
          </a:p>
          <a:p>
            <a:pPr marL="109728" indent="0">
              <a:buNone/>
            </a:pPr>
            <a:endParaRPr lang="en-IN" sz="2400" dirty="0">
              <a:latin typeface="Calibri" panose="020F0502020204030204" pitchFamily="34" charset="0"/>
              <a:cs typeface="Calibri" panose="020F0502020204030204" pitchFamily="34" charset="0"/>
            </a:endParaRPr>
          </a:p>
          <a:p>
            <a:pPr marL="109728" indent="0" algn="just">
              <a:buNone/>
            </a:pPr>
            <a:r>
              <a:rPr lang="en-US" sz="2400" dirty="0">
                <a:latin typeface="Calibri" panose="020F0502020204030204" pitchFamily="34" charset="0"/>
                <a:cs typeface="Calibri" panose="020F0502020204030204" pitchFamily="34" charset="0"/>
              </a:rPr>
              <a:t>The first level Indian </a:t>
            </a:r>
            <a:r>
              <a:rPr lang="en-US" sz="2400" dirty="0" smtClean="0">
                <a:latin typeface="Calibri" panose="020F0502020204030204" pitchFamily="34" charset="0"/>
                <a:cs typeface="Calibri" panose="020F0502020204030204" pitchFamily="34" charset="0"/>
              </a:rPr>
              <a:t>Company </a:t>
            </a:r>
            <a:r>
              <a:rPr lang="en-US" sz="2400" dirty="0">
                <a:latin typeface="Calibri" panose="020F0502020204030204" pitchFamily="34" charset="0"/>
                <a:cs typeface="Calibri" panose="020F0502020204030204" pitchFamily="34" charset="0"/>
              </a:rPr>
              <a:t>making </a:t>
            </a:r>
            <a:r>
              <a:rPr lang="en-US" sz="2400" b="1" u="sng" dirty="0" smtClean="0">
                <a:latin typeface="Calibri" panose="020F0502020204030204" pitchFamily="34" charset="0"/>
                <a:cs typeface="Calibri" panose="020F0502020204030204" pitchFamily="34" charset="0"/>
              </a:rPr>
              <a:t>Downstream Investment </a:t>
            </a:r>
            <a:r>
              <a:rPr lang="en-US" sz="2400" dirty="0">
                <a:latin typeface="Calibri" panose="020F0502020204030204" pitchFamily="34" charset="0"/>
                <a:cs typeface="Calibri" panose="020F0502020204030204" pitchFamily="34" charset="0"/>
              </a:rPr>
              <a:t>shall be responsible for ensuring compliance with the provisions of </a:t>
            </a:r>
            <a:r>
              <a:rPr lang="en-US" sz="2400" dirty="0" smtClean="0">
                <a:latin typeface="Calibri" panose="020F0502020204030204" pitchFamily="34" charset="0"/>
                <a:cs typeface="Calibri" panose="020F0502020204030204" pitchFamily="34" charset="0"/>
              </a:rPr>
              <a:t>Rule 23of FEMA (NDI) Rules, 2019 for </a:t>
            </a:r>
            <a:r>
              <a:rPr lang="en-US" sz="2400" dirty="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Downstream </a:t>
            </a:r>
            <a:r>
              <a:rPr lang="en-US" sz="2400" dirty="0">
                <a:latin typeface="Calibri" panose="020F0502020204030204" pitchFamily="34" charset="0"/>
                <a:cs typeface="Calibri" panose="020F0502020204030204" pitchFamily="34" charset="0"/>
              </a:rPr>
              <a:t>I</a:t>
            </a:r>
            <a:r>
              <a:rPr lang="en-US" sz="2400" dirty="0" smtClean="0">
                <a:latin typeface="Calibri" panose="020F0502020204030204" pitchFamily="34" charset="0"/>
                <a:cs typeface="Calibri" panose="020F0502020204030204" pitchFamily="34" charset="0"/>
              </a:rPr>
              <a:t>nvestment </a:t>
            </a:r>
            <a:r>
              <a:rPr lang="en-US" sz="2400" dirty="0">
                <a:latin typeface="Calibri" panose="020F0502020204030204" pitchFamily="34" charset="0"/>
                <a:cs typeface="Calibri" panose="020F0502020204030204" pitchFamily="34" charset="0"/>
              </a:rPr>
              <a:t>made by it at second level and so on and so </a:t>
            </a:r>
            <a:r>
              <a:rPr lang="en-US" sz="2400" dirty="0" smtClean="0">
                <a:latin typeface="Calibri" panose="020F0502020204030204" pitchFamily="34" charset="0"/>
                <a:cs typeface="Calibri" panose="020F0502020204030204" pitchFamily="34" charset="0"/>
              </a:rPr>
              <a:t>forth.</a:t>
            </a:r>
          </a:p>
          <a:p>
            <a:pPr marL="109728" indent="0" algn="just">
              <a:buNone/>
            </a:pPr>
            <a:endParaRPr lang="en-US" sz="2400" dirty="0">
              <a:latin typeface="Calibri" panose="020F0502020204030204" pitchFamily="34" charset="0"/>
              <a:cs typeface="Calibri" panose="020F0502020204030204" pitchFamily="34" charset="0"/>
            </a:endParaRPr>
          </a:p>
          <a:p>
            <a:pPr marL="109728" indent="0" algn="just">
              <a:buNone/>
            </a:pPr>
            <a:r>
              <a:rPr lang="en-US" sz="2400" dirty="0" smtClean="0">
                <a:latin typeface="Calibri" panose="020F0502020204030204" pitchFamily="34" charset="0"/>
                <a:cs typeface="Calibri" panose="020F0502020204030204" pitchFamily="34" charset="0"/>
              </a:rPr>
              <a:t>Such </a:t>
            </a:r>
            <a:r>
              <a:rPr lang="en-US" sz="2400" dirty="0">
                <a:latin typeface="Calibri" panose="020F0502020204030204" pitchFamily="34" charset="0"/>
                <a:cs typeface="Calibri" panose="020F0502020204030204" pitchFamily="34" charset="0"/>
              </a:rPr>
              <a:t>first level company shall obtain a certificate to this effect from its </a:t>
            </a:r>
            <a:r>
              <a:rPr lang="en-US" sz="2400" b="1" u="sng" dirty="0" smtClean="0">
                <a:latin typeface="Calibri" panose="020F0502020204030204" pitchFamily="34" charset="0"/>
                <a:cs typeface="Calibri" panose="020F0502020204030204" pitchFamily="34" charset="0"/>
              </a:rPr>
              <a:t>Statutory </a:t>
            </a:r>
            <a:r>
              <a:rPr lang="en-US" sz="2400" b="1" u="sng" dirty="0">
                <a:latin typeface="Calibri" panose="020F0502020204030204" pitchFamily="34" charset="0"/>
                <a:cs typeface="Calibri" panose="020F0502020204030204" pitchFamily="34" charset="0"/>
              </a:rPr>
              <a:t>A</a:t>
            </a:r>
            <a:r>
              <a:rPr lang="en-US" sz="2400" b="1" u="sng" dirty="0" smtClean="0">
                <a:latin typeface="Calibri" panose="020F0502020204030204" pitchFamily="34" charset="0"/>
                <a:cs typeface="Calibri" panose="020F0502020204030204" pitchFamily="34" charset="0"/>
              </a:rPr>
              <a:t>uditor </a:t>
            </a:r>
            <a:r>
              <a:rPr lang="en-US" sz="2400" dirty="0">
                <a:latin typeface="Calibri" panose="020F0502020204030204" pitchFamily="34" charset="0"/>
                <a:cs typeface="Calibri" panose="020F0502020204030204" pitchFamily="34" charset="0"/>
              </a:rPr>
              <a:t>on an annual basis and such </a:t>
            </a:r>
            <a:r>
              <a:rPr lang="en-US" sz="2400" b="1" u="sng" dirty="0">
                <a:latin typeface="Calibri" panose="020F0502020204030204" pitchFamily="34" charset="0"/>
                <a:cs typeface="Calibri" panose="020F0502020204030204" pitchFamily="34" charset="0"/>
              </a:rPr>
              <a:t>compliance of these rules </a:t>
            </a:r>
            <a:r>
              <a:rPr lang="en-US" sz="2400" dirty="0">
                <a:latin typeface="Calibri" panose="020F0502020204030204" pitchFamily="34" charset="0"/>
                <a:cs typeface="Calibri" panose="020F0502020204030204" pitchFamily="34" charset="0"/>
              </a:rPr>
              <a:t>shall be mentioned in the </a:t>
            </a:r>
            <a:r>
              <a:rPr lang="en-US" sz="2400" b="1" u="sng" dirty="0">
                <a:latin typeface="Calibri" panose="020F0502020204030204" pitchFamily="34" charset="0"/>
                <a:cs typeface="Calibri" panose="020F0502020204030204" pitchFamily="34" charset="0"/>
              </a:rPr>
              <a:t>Director’s </a:t>
            </a:r>
            <a:r>
              <a:rPr lang="en-US" sz="2400" b="1" u="sng" dirty="0" smtClean="0">
                <a:latin typeface="Calibri" panose="020F0502020204030204" pitchFamily="34" charset="0"/>
                <a:cs typeface="Calibri" panose="020F0502020204030204" pitchFamily="34" charset="0"/>
              </a:rPr>
              <a:t>Report</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in the Annual Report of the Indian company</a:t>
            </a:r>
            <a:endParaRPr lang="en-IN" sz="2400" dirty="0">
              <a:latin typeface="Calibri" panose="020F0502020204030204" pitchFamily="34" charset="0"/>
              <a:cs typeface="Calibri" panose="020F0502020204030204" pitchFamily="34" charset="0"/>
            </a:endParaRPr>
          </a:p>
          <a:p>
            <a:pPr marL="109728" indent="0" algn="just">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100</a:t>
            </a:fld>
            <a:endParaRPr lang="en-US"/>
          </a:p>
        </p:txBody>
      </p:sp>
      <p:sp>
        <p:nvSpPr>
          <p:cNvPr id="5" name="Title 4"/>
          <p:cNvSpPr>
            <a:spLocks noGrp="1"/>
          </p:cNvSpPr>
          <p:nvPr>
            <p:ph type="title"/>
          </p:nvPr>
        </p:nvSpPr>
        <p:spPr>
          <a:xfrm>
            <a:off x="457200" y="4182"/>
            <a:ext cx="8229600" cy="91021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2800" dirty="0" smtClean="0">
                <a:solidFill>
                  <a:srgbClr val="C00000"/>
                </a:solidFill>
                <a:latin typeface="Calibri" panose="020F0502020204030204" pitchFamily="34" charset="0"/>
                <a:cs typeface="Calibri" panose="020F0502020204030204" pitchFamily="34" charset="0"/>
              </a:rPr>
              <a:t>Foreign </a:t>
            </a:r>
            <a:r>
              <a:rPr lang="en-IN" sz="2800" dirty="0">
                <a:solidFill>
                  <a:srgbClr val="C00000"/>
                </a:solidFill>
                <a:latin typeface="Calibri" panose="020F0502020204030204" pitchFamily="34" charset="0"/>
                <a:cs typeface="Calibri" panose="020F0502020204030204" pitchFamily="34" charset="0"/>
              </a:rPr>
              <a:t>Exchange Management (Non-debt Instruments) Rules, 2019</a:t>
            </a:r>
          </a:p>
        </p:txBody>
      </p:sp>
    </p:spTree>
    <p:extLst>
      <p:ext uri="{BB962C8B-B14F-4D97-AF65-F5344CB8AC3E}">
        <p14:creationId xmlns:p14="http://schemas.microsoft.com/office/powerpoint/2010/main" val="1213657135"/>
      </p:ext>
    </p:extLst>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93545"/>
          </a:xfrm>
          <a:solidFill>
            <a:schemeClr val="accent1">
              <a:lumMod val="20000"/>
              <a:lumOff val="80000"/>
            </a:schemeClr>
          </a:solidFill>
        </p:spPr>
        <p:txBody>
          <a:bodyPr vert="horz">
            <a:noAutofit/>
          </a:bodyPr>
          <a:lstStyle/>
          <a:p>
            <a:pPr algn="just">
              <a:buFont typeface="Wingdings" panose="05000000000000000000" pitchFamily="2" charset="2"/>
              <a:buChar char="§"/>
            </a:pPr>
            <a:endParaRPr lang="en-US" sz="2400" b="1" u="sng"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u="sng" dirty="0" smtClean="0">
                <a:latin typeface="Calibri" panose="020F0502020204030204" pitchFamily="34" charset="0"/>
                <a:cs typeface="Calibri" panose="020F0502020204030204" pitchFamily="34" charset="0"/>
              </a:rPr>
              <a:t>a </a:t>
            </a:r>
            <a:r>
              <a:rPr lang="en-US" sz="2400" b="1" u="sng" dirty="0">
                <a:latin typeface="Calibri" panose="020F0502020204030204" pitchFamily="34" charset="0"/>
                <a:cs typeface="Calibri" panose="020F0502020204030204" pitchFamily="34" charset="0"/>
              </a:rPr>
              <a:t>statement that the </a:t>
            </a:r>
            <a:r>
              <a:rPr lang="en-US" sz="2400" b="1" u="sng" dirty="0" smtClean="0">
                <a:latin typeface="Calibri" panose="020F0502020204030204" pitchFamily="34" charset="0"/>
                <a:cs typeface="Calibri" panose="020F0502020204030204" pitchFamily="34" charset="0"/>
              </a:rPr>
              <a:t>Company </a:t>
            </a:r>
            <a:r>
              <a:rPr lang="en-US" sz="2400" b="1" u="sng" dirty="0">
                <a:latin typeface="Calibri" panose="020F0502020204030204" pitchFamily="34" charset="0"/>
                <a:cs typeface="Calibri" panose="020F0502020204030204" pitchFamily="34" charset="0"/>
              </a:rPr>
              <a:t>has </a:t>
            </a:r>
            <a:r>
              <a:rPr lang="en-US" sz="2400" dirty="0">
                <a:latin typeface="Calibri" panose="020F0502020204030204" pitchFamily="34" charset="0"/>
                <a:cs typeface="Calibri" panose="020F0502020204030204" pitchFamily="34" charset="0"/>
              </a:rPr>
              <a:t>complied with the provision </a:t>
            </a:r>
            <a:r>
              <a:rPr lang="en-US" sz="2400" dirty="0" smtClean="0">
                <a:latin typeface="Calibri" panose="020F0502020204030204" pitchFamily="34" charset="0"/>
                <a:cs typeface="Calibri" panose="020F0502020204030204" pitchFamily="34" charset="0"/>
              </a:rPr>
              <a:t>relating to </a:t>
            </a:r>
            <a:r>
              <a:rPr lang="en-US" sz="2400" dirty="0">
                <a:latin typeface="Calibri" panose="020F0502020204030204" pitchFamily="34" charset="0"/>
                <a:cs typeface="Calibri" panose="020F0502020204030204" pitchFamily="34" charset="0"/>
              </a:rPr>
              <a:t>the constitution of Internal Complaints Committee under the </a:t>
            </a:r>
            <a:r>
              <a:rPr lang="en-US" sz="2400" b="1" u="sng" dirty="0" smtClean="0">
                <a:latin typeface="Calibri" panose="020F0502020204030204" pitchFamily="34" charset="0"/>
                <a:cs typeface="Calibri" panose="020F0502020204030204" pitchFamily="34" charset="0"/>
              </a:rPr>
              <a:t>Sexual Harassment </a:t>
            </a:r>
            <a:r>
              <a:rPr lang="en-US" sz="2400" b="1" u="sng" dirty="0">
                <a:latin typeface="Calibri" panose="020F0502020204030204" pitchFamily="34" charset="0"/>
                <a:cs typeface="Calibri" panose="020F0502020204030204" pitchFamily="34" charset="0"/>
              </a:rPr>
              <a:t>of Women at the Workplace (Prevention, Prohibition </a:t>
            </a:r>
            <a:r>
              <a:rPr lang="en-US" sz="2400" b="1" u="sng" dirty="0" smtClean="0">
                <a:latin typeface="Calibri" panose="020F0502020204030204" pitchFamily="34" charset="0"/>
                <a:cs typeface="Calibri" panose="020F0502020204030204" pitchFamily="34" charset="0"/>
              </a:rPr>
              <a:t>and Redressal</a:t>
            </a:r>
            <a:r>
              <a:rPr lang="en-US" sz="2400" b="1" u="sng" dirty="0">
                <a:latin typeface="Calibri" panose="020F0502020204030204" pitchFamily="34" charset="0"/>
                <a:cs typeface="Calibri" panose="020F0502020204030204" pitchFamily="34" charset="0"/>
              </a:rPr>
              <a:t>) Act, 2013</a:t>
            </a:r>
            <a:r>
              <a:rPr lang="en-US" sz="2400" dirty="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details of </a:t>
            </a:r>
            <a:r>
              <a:rPr lang="en-US" sz="2400" b="1" u="sng" dirty="0">
                <a:latin typeface="Calibri" panose="020F0502020204030204" pitchFamily="34" charset="0"/>
                <a:cs typeface="Calibri" panose="020F0502020204030204" pitchFamily="34" charset="0"/>
              </a:rPr>
              <a:t>number of cases filed and disposed </a:t>
            </a:r>
            <a:r>
              <a:rPr lang="en-US" sz="2400" b="1" u="sng" dirty="0" smtClean="0">
                <a:latin typeface="Calibri" panose="020F0502020204030204" pitchFamily="34" charset="0"/>
                <a:cs typeface="Calibri" panose="020F0502020204030204" pitchFamily="34" charset="0"/>
              </a:rPr>
              <a:t> off</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same is required under the </a:t>
            </a:r>
            <a:r>
              <a:rPr lang="en-US" sz="2400" dirty="0">
                <a:latin typeface="Calibri" panose="020F0502020204030204" pitchFamily="34" charset="0"/>
                <a:cs typeface="Calibri" panose="020F0502020204030204" pitchFamily="34" charset="0"/>
              </a:rPr>
              <a:t>provisions of Rule 8(5)(a) of the Companies (Accounts) Rules, </a:t>
            </a:r>
            <a:r>
              <a:rPr lang="en-US" sz="2400" dirty="0" smtClean="0">
                <a:latin typeface="Calibri" panose="020F0502020204030204" pitchFamily="34" charset="0"/>
                <a:cs typeface="Calibri" panose="020F0502020204030204" pitchFamily="34" charset="0"/>
              </a:rPr>
              <a:t>2014.</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101</a:t>
            </a:fld>
            <a:endParaRPr lang="en-US"/>
          </a:p>
        </p:txBody>
      </p:sp>
      <p:sp>
        <p:nvSpPr>
          <p:cNvPr id="5" name="Title 4"/>
          <p:cNvSpPr>
            <a:spLocks noGrp="1"/>
          </p:cNvSpPr>
          <p:nvPr>
            <p:ph type="title"/>
          </p:nvPr>
        </p:nvSpPr>
        <p:spPr>
          <a:xfrm>
            <a:off x="457200" y="0"/>
            <a:ext cx="8229600" cy="818547"/>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Disclosures Pertaining to </a:t>
            </a:r>
            <a:r>
              <a:rPr lang="en-US" sz="2800" dirty="0">
                <a:solidFill>
                  <a:srgbClr val="C00000"/>
                </a:solidFill>
                <a:latin typeface="Calibri" panose="020F0502020204030204" pitchFamily="34" charset="0"/>
                <a:cs typeface="Calibri" panose="020F0502020204030204" pitchFamily="34" charset="0"/>
              </a:rPr>
              <a:t>t</a:t>
            </a:r>
            <a:r>
              <a:rPr lang="en-US" sz="2800" dirty="0" smtClean="0">
                <a:solidFill>
                  <a:srgbClr val="C00000"/>
                </a:solidFill>
                <a:latin typeface="Calibri" panose="020F0502020204030204" pitchFamily="34" charset="0"/>
                <a:cs typeface="Calibri" panose="020F0502020204030204" pitchFamily="34" charset="0"/>
              </a:rPr>
              <a:t>he Sexual Harassment Of Women at </a:t>
            </a:r>
            <a:r>
              <a:rPr lang="en-US" sz="2800" dirty="0">
                <a:solidFill>
                  <a:srgbClr val="C00000"/>
                </a:solidFill>
                <a:latin typeface="Calibri" panose="020F0502020204030204" pitchFamily="34" charset="0"/>
                <a:cs typeface="Calibri" panose="020F0502020204030204" pitchFamily="34" charset="0"/>
              </a:rPr>
              <a:t>t</a:t>
            </a:r>
            <a:r>
              <a:rPr lang="en-US" sz="2800" dirty="0" smtClean="0">
                <a:solidFill>
                  <a:srgbClr val="C00000"/>
                </a:solidFill>
                <a:latin typeface="Calibri" panose="020F0502020204030204" pitchFamily="34" charset="0"/>
                <a:cs typeface="Calibri" panose="020F0502020204030204" pitchFamily="34" charset="0"/>
              </a:rPr>
              <a:t>he Workplace</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5594078"/>
      </p:ext>
    </p:extLst>
  </p:cSld>
  <p:clrMapOvr>
    <a:masterClrMapping/>
  </p:clrMapOvr>
  <p:transition spd="med">
    <p:wipe dir="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965879"/>
          </a:xfrm>
          <a:solidFill>
            <a:schemeClr val="accent1">
              <a:lumMod val="20000"/>
              <a:lumOff val="80000"/>
            </a:schemeClr>
          </a:solidFill>
        </p:spPr>
        <p:txBody>
          <a:bodyPr vert="horz">
            <a:noAutofit/>
          </a:bodyPr>
          <a:lstStyle/>
          <a:p>
            <a:pPr marL="109728" indent="0" algn="just">
              <a:buNone/>
            </a:pPr>
            <a:r>
              <a:rPr lang="en-US" sz="2400" dirty="0" smtClean="0">
                <a:latin typeface="Calibri" panose="020F0502020204030204" pitchFamily="34" charset="0"/>
                <a:cs typeface="Calibri" panose="020F0502020204030204" pitchFamily="34" charset="0"/>
              </a:rPr>
              <a:t>The Listed Company should disclose the following in their </a:t>
            </a:r>
            <a:r>
              <a:rPr lang="en-US" sz="2400" b="1" dirty="0" smtClean="0">
                <a:latin typeface="Calibri" panose="020F0502020204030204" pitchFamily="34" charset="0"/>
                <a:cs typeface="Calibri" panose="020F0502020204030204" pitchFamily="34" charset="0"/>
              </a:rPr>
              <a:t>Corporate Governance Report:</a:t>
            </a:r>
          </a:p>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No. of complaints </a:t>
            </a:r>
            <a:r>
              <a:rPr lang="en-US" sz="2400" b="1" u="sng" dirty="0" smtClean="0">
                <a:latin typeface="Calibri" panose="020F0502020204030204" pitchFamily="34" charset="0"/>
                <a:cs typeface="Calibri" panose="020F0502020204030204" pitchFamily="34" charset="0"/>
              </a:rPr>
              <a:t>pending </a:t>
            </a:r>
            <a:r>
              <a:rPr lang="en-US" sz="2400" dirty="0" smtClean="0">
                <a:latin typeface="Calibri" panose="020F0502020204030204" pitchFamily="34" charset="0"/>
                <a:cs typeface="Calibri" panose="020F0502020204030204" pitchFamily="34" charset="0"/>
              </a:rPr>
              <a:t>at the beginning of the year;</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No. of complaints </a:t>
            </a:r>
            <a:r>
              <a:rPr lang="en-US" sz="2400" b="1" u="sng" dirty="0" smtClean="0">
                <a:latin typeface="Calibri" panose="020F0502020204030204" pitchFamily="34" charset="0"/>
                <a:cs typeface="Calibri" panose="020F0502020204030204" pitchFamily="34" charset="0"/>
              </a:rPr>
              <a:t>filed </a:t>
            </a:r>
            <a:r>
              <a:rPr lang="en-US" sz="2400" dirty="0" smtClean="0">
                <a:latin typeface="Calibri" panose="020F0502020204030204" pitchFamily="34" charset="0"/>
                <a:cs typeface="Calibri" panose="020F0502020204030204" pitchFamily="34" charset="0"/>
              </a:rPr>
              <a:t>during the year;</a:t>
            </a: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No. of complaints </a:t>
            </a:r>
            <a:r>
              <a:rPr lang="en-US" sz="2400" b="1" u="sng" dirty="0" smtClean="0">
                <a:latin typeface="Calibri" panose="020F0502020204030204" pitchFamily="34" charset="0"/>
                <a:cs typeface="Calibri" panose="020F0502020204030204" pitchFamily="34" charset="0"/>
              </a:rPr>
              <a:t>disposed off </a:t>
            </a:r>
            <a:r>
              <a:rPr lang="en-US" sz="2400" dirty="0" smtClean="0">
                <a:latin typeface="Calibri" panose="020F0502020204030204" pitchFamily="34" charset="0"/>
                <a:cs typeface="Calibri" panose="020F0502020204030204" pitchFamily="34" charset="0"/>
              </a:rPr>
              <a:t>during the year;</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No. of Complaints </a:t>
            </a:r>
            <a:r>
              <a:rPr lang="en-US" sz="2400" b="1" u="sng" dirty="0" smtClean="0">
                <a:latin typeface="Calibri" panose="020F0502020204030204" pitchFamily="34" charset="0"/>
                <a:cs typeface="Calibri" panose="020F0502020204030204" pitchFamily="34" charset="0"/>
              </a:rPr>
              <a:t>pending</a:t>
            </a:r>
            <a:r>
              <a:rPr lang="en-US" sz="2400" dirty="0" smtClean="0">
                <a:latin typeface="Calibri" panose="020F0502020204030204" pitchFamily="34" charset="0"/>
                <a:cs typeface="Calibri" panose="020F0502020204030204" pitchFamily="34" charset="0"/>
              </a:rPr>
              <a:t> as at the end of the year.</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109728" indent="0" algn="just">
              <a:buNone/>
            </a:pPr>
            <a:r>
              <a:rPr lang="en-US" sz="2400" dirty="0">
                <a:latin typeface="Calibri" panose="020F0502020204030204" pitchFamily="34" charset="0"/>
                <a:cs typeface="Calibri" panose="020F0502020204030204" pitchFamily="34" charset="0"/>
              </a:rPr>
              <a:t>The above disclosure is as per the provisions of Sexual Harassment of Women at the </a:t>
            </a:r>
            <a:r>
              <a:rPr lang="en-US" sz="2400" dirty="0" smtClean="0">
                <a:latin typeface="Calibri" panose="020F0502020204030204" pitchFamily="34" charset="0"/>
                <a:cs typeface="Calibri" panose="020F0502020204030204" pitchFamily="34" charset="0"/>
              </a:rPr>
              <a:t>Workplace (</a:t>
            </a:r>
            <a:r>
              <a:rPr lang="en-US" sz="2400" dirty="0">
                <a:latin typeface="Calibri" panose="020F0502020204030204" pitchFamily="34" charset="0"/>
                <a:cs typeface="Calibri" panose="020F0502020204030204" pitchFamily="34" charset="0"/>
              </a:rPr>
              <a:t>Prevention, Prohibition and Redressal) Act, 2013.</a:t>
            </a:r>
            <a:endParaRPr lang="en-IN" sz="2400" dirty="0" smtClean="0">
              <a:latin typeface="Calibri" panose="020F0502020204030204" pitchFamily="34" charset="0"/>
              <a:cs typeface="Calibri" panose="020F0502020204030204" pitchFamily="34" charset="0"/>
            </a:endParaRPr>
          </a:p>
          <a:p>
            <a:pPr marL="109728" indent="0" algn="just">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102</a:t>
            </a:fld>
            <a:endParaRPr lang="en-US"/>
          </a:p>
        </p:txBody>
      </p:sp>
      <p:sp>
        <p:nvSpPr>
          <p:cNvPr id="5" name="Title 4"/>
          <p:cNvSpPr>
            <a:spLocks noGrp="1"/>
          </p:cNvSpPr>
          <p:nvPr>
            <p:ph type="title"/>
          </p:nvPr>
        </p:nvSpPr>
        <p:spPr>
          <a:xfrm>
            <a:off x="457200" y="0"/>
            <a:ext cx="8229600" cy="818547"/>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Disclosures Pertaining to </a:t>
            </a:r>
            <a:r>
              <a:rPr lang="en-US" sz="2800" dirty="0">
                <a:solidFill>
                  <a:srgbClr val="C00000"/>
                </a:solidFill>
                <a:latin typeface="Calibri" panose="020F0502020204030204" pitchFamily="34" charset="0"/>
                <a:cs typeface="Calibri" panose="020F0502020204030204" pitchFamily="34" charset="0"/>
              </a:rPr>
              <a:t>t</a:t>
            </a:r>
            <a:r>
              <a:rPr lang="en-US" sz="2800" dirty="0" smtClean="0">
                <a:solidFill>
                  <a:srgbClr val="C00000"/>
                </a:solidFill>
                <a:latin typeface="Calibri" panose="020F0502020204030204" pitchFamily="34" charset="0"/>
                <a:cs typeface="Calibri" panose="020F0502020204030204" pitchFamily="34" charset="0"/>
              </a:rPr>
              <a:t>he Sexual Harassment Of Women at </a:t>
            </a:r>
            <a:r>
              <a:rPr lang="en-US" sz="2800" dirty="0">
                <a:solidFill>
                  <a:srgbClr val="C00000"/>
                </a:solidFill>
                <a:latin typeface="Calibri" panose="020F0502020204030204" pitchFamily="34" charset="0"/>
                <a:cs typeface="Calibri" panose="020F0502020204030204" pitchFamily="34" charset="0"/>
              </a:rPr>
              <a:t>t</a:t>
            </a:r>
            <a:r>
              <a:rPr lang="en-US" sz="2800" dirty="0" smtClean="0">
                <a:solidFill>
                  <a:srgbClr val="C00000"/>
                </a:solidFill>
                <a:latin typeface="Calibri" panose="020F0502020204030204" pitchFamily="34" charset="0"/>
                <a:cs typeface="Calibri" panose="020F0502020204030204" pitchFamily="34" charset="0"/>
              </a:rPr>
              <a:t>he Workplace</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432342"/>
      </p:ext>
    </p:extLst>
  </p:cSld>
  <p:clrMapOvr>
    <a:masterClrMapping/>
  </p:clrMapOvr>
  <p:transition spd="med">
    <p:wipe dir="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a:solidFill>
            <a:schemeClr val="accent1">
              <a:lumMod val="20000"/>
              <a:lumOff val="80000"/>
            </a:schemeClr>
          </a:solidFill>
        </p:spPr>
        <p:txBody>
          <a:bodyPr vert="horz">
            <a:noAutofit/>
          </a:bodyPr>
          <a:lstStyle/>
          <a:p>
            <a:pPr marL="109728" indent="0" algn="just">
              <a:lnSpc>
                <a:spcPct val="130000"/>
              </a:lnSpc>
              <a:buNone/>
            </a:pPr>
            <a:r>
              <a:rPr lang="en-US" sz="2400" dirty="0" smtClean="0">
                <a:latin typeface="Calibri" panose="020F0502020204030204" pitchFamily="34" charset="0"/>
                <a:cs typeface="Calibri" panose="020F0502020204030204" pitchFamily="34" charset="0"/>
              </a:rPr>
              <a:t>Director’s </a:t>
            </a:r>
            <a:r>
              <a:rPr lang="en-US" sz="2400" dirty="0">
                <a:latin typeface="Calibri" panose="020F0502020204030204" pitchFamily="34" charset="0"/>
                <a:cs typeface="Calibri" panose="020F0502020204030204" pitchFamily="34" charset="0"/>
              </a:rPr>
              <a:t>Responsibility </a:t>
            </a:r>
            <a:r>
              <a:rPr lang="en-US" sz="2400" dirty="0" smtClean="0">
                <a:latin typeface="Calibri" panose="020F0502020204030204" pitchFamily="34" charset="0"/>
                <a:cs typeface="Calibri" panose="020F0502020204030204" pitchFamily="34" charset="0"/>
              </a:rPr>
              <a:t>Statement– </a:t>
            </a:r>
            <a:r>
              <a:rPr lang="en-US" sz="2400" b="1" dirty="0" smtClean="0">
                <a:solidFill>
                  <a:srgbClr val="C00000"/>
                </a:solidFill>
                <a:latin typeface="Calibri" panose="020F0502020204030204" pitchFamily="34" charset="0"/>
                <a:cs typeface="Calibri" panose="020F0502020204030204" pitchFamily="34" charset="0"/>
              </a:rPr>
              <a:t>Six Parameters </a:t>
            </a:r>
            <a:endParaRPr lang="en-US" sz="2400" b="1" dirty="0">
              <a:solidFill>
                <a:srgbClr val="C00000"/>
              </a:solidFill>
              <a:latin typeface="Calibri" panose="020F0502020204030204" pitchFamily="34" charset="0"/>
              <a:cs typeface="Calibri" panose="020F0502020204030204" pitchFamily="34" charset="0"/>
            </a:endParaRP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Accounting </a:t>
            </a:r>
            <a:r>
              <a:rPr lang="en-US" sz="2400" dirty="0">
                <a:latin typeface="Calibri" panose="020F0502020204030204" pitchFamily="34" charset="0"/>
                <a:cs typeface="Calibri" panose="020F0502020204030204" pitchFamily="34" charset="0"/>
              </a:rPr>
              <a:t>Standard</a:t>
            </a:r>
          </a:p>
          <a:p>
            <a:pPr marL="566928" indent="-457200" algn="just">
              <a:lnSpc>
                <a:spcPct val="130000"/>
              </a:lnSpc>
              <a:buClr>
                <a:srgbClr val="C00000"/>
              </a:buClr>
              <a:buSzPct val="100000"/>
              <a:buFont typeface="+mj-lt"/>
              <a:buAutoNum type="arabicPeriod"/>
            </a:pPr>
            <a:r>
              <a:rPr lang="en-US" sz="2400" dirty="0">
                <a:latin typeface="Calibri" panose="020F0502020204030204" pitchFamily="34" charset="0"/>
                <a:cs typeface="Calibri" panose="020F0502020204030204" pitchFamily="34" charset="0"/>
              </a:rPr>
              <a:t>Accounting Policy</a:t>
            </a: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Proper </a:t>
            </a:r>
            <a:r>
              <a:rPr lang="en-US" sz="2400" dirty="0">
                <a:latin typeface="Calibri" panose="020F0502020204030204" pitchFamily="34" charset="0"/>
                <a:cs typeface="Calibri" panose="020F0502020204030204" pitchFamily="34" charset="0"/>
              </a:rPr>
              <a:t>and </a:t>
            </a:r>
            <a:r>
              <a:rPr lang="en-US" sz="2400" dirty="0" smtClean="0">
                <a:latin typeface="Calibri" panose="020F0502020204030204" pitchFamily="34" charset="0"/>
                <a:cs typeface="Calibri" panose="020F0502020204030204" pitchFamily="34" charset="0"/>
              </a:rPr>
              <a:t>sufficient </a:t>
            </a:r>
            <a:r>
              <a:rPr lang="en-US" sz="2400" dirty="0">
                <a:latin typeface="Calibri" panose="020F0502020204030204" pitchFamily="34" charset="0"/>
                <a:cs typeface="Calibri" panose="020F0502020204030204" pitchFamily="34" charset="0"/>
              </a:rPr>
              <a:t>care </a:t>
            </a:r>
            <a:endParaRPr lang="en-US" sz="2400" dirty="0" smtClean="0">
              <a:latin typeface="Calibri" panose="020F0502020204030204" pitchFamily="34" charset="0"/>
              <a:cs typeface="Calibri" panose="020F0502020204030204" pitchFamily="34" charset="0"/>
            </a:endParaRP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Accounts are on Going Concern basis</a:t>
            </a: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Adequate </a:t>
            </a:r>
            <a:r>
              <a:rPr lang="en-US" sz="2400" dirty="0">
                <a:latin typeface="Calibri" panose="020F0502020204030204" pitchFamily="34" charset="0"/>
                <a:cs typeface="Calibri" panose="020F0502020204030204" pitchFamily="34" charset="0"/>
              </a:rPr>
              <a:t>Internal Financial </a:t>
            </a:r>
            <a:r>
              <a:rPr lang="en-US" sz="2400" dirty="0" smtClean="0">
                <a:latin typeface="Calibri" panose="020F0502020204030204" pitchFamily="34" charset="0"/>
                <a:cs typeface="Calibri" panose="020F0502020204030204" pitchFamily="34" charset="0"/>
              </a:rPr>
              <a:t>Control (Listed Company only)</a:t>
            </a:r>
            <a:endParaRPr lang="en-US" sz="2400" dirty="0">
              <a:latin typeface="Calibri" panose="020F0502020204030204" pitchFamily="34" charset="0"/>
              <a:cs typeface="Calibri" panose="020F0502020204030204" pitchFamily="34" charset="0"/>
            </a:endParaRP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System is adequate and operating effectively</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103</a:t>
            </a:fld>
            <a:endParaRPr lang="en-US"/>
          </a:p>
        </p:txBody>
      </p:sp>
      <p:sp>
        <p:nvSpPr>
          <p:cNvPr id="5" name="Title 4"/>
          <p:cNvSpPr>
            <a:spLocks noGrp="1"/>
          </p:cNvSpPr>
          <p:nvPr>
            <p:ph type="title"/>
          </p:nvPr>
        </p:nvSpPr>
        <p:spPr>
          <a:xfrm>
            <a:off x="457200" y="0"/>
            <a:ext cx="8229600" cy="894747"/>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Director’s </a:t>
            </a:r>
            <a:r>
              <a:rPr lang="en-US" sz="3200" dirty="0">
                <a:solidFill>
                  <a:srgbClr val="C00000"/>
                </a:solidFill>
                <a:latin typeface="Calibri" panose="020F0502020204030204" pitchFamily="34" charset="0"/>
                <a:cs typeface="Calibri" panose="020F0502020204030204" pitchFamily="34" charset="0"/>
              </a:rPr>
              <a:t>Responsibility Statement </a:t>
            </a:r>
            <a:r>
              <a:rPr lang="en-US" sz="3200" dirty="0" smtClean="0">
                <a:solidFill>
                  <a:srgbClr val="C00000"/>
                </a:solidFill>
                <a:latin typeface="Calibri" panose="020F0502020204030204" pitchFamily="34" charset="0"/>
                <a:cs typeface="Calibri" panose="020F0502020204030204" pitchFamily="34" charset="0"/>
              </a:rPr>
              <a:t/>
            </a:r>
            <a:br>
              <a:rPr lang="en-US" sz="3200" dirty="0" smtClean="0">
                <a:solidFill>
                  <a:srgbClr val="C00000"/>
                </a:solidFill>
                <a:latin typeface="Calibri" panose="020F0502020204030204" pitchFamily="34" charset="0"/>
                <a:cs typeface="Calibri" panose="020F0502020204030204" pitchFamily="34" charset="0"/>
              </a:rPr>
            </a:br>
            <a:r>
              <a:rPr lang="en-US" sz="3200" dirty="0" smtClean="0">
                <a:solidFill>
                  <a:srgbClr val="C00000"/>
                </a:solidFill>
                <a:latin typeface="Calibri" panose="020F0502020204030204" pitchFamily="34" charset="0"/>
                <a:cs typeface="Calibri" panose="020F0502020204030204" pitchFamily="34" charset="0"/>
              </a:rPr>
              <a:t>[</a:t>
            </a:r>
            <a:r>
              <a:rPr lang="en-US" sz="3200" dirty="0">
                <a:solidFill>
                  <a:srgbClr val="C00000"/>
                </a:solidFill>
                <a:latin typeface="Calibri" panose="020F0502020204030204" pitchFamily="34" charset="0"/>
                <a:cs typeface="Calibri" panose="020F0502020204030204" pitchFamily="34" charset="0"/>
              </a:rPr>
              <a:t>Section 134 (5)]</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8951" y="4648200"/>
            <a:ext cx="3313272" cy="1470212"/>
          </a:xfrm>
          <a:prstGeom prst="rect">
            <a:avLst/>
          </a:prstGeom>
        </p:spPr>
      </p:pic>
    </p:spTree>
    <p:extLst>
      <p:ext uri="{BB962C8B-B14F-4D97-AF65-F5344CB8AC3E}">
        <p14:creationId xmlns:p14="http://schemas.microsoft.com/office/powerpoint/2010/main" val="1584396984"/>
      </p:ext>
    </p:extLst>
  </p:cSld>
  <p:clrMapOvr>
    <a:masterClrMapping/>
  </p:clrMapOvr>
  <p:transition spd="med">
    <p:wipe dir="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7346"/>
          </a:xfrm>
          <a:solidFill>
            <a:schemeClr val="accent1">
              <a:lumMod val="20000"/>
              <a:lumOff val="80000"/>
            </a:schemeClr>
          </a:solidFill>
        </p:spPr>
        <p:txBody>
          <a:bodyPr vert="horz">
            <a:noAutofit/>
          </a:bodyPr>
          <a:lstStyle/>
          <a:p>
            <a:pPr algn="just">
              <a:buFont typeface="Wingdings" panose="05000000000000000000" pitchFamily="2" charset="2"/>
              <a:buChar char="§"/>
            </a:pPr>
            <a:endParaRPr lang="en-US" sz="3200" b="1"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3200" b="1" dirty="0" smtClean="0">
                <a:latin typeface="Calibri" panose="020F0502020204030204" pitchFamily="34" charset="0"/>
                <a:cs typeface="Calibri" panose="020F0502020204030204" pitchFamily="34" charset="0"/>
              </a:rPr>
              <a:t>RPT </a:t>
            </a:r>
            <a:r>
              <a:rPr lang="en-US" sz="3200" b="1" dirty="0">
                <a:latin typeface="Calibri" panose="020F0502020204030204" pitchFamily="34" charset="0"/>
                <a:cs typeface="Calibri" panose="020F0502020204030204" pitchFamily="34" charset="0"/>
              </a:rPr>
              <a:t>not at arm’s </a:t>
            </a:r>
            <a:r>
              <a:rPr lang="en-US" sz="3200" dirty="0">
                <a:latin typeface="Calibri" panose="020F0502020204030204" pitchFamily="34" charset="0"/>
                <a:cs typeface="Calibri" panose="020F0502020204030204" pitchFamily="34" charset="0"/>
              </a:rPr>
              <a:t>length </a:t>
            </a:r>
            <a:r>
              <a:rPr lang="en-US" sz="3200" dirty="0" smtClean="0">
                <a:latin typeface="Calibri" panose="020F0502020204030204" pitchFamily="34" charset="0"/>
                <a:cs typeface="Calibri" panose="020F0502020204030204" pitchFamily="34" charset="0"/>
              </a:rPr>
              <a:t>basis;</a:t>
            </a:r>
          </a:p>
          <a:p>
            <a:pPr algn="just">
              <a:buFont typeface="Wingdings" panose="05000000000000000000" pitchFamily="2" charset="2"/>
              <a:buChar char="§"/>
            </a:pPr>
            <a:r>
              <a:rPr lang="en-US" sz="3200" b="1" dirty="0" smtClean="0">
                <a:latin typeface="Calibri" panose="020F0502020204030204" pitchFamily="34" charset="0"/>
                <a:cs typeface="Calibri" panose="020F0502020204030204" pitchFamily="34" charset="0"/>
              </a:rPr>
              <a:t>Material RPT which </a:t>
            </a:r>
            <a:r>
              <a:rPr lang="en-US" sz="3200" b="1" dirty="0">
                <a:latin typeface="Calibri" panose="020F0502020204030204" pitchFamily="34" charset="0"/>
                <a:cs typeface="Calibri" panose="020F0502020204030204" pitchFamily="34" charset="0"/>
              </a:rPr>
              <a:t>are at arm’s length</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basis;</a:t>
            </a:r>
          </a:p>
          <a:p>
            <a:pPr algn="just">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RPT which </a:t>
            </a:r>
            <a:r>
              <a:rPr lang="en-US" sz="3200" dirty="0">
                <a:latin typeface="Calibri" panose="020F0502020204030204" pitchFamily="34" charset="0"/>
                <a:cs typeface="Calibri" panose="020F0502020204030204" pitchFamily="34" charset="0"/>
              </a:rPr>
              <a:t>are not in the </a:t>
            </a:r>
            <a:r>
              <a:rPr lang="en-US" sz="3200" dirty="0" smtClean="0">
                <a:latin typeface="Calibri" panose="020F0502020204030204" pitchFamily="34" charset="0"/>
                <a:cs typeface="Calibri" panose="020F0502020204030204" pitchFamily="34" charset="0"/>
              </a:rPr>
              <a:t>OCB (ordinary </a:t>
            </a:r>
            <a:r>
              <a:rPr lang="en-US" sz="3200" dirty="0">
                <a:latin typeface="Calibri" panose="020F0502020204030204" pitchFamily="34" charset="0"/>
                <a:cs typeface="Calibri" panose="020F0502020204030204" pitchFamily="34" charset="0"/>
              </a:rPr>
              <a:t>course of </a:t>
            </a:r>
            <a:r>
              <a:rPr lang="en-US" sz="3200" dirty="0" smtClean="0">
                <a:latin typeface="Calibri" panose="020F0502020204030204" pitchFamily="34" charset="0"/>
                <a:cs typeface="Calibri" panose="020F0502020204030204" pitchFamily="34" charset="0"/>
              </a:rPr>
              <a:t>business) </a:t>
            </a:r>
            <a:r>
              <a:rPr lang="en-US" sz="3200" dirty="0">
                <a:latin typeface="Calibri" panose="020F0502020204030204" pitchFamily="34" charset="0"/>
                <a:cs typeface="Calibri" panose="020F0502020204030204" pitchFamily="34" charset="0"/>
              </a:rPr>
              <a:t>and </a:t>
            </a:r>
            <a:r>
              <a:rPr lang="en-US" sz="3200" b="1" dirty="0">
                <a:latin typeface="Calibri" panose="020F0502020204030204" pitchFamily="34" charset="0"/>
                <a:cs typeface="Calibri" panose="020F0502020204030204" pitchFamily="34" charset="0"/>
              </a:rPr>
              <a:t>justification for </a:t>
            </a:r>
            <a:r>
              <a:rPr lang="en-US" sz="3200" b="1" dirty="0" smtClean="0">
                <a:latin typeface="Calibri" panose="020F0502020204030204" pitchFamily="34" charset="0"/>
                <a:cs typeface="Calibri" panose="020F0502020204030204" pitchFamily="34" charset="0"/>
              </a:rPr>
              <a:t>entering </a:t>
            </a:r>
            <a:r>
              <a:rPr lang="en-US" sz="3200" b="1" dirty="0">
                <a:latin typeface="Calibri" panose="020F0502020204030204" pitchFamily="34" charset="0"/>
                <a:cs typeface="Calibri" panose="020F0502020204030204" pitchFamily="34" charset="0"/>
              </a:rPr>
              <a:t>into such contract</a:t>
            </a:r>
            <a:r>
              <a:rPr lang="en-US" sz="3200" dirty="0">
                <a:latin typeface="Calibri" panose="020F0502020204030204" pitchFamily="34" charset="0"/>
                <a:cs typeface="Calibri" panose="020F0502020204030204" pitchFamily="34" charset="0"/>
              </a:rPr>
              <a:t>. </a:t>
            </a:r>
            <a:endParaRPr lang="en-US" sz="3200" dirty="0" smtClean="0">
              <a:latin typeface="Calibri" panose="020F0502020204030204" pitchFamily="34" charset="0"/>
              <a:cs typeface="Calibri" panose="020F0502020204030204" pitchFamily="34" charset="0"/>
            </a:endParaRPr>
          </a:p>
          <a:p>
            <a:pPr algn="just"/>
            <a:r>
              <a:rPr lang="en-US" sz="3200" dirty="0" smtClean="0">
                <a:latin typeface="Calibri" panose="020F0502020204030204" pitchFamily="34" charset="0"/>
                <a:cs typeface="Calibri" panose="020F0502020204030204" pitchFamily="34" charset="0"/>
              </a:rPr>
              <a:t>Such </a:t>
            </a:r>
            <a:r>
              <a:rPr lang="en-US" sz="3200" dirty="0">
                <a:latin typeface="Calibri" panose="020F0502020204030204" pitchFamily="34" charset="0"/>
                <a:cs typeface="Calibri" panose="020F0502020204030204" pitchFamily="34" charset="0"/>
              </a:rPr>
              <a:t>disclosure in the prescribed form </a:t>
            </a:r>
            <a:r>
              <a:rPr lang="en-US" sz="3200" dirty="0" smtClean="0">
                <a:latin typeface="Calibri" panose="020F0502020204030204" pitchFamily="34" charset="0"/>
                <a:cs typeface="Calibri" panose="020F0502020204030204" pitchFamily="34" charset="0"/>
              </a:rPr>
              <a:t>AOC-2 to </a:t>
            </a:r>
            <a:r>
              <a:rPr lang="en-US" sz="3200" dirty="0">
                <a:latin typeface="Calibri" panose="020F0502020204030204" pitchFamily="34" charset="0"/>
                <a:cs typeface="Calibri" panose="020F0502020204030204" pitchFamily="34" charset="0"/>
              </a:rPr>
              <a:t>be </a:t>
            </a:r>
            <a:r>
              <a:rPr lang="en-US" sz="3200" dirty="0" smtClean="0">
                <a:latin typeface="Calibri" panose="020F0502020204030204" pitchFamily="34" charset="0"/>
                <a:cs typeface="Calibri" panose="020F0502020204030204" pitchFamily="34" charset="0"/>
              </a:rPr>
              <a:t>annexed</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104</a:t>
            </a:fld>
            <a:endParaRPr lang="en-US"/>
          </a:p>
        </p:txBody>
      </p:sp>
      <p:sp>
        <p:nvSpPr>
          <p:cNvPr id="5" name="Title 4"/>
          <p:cNvSpPr>
            <a:spLocks noGrp="1"/>
          </p:cNvSpPr>
          <p:nvPr>
            <p:ph type="title"/>
          </p:nvPr>
        </p:nvSpPr>
        <p:spPr>
          <a:xfrm>
            <a:off x="457200" y="17431"/>
            <a:ext cx="8229600" cy="89696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Particulars of Contracts and Arrangements with Related Party [Sec 188]</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5950366"/>
      </p:ext>
    </p:extLst>
  </p:cSld>
  <p:clrMapOvr>
    <a:masterClrMapping/>
  </p:clrMapOvr>
  <p:transition spd="med">
    <p:wipe dir="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93546"/>
          </a:xfrm>
          <a:solidFill>
            <a:schemeClr val="bg2"/>
          </a:solidFill>
        </p:spPr>
        <p:txBody>
          <a:bodyPr>
            <a:normAutofit/>
          </a:bodyPr>
          <a:lstStyle/>
          <a:p>
            <a:pPr algn="just"/>
            <a:r>
              <a:rPr lang="en-US" dirty="0">
                <a:latin typeface="Calibri" panose="020F0502020204030204" pitchFamily="34" charset="0"/>
                <a:cs typeface="Calibri" panose="020F0502020204030204" pitchFamily="34" charset="0"/>
              </a:rPr>
              <a:t>The expression </a:t>
            </a:r>
            <a:r>
              <a:rPr lang="en-US" b="1" dirty="0">
                <a:latin typeface="Calibri" panose="020F0502020204030204" pitchFamily="34" charset="0"/>
                <a:cs typeface="Calibri" panose="020F0502020204030204" pitchFamily="34" charset="0"/>
              </a:rPr>
              <a:t>‘material’ </a:t>
            </a:r>
            <a:r>
              <a:rPr lang="en-US" dirty="0">
                <a:latin typeface="Calibri" panose="020F0502020204030204" pitchFamily="34" charset="0"/>
                <a:cs typeface="Calibri" panose="020F0502020204030204" pitchFamily="34" charset="0"/>
              </a:rPr>
              <a:t>as a matter of </a:t>
            </a:r>
            <a:r>
              <a:rPr lang="en-US" dirty="0" smtClean="0">
                <a:latin typeface="Calibri" panose="020F0502020204030204" pitchFamily="34" charset="0"/>
                <a:cs typeface="Calibri" panose="020F0502020204030204" pitchFamily="34" charset="0"/>
              </a:rPr>
              <a:t>practice </a:t>
            </a:r>
            <a:r>
              <a:rPr lang="en-US" dirty="0">
                <a:latin typeface="Calibri" panose="020F0502020204030204" pitchFamily="34" charset="0"/>
                <a:cs typeface="Calibri" panose="020F0502020204030204" pitchFamily="34" charset="0"/>
              </a:rPr>
              <a:t>has been differently </a:t>
            </a:r>
            <a:r>
              <a:rPr lang="en-US" dirty="0" smtClean="0">
                <a:latin typeface="Calibri" panose="020F0502020204030204" pitchFamily="34" charset="0"/>
                <a:cs typeface="Calibri" panose="020F0502020204030204" pitchFamily="34" charset="0"/>
              </a:rPr>
              <a:t>applied by </a:t>
            </a:r>
            <a:r>
              <a:rPr lang="en-US" dirty="0">
                <a:latin typeface="Calibri" panose="020F0502020204030204" pitchFamily="34" charset="0"/>
                <a:cs typeface="Calibri" panose="020F0502020204030204" pitchFamily="34" charset="0"/>
              </a:rPr>
              <a:t>the listed and unlisted companies. </a:t>
            </a:r>
            <a:endParaRPr lang="en-US" dirty="0" smtClean="0">
              <a:latin typeface="Calibri" panose="020F0502020204030204" pitchFamily="34" charset="0"/>
              <a:cs typeface="Calibri" panose="020F0502020204030204" pitchFamily="34" charset="0"/>
            </a:endParaRPr>
          </a:p>
          <a:p>
            <a:pPr algn="just"/>
            <a:r>
              <a:rPr lang="en-US" b="1" dirty="0" smtClean="0">
                <a:latin typeface="Calibri" panose="020F0502020204030204" pitchFamily="34" charset="0"/>
                <a:cs typeface="Calibri" panose="020F0502020204030204" pitchFamily="34" charset="0"/>
              </a:rPr>
              <a:t>Listed </a:t>
            </a:r>
            <a:r>
              <a:rPr lang="en-US" b="1" dirty="0">
                <a:latin typeface="Calibri" panose="020F0502020204030204" pitchFamily="34" charset="0"/>
                <a:cs typeface="Calibri" panose="020F0502020204030204" pitchFamily="34" charset="0"/>
              </a:rPr>
              <a:t>companies </a:t>
            </a:r>
            <a:r>
              <a:rPr lang="en-US" dirty="0">
                <a:latin typeface="Calibri" panose="020F0502020204030204" pitchFamily="34" charset="0"/>
                <a:cs typeface="Calibri" panose="020F0502020204030204" pitchFamily="34" charset="0"/>
              </a:rPr>
              <a:t>apply the </a:t>
            </a:r>
            <a:r>
              <a:rPr lang="en-US" dirty="0" smtClean="0">
                <a:latin typeface="Calibri" panose="020F0502020204030204" pitchFamily="34" charset="0"/>
                <a:cs typeface="Calibri" panose="020F0502020204030204" pitchFamily="34" charset="0"/>
              </a:rPr>
              <a:t>thresholds of </a:t>
            </a:r>
            <a:r>
              <a:rPr lang="en-US" dirty="0">
                <a:latin typeface="Calibri" panose="020F0502020204030204" pitchFamily="34" charset="0"/>
                <a:cs typeface="Calibri" panose="020F0502020204030204" pitchFamily="34" charset="0"/>
              </a:rPr>
              <a:t>material related party transactions as stated in Explanation to </a:t>
            </a:r>
            <a:r>
              <a:rPr lang="en-US" dirty="0" smtClean="0">
                <a:latin typeface="Calibri" panose="020F0502020204030204" pitchFamily="34" charset="0"/>
                <a:cs typeface="Calibri" panose="020F0502020204030204" pitchFamily="34" charset="0"/>
              </a:rPr>
              <a:t>Regulation23(1</a:t>
            </a:r>
            <a:r>
              <a:rPr lang="en-US" dirty="0">
                <a:latin typeface="Calibri" panose="020F0502020204030204" pitchFamily="34" charset="0"/>
                <a:cs typeface="Calibri" panose="020F0502020204030204" pitchFamily="34" charset="0"/>
              </a:rPr>
              <a:t>) or Regulation 23(1A) of the Listing </a:t>
            </a:r>
            <a:r>
              <a:rPr lang="en-US" dirty="0" smtClean="0">
                <a:latin typeface="Calibri" panose="020F0502020204030204" pitchFamily="34" charset="0"/>
                <a:cs typeface="Calibri" panose="020F0502020204030204" pitchFamily="34" charset="0"/>
              </a:rPr>
              <a:t>Regulation</a:t>
            </a:r>
          </a:p>
          <a:p>
            <a:pPr algn="just"/>
            <a:r>
              <a:rPr lang="en-US" b="1" dirty="0" smtClean="0">
                <a:latin typeface="Calibri" panose="020F0502020204030204" pitchFamily="34" charset="0"/>
                <a:cs typeface="Calibri" panose="020F0502020204030204" pitchFamily="34" charset="0"/>
              </a:rPr>
              <a:t>Unlisted companies </a:t>
            </a:r>
            <a:r>
              <a:rPr lang="en-US" dirty="0" smtClean="0">
                <a:latin typeface="Calibri" panose="020F0502020204030204" pitchFamily="34" charset="0"/>
                <a:cs typeface="Calibri" panose="020F0502020204030204" pitchFamily="34" charset="0"/>
              </a:rPr>
              <a:t>apply </a:t>
            </a:r>
            <a:r>
              <a:rPr lang="en-US" dirty="0">
                <a:latin typeface="Calibri" panose="020F0502020204030204" pitchFamily="34" charset="0"/>
                <a:cs typeface="Calibri" panose="020F0502020204030204" pitchFamily="34" charset="0"/>
              </a:rPr>
              <a:t>the thresholds mentioned in Rule 15(3) of the Companies (Meetings </a:t>
            </a:r>
            <a:r>
              <a:rPr lang="en-US" dirty="0" smtClean="0">
                <a:latin typeface="Calibri" panose="020F0502020204030204" pitchFamily="34" charset="0"/>
                <a:cs typeface="Calibri" panose="020F0502020204030204" pitchFamily="34" charset="0"/>
              </a:rPr>
              <a:t>of Board </a:t>
            </a:r>
            <a:r>
              <a:rPr lang="en-US" dirty="0">
                <a:latin typeface="Calibri" panose="020F0502020204030204" pitchFamily="34" charset="0"/>
                <a:cs typeface="Calibri" panose="020F0502020204030204" pitchFamily="34" charset="0"/>
              </a:rPr>
              <a:t>and its Powers) Rules, 2014. </a:t>
            </a:r>
            <a:endParaRPr lang="en-US" dirty="0" smtClean="0">
              <a:latin typeface="Calibri" panose="020F0502020204030204" pitchFamily="34" charset="0"/>
              <a:cs typeface="Calibri" panose="020F0502020204030204" pitchFamily="34" charset="0"/>
            </a:endParaRPr>
          </a:p>
          <a:p>
            <a:pPr algn="just"/>
            <a:r>
              <a:rPr lang="en-US" dirty="0" smtClean="0">
                <a:latin typeface="Calibri" panose="020F0502020204030204" pitchFamily="34" charset="0"/>
                <a:cs typeface="Calibri" panose="020F0502020204030204" pitchFamily="34" charset="0"/>
              </a:rPr>
              <a:t>In </a:t>
            </a:r>
            <a:r>
              <a:rPr lang="en-US" b="1" dirty="0" smtClean="0">
                <a:latin typeface="Calibri" panose="020F0502020204030204" pitchFamily="34" charset="0"/>
                <a:cs typeface="Calibri" panose="020F0502020204030204" pitchFamily="34" charset="0"/>
              </a:rPr>
              <a:t>AOC-2</a:t>
            </a:r>
            <a:r>
              <a:rPr lang="en-US" dirty="0" smtClean="0">
                <a:latin typeface="Calibri" panose="020F0502020204030204" pitchFamily="34" charset="0"/>
                <a:cs typeface="Calibri" panose="020F0502020204030204" pitchFamily="34" charset="0"/>
              </a:rPr>
              <a:t> is </a:t>
            </a:r>
            <a:r>
              <a:rPr lang="en-US" dirty="0">
                <a:latin typeface="Calibri" panose="020F0502020204030204" pitchFamily="34" charset="0"/>
                <a:cs typeface="Calibri" panose="020F0502020204030204" pitchFamily="34" charset="0"/>
              </a:rPr>
              <a:t>only with respect to contracts or </a:t>
            </a:r>
            <a:r>
              <a:rPr lang="en-US" dirty="0" smtClean="0">
                <a:latin typeface="Calibri" panose="020F0502020204030204" pitchFamily="34" charset="0"/>
                <a:cs typeface="Calibri" panose="020F0502020204030204" pitchFamily="34" charset="0"/>
              </a:rPr>
              <a:t>arrangements provided  U/s 188 (1) of </a:t>
            </a:r>
            <a:r>
              <a:rPr lang="en-US" dirty="0">
                <a:latin typeface="Calibri" panose="020F0502020204030204" pitchFamily="34" charset="0"/>
                <a:cs typeface="Calibri" panose="020F0502020204030204" pitchFamily="34" charset="0"/>
              </a:rPr>
              <a:t>the Act.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105</a:t>
            </a:fld>
            <a:endParaRPr lang="en-US"/>
          </a:p>
        </p:txBody>
      </p:sp>
      <p:sp>
        <p:nvSpPr>
          <p:cNvPr id="6" name="Title 4"/>
          <p:cNvSpPr>
            <a:spLocks noGrp="1"/>
          </p:cNvSpPr>
          <p:nvPr>
            <p:ph type="title"/>
          </p:nvPr>
        </p:nvSpPr>
        <p:spPr>
          <a:xfrm>
            <a:off x="457200" y="17431"/>
            <a:ext cx="8229600" cy="89696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Particulars of Contracts and Arrangements with Related Party [Sec 188]</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6787545"/>
      </p:ext>
    </p:extLst>
  </p:cSld>
  <p:clrMapOvr>
    <a:masterClrMapping/>
  </p:clrMapOvr>
  <p:transition spd="med">
    <p:wipe dir="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959" y="1143000"/>
            <a:ext cx="8229600" cy="5181600"/>
          </a:xfrm>
          <a:solidFill>
            <a:schemeClr val="bg2"/>
          </a:solidFill>
          <a:ln>
            <a:solidFill>
              <a:schemeClr val="accent1"/>
            </a:solidFill>
          </a:ln>
        </p:spPr>
        <p:txBody>
          <a:bodyPr>
            <a:normAutofit/>
          </a:bodyPr>
          <a:lstStyle/>
          <a:p>
            <a:pPr marL="109728" indent="0" algn="just">
              <a:buClr>
                <a:srgbClr val="C00000"/>
              </a:buClr>
              <a:buSzPct val="100000"/>
              <a:buNone/>
            </a:pPr>
            <a:r>
              <a:rPr lang="en-US" sz="2800" b="1" i="1" u="sng" dirty="0" smtClean="0">
                <a:latin typeface="Calibri" panose="020F0502020204030204" pitchFamily="34" charset="0"/>
                <a:cs typeface="Calibri" panose="020F0502020204030204" pitchFamily="34" charset="0"/>
              </a:rPr>
              <a:t>AOC-2 to be filled carefully</a:t>
            </a:r>
          </a:p>
          <a:p>
            <a:pPr marL="624078" indent="-514350" algn="just">
              <a:buClr>
                <a:srgbClr val="C00000"/>
              </a:buClr>
              <a:buSzPct val="100000"/>
              <a:buFont typeface="+mj-lt"/>
              <a:buAutoNum type="arabicPeriod"/>
            </a:pPr>
            <a:endParaRPr lang="en-US" sz="2800" i="1" dirty="0" smtClean="0">
              <a:latin typeface="Calibri" panose="020F0502020204030204" pitchFamily="34" charset="0"/>
              <a:cs typeface="Calibri" panose="020F0502020204030204" pitchFamily="34" charset="0"/>
            </a:endParaRPr>
          </a:p>
          <a:p>
            <a:pPr marL="624078" indent="-514350" algn="just">
              <a:buClrTx/>
              <a:buSzPct val="100000"/>
              <a:buFont typeface="+mj-lt"/>
              <a:buAutoNum type="arabicPeriod"/>
            </a:pPr>
            <a:r>
              <a:rPr lang="en-US" sz="2800" i="1" dirty="0" smtClean="0">
                <a:latin typeface="Calibri" panose="020F0502020204030204" pitchFamily="34" charset="0"/>
                <a:cs typeface="Calibri" panose="020F0502020204030204" pitchFamily="34" charset="0"/>
              </a:rPr>
              <a:t>Name of </a:t>
            </a:r>
            <a:r>
              <a:rPr lang="en-US" sz="2800" i="1" dirty="0">
                <a:latin typeface="Calibri" panose="020F0502020204030204" pitchFamily="34" charset="0"/>
                <a:cs typeface="Calibri" panose="020F0502020204030204" pitchFamily="34" charset="0"/>
              </a:rPr>
              <a:t>the related party &amp; nature of </a:t>
            </a:r>
            <a:r>
              <a:rPr lang="en-US" sz="2800" i="1" dirty="0" smtClean="0">
                <a:latin typeface="Calibri" panose="020F0502020204030204" pitchFamily="34" charset="0"/>
                <a:cs typeface="Calibri" panose="020F0502020204030204" pitchFamily="34" charset="0"/>
              </a:rPr>
              <a:t>relationship</a:t>
            </a:r>
          </a:p>
          <a:p>
            <a:pPr marL="624078" indent="-514350" algn="just">
              <a:buClrTx/>
              <a:buSzPct val="100000"/>
              <a:buFont typeface="+mj-lt"/>
              <a:buAutoNum type="arabicPeriod"/>
            </a:pPr>
            <a:r>
              <a:rPr lang="en-US" sz="2800" i="1" dirty="0">
                <a:latin typeface="Calibri" panose="020F0502020204030204" pitchFamily="34" charset="0"/>
                <a:cs typeface="Calibri" panose="020F0502020204030204" pitchFamily="34" charset="0"/>
              </a:rPr>
              <a:t>Nature of </a:t>
            </a:r>
            <a:r>
              <a:rPr lang="en-US" sz="2800" i="1" dirty="0" smtClean="0">
                <a:latin typeface="Calibri" panose="020F0502020204030204" pitchFamily="34" charset="0"/>
                <a:cs typeface="Calibri" panose="020F0502020204030204" pitchFamily="34" charset="0"/>
              </a:rPr>
              <a:t>contracts/arrangements/transaction</a:t>
            </a:r>
          </a:p>
          <a:p>
            <a:pPr marL="624078" indent="-514350" algn="just">
              <a:buClrTx/>
              <a:buSzPct val="100000"/>
              <a:buFont typeface="+mj-lt"/>
              <a:buAutoNum type="arabicPeriod"/>
            </a:pPr>
            <a:r>
              <a:rPr lang="en-US" sz="2800" i="1" dirty="0">
                <a:latin typeface="Calibri" panose="020F0502020204030204" pitchFamily="34" charset="0"/>
                <a:cs typeface="Calibri" panose="020F0502020204030204" pitchFamily="34" charset="0"/>
              </a:rPr>
              <a:t>Duration of the </a:t>
            </a:r>
            <a:r>
              <a:rPr lang="en-US" sz="2800" i="1" dirty="0" smtClean="0">
                <a:latin typeface="Calibri" panose="020F0502020204030204" pitchFamily="34" charset="0"/>
                <a:cs typeface="Calibri" panose="020F0502020204030204" pitchFamily="34" charset="0"/>
              </a:rPr>
              <a:t>contracts/ arrangements/ transaction</a:t>
            </a:r>
          </a:p>
          <a:p>
            <a:pPr marL="624078" indent="-514350" algn="just">
              <a:buClrTx/>
              <a:buSzPct val="100000"/>
              <a:buFont typeface="+mj-lt"/>
              <a:buAutoNum type="arabicPeriod"/>
            </a:pPr>
            <a:r>
              <a:rPr lang="en-US" sz="2800" b="1" i="1" dirty="0" smtClean="0">
                <a:solidFill>
                  <a:srgbClr val="C00000"/>
                </a:solidFill>
                <a:latin typeface="Calibri" panose="020F0502020204030204" pitchFamily="34" charset="0"/>
                <a:cs typeface="Calibri" panose="020F0502020204030204" pitchFamily="34" charset="0"/>
              </a:rPr>
              <a:t>Salient </a:t>
            </a:r>
            <a:r>
              <a:rPr lang="en-US" sz="2800" b="1" i="1" dirty="0">
                <a:solidFill>
                  <a:srgbClr val="C00000"/>
                </a:solidFill>
                <a:latin typeface="Calibri" panose="020F0502020204030204" pitchFamily="34" charset="0"/>
                <a:cs typeface="Calibri" panose="020F0502020204030204" pitchFamily="34" charset="0"/>
              </a:rPr>
              <a:t>terms of the contracts or arrangements or</a:t>
            </a:r>
          </a:p>
          <a:p>
            <a:pPr marL="628650" indent="0" algn="just">
              <a:buClr>
                <a:srgbClr val="C00000"/>
              </a:buClr>
              <a:buSzPct val="100000"/>
              <a:buNone/>
              <a:tabLst>
                <a:tab pos="571500" algn="l"/>
              </a:tabLst>
            </a:pPr>
            <a:r>
              <a:rPr lang="en-US" sz="2800" b="1" i="1" dirty="0" smtClean="0">
                <a:solidFill>
                  <a:srgbClr val="C00000"/>
                </a:solidFill>
                <a:latin typeface="Calibri" panose="020F0502020204030204" pitchFamily="34" charset="0"/>
                <a:cs typeface="Calibri" panose="020F0502020204030204" pitchFamily="34" charset="0"/>
              </a:rPr>
              <a:t> transaction </a:t>
            </a:r>
            <a:r>
              <a:rPr lang="en-US" sz="2800" b="1" i="1" dirty="0">
                <a:solidFill>
                  <a:srgbClr val="C00000"/>
                </a:solidFill>
                <a:latin typeface="Calibri" panose="020F0502020204030204" pitchFamily="34" charset="0"/>
                <a:cs typeface="Calibri" panose="020F0502020204030204" pitchFamily="34" charset="0"/>
              </a:rPr>
              <a:t>including the value, if </a:t>
            </a:r>
            <a:r>
              <a:rPr lang="en-US" sz="2800" b="1" i="1" dirty="0" smtClean="0">
                <a:solidFill>
                  <a:srgbClr val="C00000"/>
                </a:solidFill>
                <a:latin typeface="Calibri" panose="020F0502020204030204" pitchFamily="34" charset="0"/>
                <a:cs typeface="Calibri" panose="020F0502020204030204" pitchFamily="34" charset="0"/>
              </a:rPr>
              <a:t>any</a:t>
            </a:r>
          </a:p>
          <a:p>
            <a:pPr marL="109728" indent="0" algn="just">
              <a:buClr>
                <a:srgbClr val="C00000"/>
              </a:buClr>
              <a:buSzPct val="100000"/>
              <a:buNone/>
            </a:pPr>
            <a:r>
              <a:rPr lang="en-US" sz="2800" i="1" dirty="0" smtClean="0">
                <a:latin typeface="Calibri" panose="020F0502020204030204" pitchFamily="34" charset="0"/>
                <a:cs typeface="Calibri" panose="020F0502020204030204" pitchFamily="34" charset="0"/>
              </a:rPr>
              <a:t>5.   Date of approval by the Board</a:t>
            </a:r>
          </a:p>
          <a:p>
            <a:pPr marL="109728" indent="0" algn="just">
              <a:buClr>
                <a:srgbClr val="C00000"/>
              </a:buClr>
              <a:buSzPct val="100000"/>
              <a:buNone/>
            </a:pPr>
            <a:r>
              <a:rPr lang="en-US" sz="2800" i="1" dirty="0" smtClean="0">
                <a:latin typeface="Calibri" panose="020F0502020204030204" pitchFamily="34" charset="0"/>
                <a:cs typeface="Calibri" panose="020F0502020204030204" pitchFamily="34" charset="0"/>
              </a:rPr>
              <a:t>6.   Amount </a:t>
            </a:r>
            <a:r>
              <a:rPr lang="en-US" sz="2800" i="1" dirty="0">
                <a:latin typeface="Calibri" panose="020F0502020204030204" pitchFamily="34" charset="0"/>
                <a:cs typeface="Calibri" panose="020F0502020204030204" pitchFamily="34" charset="0"/>
              </a:rPr>
              <a:t>paid as advances, if any</a:t>
            </a:r>
            <a:endParaRPr lang="en-US"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106</a:t>
            </a:fld>
            <a:endParaRPr lang="en-US"/>
          </a:p>
        </p:txBody>
      </p:sp>
      <p:sp>
        <p:nvSpPr>
          <p:cNvPr id="6" name="Title 4"/>
          <p:cNvSpPr>
            <a:spLocks noGrp="1"/>
          </p:cNvSpPr>
          <p:nvPr>
            <p:ph type="title"/>
          </p:nvPr>
        </p:nvSpPr>
        <p:spPr>
          <a:xfrm>
            <a:off x="457200" y="17431"/>
            <a:ext cx="8229600" cy="89696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Particulars of Contracts and Arrangements with Related Party [Sec 188]</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0497090"/>
      </p:ext>
    </p:extLst>
  </p:cSld>
  <p:clrMapOvr>
    <a:masterClrMapping/>
  </p:clrMapOvr>
  <p:transition spd="med">
    <p:wipe dir="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838200"/>
            <a:ext cx="8229600" cy="5569746"/>
          </a:xfrm>
          <a:solidFill>
            <a:schemeClr val="accent1">
              <a:lumMod val="20000"/>
              <a:lumOff val="80000"/>
            </a:schemeClr>
          </a:solidFill>
        </p:spPr>
        <p:txBody>
          <a:bodyPr vert="horz">
            <a:noAutofit/>
          </a:bodyPr>
          <a:lstStyle/>
          <a:p>
            <a:pPr marL="0" indent="0" algn="just">
              <a:buNone/>
            </a:pPr>
            <a:r>
              <a:rPr lang="en-US" sz="2400" dirty="0" smtClean="0">
                <a:latin typeface="Calibri" panose="020F0502020204030204" pitchFamily="34" charset="0"/>
                <a:cs typeface="Calibri" panose="020F0502020204030204" pitchFamily="34" charset="0"/>
              </a:rPr>
              <a:t>Board Report should the </a:t>
            </a:r>
            <a:r>
              <a:rPr lang="en-US" sz="2400" b="1" u="sng" dirty="0" smtClean="0">
                <a:latin typeface="Calibri" panose="020F0502020204030204" pitchFamily="34" charset="0"/>
                <a:cs typeface="Calibri" panose="020F0502020204030204" pitchFamily="34" charset="0"/>
              </a:rPr>
              <a:t>Composition of CSR Committee</a:t>
            </a:r>
          </a:p>
          <a:p>
            <a:pPr marL="0" indent="0" algn="just">
              <a:buNone/>
            </a:pPr>
            <a:r>
              <a:rPr lang="en-US" sz="2400" b="1" u="sng" dirty="0" smtClean="0">
                <a:latin typeface="Calibri" panose="020F0502020204030204" pitchFamily="34" charset="0"/>
                <a:cs typeface="Calibri" panose="020F0502020204030204" pitchFamily="34" charset="0"/>
              </a:rPr>
              <a:t>Annexure</a:t>
            </a:r>
            <a:r>
              <a:rPr lang="en-US" sz="2400" dirty="0" smtClean="0">
                <a:latin typeface="Calibri" panose="020F0502020204030204" pitchFamily="34" charset="0"/>
                <a:cs typeface="Calibri" panose="020F0502020204030204" pitchFamily="34" charset="0"/>
              </a:rPr>
              <a:t> to Board Report relating to CSR to include:</a:t>
            </a:r>
          </a:p>
          <a:p>
            <a:pPr marL="0" indent="0" algn="just">
              <a:buNone/>
            </a:pPr>
            <a:endParaRPr lang="en-US" sz="2400" dirty="0" smtClean="0">
              <a:latin typeface="Calibri" panose="020F0502020204030204" pitchFamily="34" charset="0"/>
              <a:cs typeface="Calibri" panose="020F0502020204030204" pitchFamily="34" charset="0"/>
            </a:endParaRPr>
          </a:p>
          <a:p>
            <a:pPr marL="228600" indent="-228600" algn="just">
              <a:buNone/>
            </a:pPr>
            <a:r>
              <a:rPr lang="en-US" sz="2000" dirty="0" smtClean="0">
                <a:latin typeface="Calibri" panose="020F0502020204030204" pitchFamily="34" charset="0"/>
                <a:cs typeface="Calibri" panose="020F0502020204030204" pitchFamily="34" charset="0"/>
              </a:rPr>
              <a:t>a. Brief Outline of </a:t>
            </a:r>
            <a:r>
              <a:rPr lang="en-US" sz="2000" b="1" u="sng" dirty="0" smtClean="0">
                <a:latin typeface="Calibri" panose="020F0502020204030204" pitchFamily="34" charset="0"/>
                <a:cs typeface="Calibri" panose="020F0502020204030204" pitchFamily="34" charset="0"/>
              </a:rPr>
              <a:t>CSR Policy</a:t>
            </a:r>
            <a:r>
              <a:rPr lang="en-US" sz="2000" dirty="0" smtClean="0">
                <a:latin typeface="Calibri" panose="020F0502020204030204" pitchFamily="34" charset="0"/>
                <a:cs typeface="Calibri" panose="020F0502020204030204" pitchFamily="34" charset="0"/>
              </a:rPr>
              <a:t>;</a:t>
            </a:r>
          </a:p>
          <a:p>
            <a:pPr marL="228600" indent="-228600" algn="just">
              <a:buNone/>
            </a:pPr>
            <a:r>
              <a:rPr lang="en-US" sz="2000" dirty="0" smtClean="0">
                <a:latin typeface="Calibri" panose="020F0502020204030204" pitchFamily="34" charset="0"/>
                <a:cs typeface="Calibri" panose="020F0502020204030204" pitchFamily="34" charset="0"/>
              </a:rPr>
              <a:t>b. Composition of </a:t>
            </a:r>
            <a:r>
              <a:rPr lang="en-US" sz="2000" b="1" u="sng" dirty="0" smtClean="0">
                <a:latin typeface="Calibri" panose="020F0502020204030204" pitchFamily="34" charset="0"/>
                <a:cs typeface="Calibri" panose="020F0502020204030204" pitchFamily="34" charset="0"/>
              </a:rPr>
              <a:t>CSR Committee, number of meetings </a:t>
            </a:r>
            <a:r>
              <a:rPr lang="en-US" sz="2000" dirty="0" smtClean="0">
                <a:latin typeface="Calibri" panose="020F0502020204030204" pitchFamily="34" charset="0"/>
                <a:cs typeface="Calibri" panose="020F0502020204030204" pitchFamily="34" charset="0"/>
              </a:rPr>
              <a:t>held during the FY;</a:t>
            </a:r>
          </a:p>
          <a:p>
            <a:pPr marL="228600" indent="-228600" algn="just">
              <a:buNone/>
            </a:pPr>
            <a:r>
              <a:rPr lang="en-US" sz="2000" dirty="0" smtClean="0">
                <a:latin typeface="Calibri" panose="020F0502020204030204" pitchFamily="34" charset="0"/>
                <a:cs typeface="Calibri" panose="020F0502020204030204" pitchFamily="34" charset="0"/>
              </a:rPr>
              <a:t>c. </a:t>
            </a:r>
            <a:r>
              <a:rPr lang="en-US" sz="2000" b="1" u="sng" dirty="0" smtClean="0">
                <a:latin typeface="Calibri" panose="020F0502020204030204" pitchFamily="34" charset="0"/>
                <a:cs typeface="Calibri" panose="020F0502020204030204" pitchFamily="34" charset="0"/>
              </a:rPr>
              <a:t>Web- </a:t>
            </a:r>
            <a:r>
              <a:rPr lang="en-US" sz="2000" b="1" u="sng" dirty="0">
                <a:latin typeface="Calibri" panose="020F0502020204030204" pitchFamily="34" charset="0"/>
                <a:cs typeface="Calibri" panose="020F0502020204030204" pitchFamily="34" charset="0"/>
              </a:rPr>
              <a:t>link </a:t>
            </a:r>
            <a:r>
              <a:rPr lang="en-US" sz="2000" dirty="0">
                <a:latin typeface="Calibri" panose="020F0502020204030204" pitchFamily="34" charset="0"/>
                <a:cs typeface="Calibri" panose="020F0502020204030204" pitchFamily="34" charset="0"/>
              </a:rPr>
              <a:t>where composition of CSR committee, </a:t>
            </a:r>
            <a:r>
              <a:rPr lang="en-US" sz="2000" dirty="0" smtClean="0">
                <a:latin typeface="Calibri" panose="020F0502020204030204" pitchFamily="34" charset="0"/>
                <a:cs typeface="Calibri" panose="020F0502020204030204" pitchFamily="34" charset="0"/>
              </a:rPr>
              <a:t>policy &amp; projects </a:t>
            </a:r>
            <a:r>
              <a:rPr lang="en-US" sz="2000" dirty="0">
                <a:latin typeface="Calibri" panose="020F0502020204030204" pitchFamily="34" charset="0"/>
                <a:cs typeface="Calibri" panose="020F0502020204030204" pitchFamily="34" charset="0"/>
              </a:rPr>
              <a:t>approved are </a:t>
            </a:r>
            <a:r>
              <a:rPr lang="en-US" sz="2000" dirty="0" smtClean="0">
                <a:latin typeface="Calibri" panose="020F0502020204030204" pitchFamily="34" charset="0"/>
                <a:cs typeface="Calibri" panose="020F0502020204030204" pitchFamily="34" charset="0"/>
              </a:rPr>
              <a:t>disclosed;</a:t>
            </a:r>
          </a:p>
          <a:p>
            <a:pPr marL="228600" indent="-228600" algn="just">
              <a:buNone/>
            </a:pPr>
            <a:r>
              <a:rPr lang="en-US" sz="2000" dirty="0" smtClean="0">
                <a:latin typeface="Calibri" panose="020F0502020204030204" pitchFamily="34" charset="0"/>
                <a:cs typeface="Calibri" panose="020F0502020204030204" pitchFamily="34" charset="0"/>
              </a:rPr>
              <a:t>d. Details </a:t>
            </a:r>
            <a:r>
              <a:rPr lang="en-US" sz="2000" dirty="0">
                <a:latin typeface="Calibri" panose="020F0502020204030204" pitchFamily="34" charset="0"/>
                <a:cs typeface="Calibri" panose="020F0502020204030204" pitchFamily="34" charset="0"/>
              </a:rPr>
              <a:t>of </a:t>
            </a:r>
            <a:r>
              <a:rPr lang="en-US" sz="2000" b="1" u="sng" dirty="0">
                <a:latin typeface="Calibri" panose="020F0502020204030204" pitchFamily="34" charset="0"/>
                <a:cs typeface="Calibri" panose="020F0502020204030204" pitchFamily="34" charset="0"/>
              </a:rPr>
              <a:t>Impact </a:t>
            </a:r>
            <a:r>
              <a:rPr lang="en-US" sz="2000" b="1" u="sng" dirty="0" smtClean="0">
                <a:latin typeface="Calibri" panose="020F0502020204030204" pitchFamily="34" charset="0"/>
                <a:cs typeface="Calibri" panose="020F0502020204030204" pitchFamily="34" charset="0"/>
              </a:rPr>
              <a:t>Assessment Report </a:t>
            </a:r>
            <a:r>
              <a:rPr lang="en-US" sz="2000" dirty="0" smtClean="0">
                <a:latin typeface="Calibri" panose="020F0502020204030204" pitchFamily="34" charset="0"/>
                <a:cs typeface="Calibri" panose="020F0502020204030204" pitchFamily="34" charset="0"/>
              </a:rPr>
              <a:t>of </a:t>
            </a:r>
            <a:r>
              <a:rPr lang="en-US" sz="2000" dirty="0">
                <a:latin typeface="Calibri" panose="020F0502020204030204" pitchFamily="34" charset="0"/>
                <a:cs typeface="Calibri" panose="020F0502020204030204" pitchFamily="34" charset="0"/>
              </a:rPr>
              <a:t>CSR Project, if </a:t>
            </a:r>
            <a:r>
              <a:rPr lang="en-US" sz="2000" dirty="0" smtClean="0">
                <a:latin typeface="Calibri" panose="020F0502020204030204" pitchFamily="34" charset="0"/>
                <a:cs typeface="Calibri" panose="020F0502020204030204" pitchFamily="34" charset="0"/>
              </a:rPr>
              <a:t>applicable and Report to attach</a:t>
            </a:r>
            <a:endParaRPr lang="en-US" sz="2000" dirty="0">
              <a:latin typeface="Calibri" panose="020F0502020204030204" pitchFamily="34" charset="0"/>
              <a:cs typeface="Calibri" panose="020F0502020204030204" pitchFamily="34" charset="0"/>
            </a:endParaRPr>
          </a:p>
          <a:p>
            <a:pPr marL="228600" indent="-228600" algn="just">
              <a:buNone/>
            </a:pPr>
            <a:r>
              <a:rPr lang="en-US" sz="2000" dirty="0" smtClean="0">
                <a:latin typeface="Calibri" panose="020F0502020204030204" pitchFamily="34" charset="0"/>
                <a:cs typeface="Calibri" panose="020F0502020204030204" pitchFamily="34" charset="0"/>
              </a:rPr>
              <a:t>e</a:t>
            </a:r>
            <a:r>
              <a:rPr lang="en-US" sz="2000" dirty="0">
                <a:latin typeface="Calibri" panose="020F0502020204030204" pitchFamily="34" charset="0"/>
                <a:cs typeface="Calibri" panose="020F0502020204030204" pitchFamily="34" charset="0"/>
              </a:rPr>
              <a:t>. Amount spent on </a:t>
            </a:r>
            <a:r>
              <a:rPr lang="en-US" sz="2000" b="1" u="sng" dirty="0">
                <a:latin typeface="Calibri" panose="020F0502020204030204" pitchFamily="34" charset="0"/>
                <a:cs typeface="Calibri" panose="020F0502020204030204" pitchFamily="34" charset="0"/>
              </a:rPr>
              <a:t>Impact Assessment</a:t>
            </a:r>
            <a:r>
              <a:rPr lang="en-US" sz="2000" dirty="0">
                <a:latin typeface="Calibri" panose="020F0502020204030204" pitchFamily="34" charset="0"/>
                <a:cs typeface="Calibri" panose="020F0502020204030204" pitchFamily="34" charset="0"/>
              </a:rPr>
              <a:t>;</a:t>
            </a:r>
          </a:p>
          <a:p>
            <a:pPr marL="228600" indent="-228600" algn="just">
              <a:buNone/>
            </a:pPr>
            <a:r>
              <a:rPr lang="en-US" sz="2000" dirty="0">
                <a:latin typeface="Calibri" panose="020F0502020204030204" pitchFamily="34" charset="0"/>
                <a:cs typeface="Calibri" panose="020F0502020204030204" pitchFamily="34" charset="0"/>
              </a:rPr>
              <a:t>f. </a:t>
            </a:r>
            <a:r>
              <a:rPr lang="en-US" sz="2000" dirty="0" smtClean="0">
                <a:latin typeface="Calibri" panose="020F0502020204030204" pitchFamily="34" charset="0"/>
                <a:cs typeface="Calibri" panose="020F0502020204030204" pitchFamily="34" charset="0"/>
              </a:rPr>
              <a:t> Details </a:t>
            </a:r>
            <a:r>
              <a:rPr lang="en-US" sz="2000" dirty="0">
                <a:latin typeface="Calibri" panose="020F0502020204030204" pitchFamily="34" charset="0"/>
                <a:cs typeface="Calibri" panose="020F0502020204030204" pitchFamily="34" charset="0"/>
              </a:rPr>
              <a:t>of amount available for </a:t>
            </a:r>
            <a:r>
              <a:rPr lang="en-US" sz="2000" b="1" u="sng" dirty="0">
                <a:latin typeface="Calibri" panose="020F0502020204030204" pitchFamily="34" charset="0"/>
                <a:cs typeface="Calibri" panose="020F0502020204030204" pitchFamily="34" charset="0"/>
              </a:rPr>
              <a:t>set-off;</a:t>
            </a:r>
          </a:p>
          <a:p>
            <a:pPr marL="228600" indent="-228600" algn="just">
              <a:buNone/>
            </a:pPr>
            <a:r>
              <a:rPr lang="en-US" sz="2000" dirty="0" smtClean="0">
                <a:latin typeface="Calibri" panose="020F0502020204030204" pitchFamily="34" charset="0"/>
                <a:cs typeface="Calibri" panose="020F0502020204030204" pitchFamily="34" charset="0"/>
              </a:rPr>
              <a:t>g</a:t>
            </a:r>
            <a:r>
              <a:rPr lang="en-US" sz="2000" dirty="0">
                <a:latin typeface="Calibri" panose="020F0502020204030204" pitchFamily="34" charset="0"/>
                <a:cs typeface="Calibri" panose="020F0502020204030204" pitchFamily="34" charset="0"/>
              </a:rPr>
              <a:t>. CSR amount </a:t>
            </a:r>
            <a:r>
              <a:rPr lang="en-US" sz="2000" b="1" u="sng" dirty="0">
                <a:latin typeface="Calibri" panose="020F0502020204030204" pitchFamily="34" charset="0"/>
                <a:cs typeface="Calibri" panose="020F0502020204030204" pitchFamily="34" charset="0"/>
              </a:rPr>
              <a:t>spent/ unspent </a:t>
            </a:r>
            <a:r>
              <a:rPr lang="en-US" sz="2000" dirty="0">
                <a:latin typeface="Calibri" panose="020F0502020204030204" pitchFamily="34" charset="0"/>
                <a:cs typeface="Calibri" panose="020F0502020204030204" pitchFamily="34" charset="0"/>
              </a:rPr>
              <a:t>for the </a:t>
            </a:r>
            <a:r>
              <a:rPr lang="en-US" sz="2000" dirty="0" smtClean="0">
                <a:latin typeface="Calibri" panose="020F0502020204030204" pitchFamily="34" charset="0"/>
                <a:cs typeface="Calibri" panose="020F0502020204030204" pitchFamily="34" charset="0"/>
              </a:rPr>
              <a:t>FY;</a:t>
            </a:r>
            <a:endParaRPr lang="en-US" sz="2000" dirty="0">
              <a:latin typeface="Calibri" panose="020F0502020204030204" pitchFamily="34" charset="0"/>
              <a:cs typeface="Calibri" panose="020F0502020204030204" pitchFamily="34" charset="0"/>
            </a:endParaRPr>
          </a:p>
          <a:p>
            <a:pPr marL="228600" indent="-228600" algn="just">
              <a:buNone/>
            </a:pPr>
            <a:r>
              <a:rPr lang="en-US" sz="2000" dirty="0" smtClean="0">
                <a:latin typeface="Calibri" panose="020F0502020204030204" pitchFamily="34" charset="0"/>
                <a:cs typeface="Calibri" panose="020F0502020204030204" pitchFamily="34" charset="0"/>
              </a:rPr>
              <a:t>h</a:t>
            </a:r>
            <a:r>
              <a:rPr lang="en-US" sz="2000" dirty="0">
                <a:latin typeface="Calibri" panose="020F0502020204030204" pitchFamily="34" charset="0"/>
                <a:cs typeface="Calibri" panose="020F0502020204030204" pitchFamily="34" charset="0"/>
              </a:rPr>
              <a:t>. Details of CSR amount spent against </a:t>
            </a:r>
            <a:r>
              <a:rPr lang="en-US" sz="2000" b="1" u="sng" dirty="0">
                <a:latin typeface="Calibri" panose="020F0502020204030204" pitchFamily="34" charset="0"/>
                <a:cs typeface="Calibri" panose="020F0502020204030204" pitchFamily="34" charset="0"/>
              </a:rPr>
              <a:t>Ongoing Projects </a:t>
            </a:r>
            <a:r>
              <a:rPr lang="en-US" sz="2000" dirty="0">
                <a:latin typeface="Calibri" panose="020F0502020204030204" pitchFamily="34" charset="0"/>
                <a:cs typeface="Calibri" panose="020F0502020204030204" pitchFamily="34" charset="0"/>
              </a:rPr>
              <a:t>and Other Than Ongoing Projects for the Financial Year;</a:t>
            </a:r>
          </a:p>
          <a:p>
            <a:pPr marL="566928" indent="-457200" algn="just">
              <a:buAutoNum type="alphaLcPeriod"/>
            </a:pPr>
            <a:endParaRPr lang="en-IN" sz="23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107</a:t>
            </a:fld>
            <a:endParaRPr lang="en-US"/>
          </a:p>
        </p:txBody>
      </p:sp>
      <p:sp>
        <p:nvSpPr>
          <p:cNvPr id="5" name="Title 4"/>
          <p:cNvSpPr>
            <a:spLocks noGrp="1"/>
          </p:cNvSpPr>
          <p:nvPr>
            <p:ph type="title"/>
          </p:nvPr>
        </p:nvSpPr>
        <p:spPr>
          <a:xfrm>
            <a:off x="457200" y="0"/>
            <a:ext cx="8229600" cy="678653"/>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Corporate Social Responsibility (CSR)</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4651"/>
      </p:ext>
    </p:extLst>
  </p:cSld>
  <p:clrMapOvr>
    <a:masterClrMapping/>
  </p:clrMapOvr>
  <p:transition spd="med">
    <p:wipe dir="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645946"/>
          </a:xfrm>
          <a:solidFill>
            <a:schemeClr val="accent1">
              <a:lumMod val="20000"/>
              <a:lumOff val="80000"/>
            </a:schemeClr>
          </a:solidFill>
        </p:spPr>
        <p:txBody>
          <a:bodyPr vert="horz">
            <a:noAutofit/>
          </a:bodyPr>
          <a:lstStyle/>
          <a:p>
            <a:pPr marL="349250" indent="-349250" algn="just">
              <a:buNone/>
            </a:pP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 Amount </a:t>
            </a:r>
            <a:r>
              <a:rPr lang="en-US" sz="2400" dirty="0">
                <a:latin typeface="Calibri" panose="020F0502020204030204" pitchFamily="34" charset="0"/>
                <a:cs typeface="Calibri" panose="020F0502020204030204" pitchFamily="34" charset="0"/>
              </a:rPr>
              <a:t>spent on </a:t>
            </a:r>
            <a:r>
              <a:rPr lang="en-US" sz="2400" b="1" u="sng" dirty="0">
                <a:latin typeface="Calibri" panose="020F0502020204030204" pitchFamily="34" charset="0"/>
                <a:cs typeface="Calibri" panose="020F0502020204030204" pitchFamily="34" charset="0"/>
              </a:rPr>
              <a:t>Administrative Overheads</a:t>
            </a:r>
            <a:r>
              <a:rPr lang="en-US" sz="2400" dirty="0">
                <a:latin typeface="Calibri" panose="020F0502020204030204" pitchFamily="34" charset="0"/>
                <a:cs typeface="Calibri" panose="020F0502020204030204" pitchFamily="34" charset="0"/>
              </a:rPr>
              <a:t>;</a:t>
            </a:r>
          </a:p>
          <a:p>
            <a:pPr marL="349250" indent="-349250" algn="just">
              <a:buNone/>
            </a:pPr>
            <a:endParaRPr lang="en-US" sz="2400" dirty="0" smtClean="0">
              <a:latin typeface="Calibri" panose="020F0502020204030204" pitchFamily="34" charset="0"/>
              <a:cs typeface="Calibri" panose="020F0502020204030204" pitchFamily="34" charset="0"/>
            </a:endParaRPr>
          </a:p>
          <a:p>
            <a:pPr marL="349250" indent="-349250" algn="just">
              <a:buNone/>
            </a:pPr>
            <a:r>
              <a:rPr lang="en-US" sz="2400" dirty="0" smtClean="0">
                <a:latin typeface="Calibri" panose="020F0502020204030204" pitchFamily="34" charset="0"/>
                <a:cs typeface="Calibri" panose="020F0502020204030204" pitchFamily="34" charset="0"/>
              </a:rPr>
              <a:t>j. Details relating to acquisition or creation of </a:t>
            </a:r>
            <a:r>
              <a:rPr lang="en-US" sz="2400" b="1" u="sng" dirty="0" smtClean="0">
                <a:latin typeface="Calibri" panose="020F0502020204030204" pitchFamily="34" charset="0"/>
                <a:cs typeface="Calibri" panose="020F0502020204030204" pitchFamily="34" charset="0"/>
              </a:rPr>
              <a:t>Capital Asset </a:t>
            </a:r>
            <a:r>
              <a:rPr lang="en-US" sz="2400" dirty="0" smtClean="0">
                <a:latin typeface="Calibri" panose="020F0502020204030204" pitchFamily="34" charset="0"/>
                <a:cs typeface="Calibri" panose="020F0502020204030204" pitchFamily="34" charset="0"/>
              </a:rPr>
              <a:t>through CSR spent in the Financial Year;</a:t>
            </a:r>
          </a:p>
          <a:p>
            <a:pPr marL="349250" indent="-349250" algn="just">
              <a:buNone/>
            </a:pPr>
            <a:endParaRPr lang="en-US" sz="2400" dirty="0" smtClean="0">
              <a:latin typeface="Calibri" panose="020F0502020204030204" pitchFamily="34" charset="0"/>
              <a:cs typeface="Calibri" panose="020F0502020204030204" pitchFamily="34" charset="0"/>
            </a:endParaRPr>
          </a:p>
          <a:p>
            <a:pPr marL="349250" indent="-349250" algn="just">
              <a:buNone/>
            </a:pPr>
            <a:r>
              <a:rPr lang="en-US" sz="2400" dirty="0" smtClean="0">
                <a:latin typeface="Calibri" panose="020F0502020204030204" pitchFamily="34" charset="0"/>
                <a:cs typeface="Calibri" panose="020F0502020204030204" pitchFamily="34" charset="0"/>
              </a:rPr>
              <a:t>k</a:t>
            </a:r>
            <a:r>
              <a:rPr lang="en-US" sz="2400" dirty="0">
                <a:latin typeface="Calibri" panose="020F0502020204030204" pitchFamily="34" charset="0"/>
                <a:cs typeface="Calibri" panose="020F0502020204030204" pitchFamily="34" charset="0"/>
              </a:rPr>
              <a:t>. Reasons</a:t>
            </a:r>
            <a:r>
              <a:rPr lang="en-US" sz="2400" dirty="0" smtClean="0">
                <a:latin typeface="Calibri" panose="020F0502020204030204" pitchFamily="34" charset="0"/>
                <a:cs typeface="Calibri" panose="020F0502020204030204" pitchFamily="34" charset="0"/>
              </a:rPr>
              <a:t>, if </a:t>
            </a:r>
            <a:r>
              <a:rPr lang="en-US" sz="2400" dirty="0">
                <a:latin typeface="Calibri" panose="020F0502020204030204" pitchFamily="34" charset="0"/>
                <a:cs typeface="Calibri" panose="020F0502020204030204" pitchFamily="34" charset="0"/>
              </a:rPr>
              <a:t>company </a:t>
            </a:r>
            <a:r>
              <a:rPr lang="en-US" sz="2400" b="1" u="sng" dirty="0">
                <a:latin typeface="Calibri" panose="020F0502020204030204" pitchFamily="34" charset="0"/>
                <a:cs typeface="Calibri" panose="020F0502020204030204" pitchFamily="34" charset="0"/>
              </a:rPr>
              <a:t>fail to spend </a:t>
            </a:r>
            <a:r>
              <a:rPr lang="en-US" sz="2400" dirty="0">
                <a:latin typeface="Calibri" panose="020F0502020204030204" pitchFamily="34" charset="0"/>
                <a:cs typeface="Calibri" panose="020F0502020204030204" pitchFamily="34" charset="0"/>
              </a:rPr>
              <a:t>CSR </a:t>
            </a:r>
            <a:r>
              <a:rPr lang="en-US" sz="2400" dirty="0" smtClean="0">
                <a:latin typeface="Calibri" panose="020F0502020204030204" pitchFamily="34" charset="0"/>
                <a:cs typeface="Calibri" panose="020F0502020204030204" pitchFamily="34" charset="0"/>
              </a:rPr>
              <a:t>obligations;</a:t>
            </a:r>
          </a:p>
          <a:p>
            <a:pPr marL="349250" indent="-349250" algn="just">
              <a:buNone/>
            </a:pPr>
            <a:endParaRPr lang="en-US" sz="2400" dirty="0" smtClean="0">
              <a:latin typeface="Calibri" panose="020F0502020204030204" pitchFamily="34" charset="0"/>
              <a:cs typeface="Calibri" panose="020F0502020204030204" pitchFamily="34" charset="0"/>
            </a:endParaRPr>
          </a:p>
          <a:p>
            <a:pPr marL="349250" indent="-349250" algn="just">
              <a:buNone/>
            </a:pPr>
            <a:r>
              <a:rPr lang="en-US" sz="2400" dirty="0" smtClean="0">
                <a:latin typeface="Calibri" panose="020F0502020204030204" pitchFamily="34" charset="0"/>
                <a:cs typeface="Calibri" panose="020F0502020204030204" pitchFamily="34" charset="0"/>
              </a:rPr>
              <a:t>l. Prescribed </a:t>
            </a:r>
            <a:r>
              <a:rPr lang="en-US" sz="2400" b="1" u="sng" dirty="0" smtClean="0">
                <a:latin typeface="Calibri" panose="020F0502020204030204" pitchFamily="34" charset="0"/>
                <a:cs typeface="Calibri" panose="020F0502020204030204" pitchFamily="34" charset="0"/>
              </a:rPr>
              <a:t>CSR expenditure</a:t>
            </a:r>
            <a:r>
              <a:rPr lang="en-US" sz="2400" dirty="0" smtClean="0">
                <a:latin typeface="Calibri" panose="020F0502020204030204" pitchFamily="34" charset="0"/>
                <a:cs typeface="Calibri" panose="020F0502020204030204" pitchFamily="34" charset="0"/>
              </a:rPr>
              <a:t>;</a:t>
            </a:r>
          </a:p>
          <a:p>
            <a:pPr marL="349250" indent="-349250" algn="just">
              <a:buNone/>
            </a:pPr>
            <a:endParaRPr lang="en-US" sz="2400" dirty="0" smtClean="0">
              <a:latin typeface="Calibri" panose="020F0502020204030204" pitchFamily="34" charset="0"/>
              <a:cs typeface="Calibri" panose="020F0502020204030204" pitchFamily="34" charset="0"/>
            </a:endParaRPr>
          </a:p>
          <a:p>
            <a:pPr marL="349250" indent="-349250" algn="just">
              <a:buNone/>
            </a:pPr>
            <a:r>
              <a:rPr lang="en-US" sz="2400" dirty="0">
                <a:latin typeface="Calibri" panose="020F0502020204030204" pitchFamily="34" charset="0"/>
                <a:cs typeface="Calibri" panose="020F0502020204030204" pitchFamily="34" charset="0"/>
              </a:rPr>
              <a:t>m</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 </a:t>
            </a:r>
            <a:r>
              <a:rPr lang="en-US" sz="2400" b="1" u="sng" dirty="0" smtClean="0">
                <a:latin typeface="Calibri" panose="020F0502020204030204" pitchFamily="34" charset="0"/>
                <a:cs typeface="Calibri" panose="020F0502020204030204" pitchFamily="34" charset="0"/>
              </a:rPr>
              <a:t>Responsibility </a:t>
            </a:r>
            <a:r>
              <a:rPr lang="en-US" sz="2400" b="1" u="sng" dirty="0">
                <a:latin typeface="Calibri" panose="020F0502020204030204" pitchFamily="34" charset="0"/>
                <a:cs typeface="Calibri" panose="020F0502020204030204" pitchFamily="34" charset="0"/>
              </a:rPr>
              <a:t>statement from the CSR Committee </a:t>
            </a:r>
            <a:r>
              <a:rPr lang="en-US" sz="2400" dirty="0">
                <a:latin typeface="Calibri" panose="020F0502020204030204" pitchFamily="34" charset="0"/>
                <a:cs typeface="Calibri" panose="020F0502020204030204" pitchFamily="34" charset="0"/>
              </a:rPr>
              <a:t>that the implementation and monitoring of the CSR Policy is in compliance with the CSR objectives and policy of the </a:t>
            </a:r>
            <a:r>
              <a:rPr lang="en-US" sz="2400" dirty="0" smtClean="0">
                <a:latin typeface="Calibri" panose="020F0502020204030204" pitchFamily="34" charset="0"/>
                <a:cs typeface="Calibri" panose="020F0502020204030204" pitchFamily="34" charset="0"/>
              </a:rPr>
              <a:t>company.</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108</a:t>
            </a:fld>
            <a:endParaRPr lang="en-US"/>
          </a:p>
        </p:txBody>
      </p:sp>
      <p:sp>
        <p:nvSpPr>
          <p:cNvPr id="5" name="Title 4"/>
          <p:cNvSpPr>
            <a:spLocks noGrp="1"/>
          </p:cNvSpPr>
          <p:nvPr>
            <p:ph type="title"/>
          </p:nvPr>
        </p:nvSpPr>
        <p:spPr>
          <a:xfrm>
            <a:off x="457200" y="0"/>
            <a:ext cx="8229600" cy="678653"/>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Corporate Social Responsibility (CSR)</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0949027"/>
      </p:ext>
    </p:extLst>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34000"/>
          </a:xfrm>
          <a:solidFill>
            <a:schemeClr val="accent1">
              <a:lumMod val="20000"/>
              <a:lumOff val="80000"/>
            </a:schemeClr>
          </a:solidFill>
        </p:spPr>
        <p:txBody>
          <a:bodyPr vert="horz">
            <a:noAutofit/>
          </a:bodyPr>
          <a:lstStyle/>
          <a:p>
            <a:pPr marL="109728" indent="0" algn="just">
              <a:lnSpc>
                <a:spcPct val="130000"/>
              </a:lnSpc>
              <a:buNone/>
            </a:pPr>
            <a:r>
              <a:rPr lang="en-US" sz="2400" dirty="0">
                <a:latin typeface="Calibri" panose="020F0502020204030204" pitchFamily="34" charset="0"/>
                <a:cs typeface="Calibri" panose="020F0502020204030204" pitchFamily="34" charset="0"/>
              </a:rPr>
              <a:t>The disclosure shall include the following:</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The </a:t>
            </a:r>
            <a:r>
              <a:rPr lang="en-US" sz="2400" b="1" u="sng" dirty="0" smtClean="0">
                <a:latin typeface="Calibri" panose="020F0502020204030204" pitchFamily="34" charset="0"/>
                <a:cs typeface="Calibri" panose="020F0502020204030204" pitchFamily="34" charset="0"/>
              </a:rPr>
              <a:t>Appointment </a:t>
            </a:r>
            <a:r>
              <a:rPr lang="en-US" sz="2400" b="1" u="sng" dirty="0">
                <a:latin typeface="Calibri" panose="020F0502020204030204" pitchFamily="34" charset="0"/>
                <a:cs typeface="Calibri" panose="020F0502020204030204" pitchFamily="34" charset="0"/>
              </a:rPr>
              <a:t>of Independent Directors </a:t>
            </a:r>
            <a:r>
              <a:rPr lang="en-US" sz="2400" dirty="0">
                <a:latin typeface="Calibri" panose="020F0502020204030204" pitchFamily="34" charset="0"/>
                <a:cs typeface="Calibri" panose="020F0502020204030204" pitchFamily="34" charset="0"/>
              </a:rPr>
              <a:t>shall be disclosed in the Report</a:t>
            </a:r>
            <a:r>
              <a:rPr lang="en-US" sz="2400" dirty="0" smtClean="0">
                <a:latin typeface="Calibri" panose="020F0502020204030204" pitchFamily="34" charset="0"/>
                <a:cs typeface="Calibri" panose="020F0502020204030204" pitchFamily="34" charset="0"/>
              </a:rPr>
              <a:t>. And </a:t>
            </a:r>
            <a:r>
              <a:rPr lang="en-US" sz="2400" b="1" u="sng" dirty="0" smtClean="0">
                <a:latin typeface="Calibri" panose="020F0502020204030204" pitchFamily="34" charset="0"/>
                <a:cs typeface="Calibri" panose="020F0502020204030204" pitchFamily="34" charset="0"/>
              </a:rPr>
              <a:t>justification </a:t>
            </a:r>
            <a:r>
              <a:rPr lang="en-US" sz="2400" dirty="0">
                <a:latin typeface="Calibri" panose="020F0502020204030204" pitchFamily="34" charset="0"/>
                <a:cs typeface="Calibri" panose="020F0502020204030204" pitchFamily="34" charset="0"/>
              </a:rPr>
              <a:t>for choosing the proposed appointees for appointment as Independent Directors; and</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case of </a:t>
            </a:r>
            <a:r>
              <a:rPr lang="en-US" sz="2400" b="1" u="sng" dirty="0">
                <a:latin typeface="Calibri" panose="020F0502020204030204" pitchFamily="34" charset="0"/>
                <a:cs typeface="Calibri" panose="020F0502020204030204" pitchFamily="34" charset="0"/>
              </a:rPr>
              <a:t>R</a:t>
            </a:r>
            <a:r>
              <a:rPr lang="en-US" sz="2400" b="1" u="sng" dirty="0" smtClean="0">
                <a:latin typeface="Calibri" panose="020F0502020204030204" pitchFamily="34" charset="0"/>
                <a:cs typeface="Calibri" panose="020F0502020204030204" pitchFamily="34" charset="0"/>
              </a:rPr>
              <a:t>e-appointment </a:t>
            </a:r>
            <a:r>
              <a:rPr lang="en-US" sz="2400" dirty="0">
                <a:latin typeface="Calibri" panose="020F0502020204030204" pitchFamily="34" charset="0"/>
                <a:cs typeface="Calibri" panose="020F0502020204030204" pitchFamily="34" charset="0"/>
              </a:rPr>
              <a:t>after completion of the first term, the </a:t>
            </a:r>
            <a:r>
              <a:rPr lang="en-US" sz="2400" b="1" u="sng" dirty="0">
                <a:latin typeface="Calibri" panose="020F0502020204030204" pitchFamily="34" charset="0"/>
                <a:cs typeface="Calibri" panose="020F0502020204030204" pitchFamily="34" charset="0"/>
              </a:rPr>
              <a:t>rationale </a:t>
            </a:r>
            <a:r>
              <a:rPr lang="en-US" sz="2400" dirty="0">
                <a:latin typeface="Calibri" panose="020F0502020204030204" pitchFamily="34" charset="0"/>
                <a:cs typeface="Calibri" panose="020F0502020204030204" pitchFamily="34" charset="0"/>
              </a:rPr>
              <a:t>for such re-appointment.</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109</a:t>
            </a:fld>
            <a:endParaRPr lang="en-US"/>
          </a:p>
        </p:txBody>
      </p:sp>
      <p:sp>
        <p:nvSpPr>
          <p:cNvPr id="5" name="Title 4"/>
          <p:cNvSpPr>
            <a:spLocks noGrp="1"/>
          </p:cNvSpPr>
          <p:nvPr>
            <p:ph type="title"/>
          </p:nvPr>
        </p:nvSpPr>
        <p:spPr>
          <a:xfrm>
            <a:off x="457200" y="-12879"/>
            <a:ext cx="8229600" cy="54627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Independent </a:t>
            </a:r>
            <a:r>
              <a:rPr lang="en-US" sz="3200" dirty="0">
                <a:solidFill>
                  <a:srgbClr val="C00000"/>
                </a:solidFill>
                <a:latin typeface="Calibri" panose="020F0502020204030204" pitchFamily="34" charset="0"/>
                <a:cs typeface="Calibri" panose="020F0502020204030204" pitchFamily="34" charset="0"/>
              </a:rPr>
              <a:t>Directors [Section 149 (10)]</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991450"/>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86818823"/>
              </p:ext>
            </p:extLst>
          </p:nvPr>
        </p:nvGraphicFramePr>
        <p:xfrm>
          <a:off x="533400" y="914400"/>
          <a:ext cx="7848600" cy="5031342"/>
        </p:xfrm>
        <a:graphic>
          <a:graphicData uri="http://schemas.openxmlformats.org/drawingml/2006/table">
            <a:tbl>
              <a:tblPr firstRow="1" bandRow="1">
                <a:tableStyleId>{69CF1AB2-1976-4502-BF36-3FF5EA218861}</a:tableStyleId>
              </a:tblPr>
              <a:tblGrid>
                <a:gridCol w="1231153">
                  <a:extLst>
                    <a:ext uri="{9D8B030D-6E8A-4147-A177-3AD203B41FA5}">
                      <a16:colId xmlns:a16="http://schemas.microsoft.com/office/drawing/2014/main" xmlns="" val="20000"/>
                    </a:ext>
                  </a:extLst>
                </a:gridCol>
                <a:gridCol w="6617447">
                  <a:extLst>
                    <a:ext uri="{9D8B030D-6E8A-4147-A177-3AD203B41FA5}">
                      <a16:colId xmlns:a16="http://schemas.microsoft.com/office/drawing/2014/main" xmlns="" val="20001"/>
                    </a:ext>
                  </a:extLst>
                </a:gridCol>
              </a:tblGrid>
              <a:tr h="735797">
                <a:tc>
                  <a:txBody>
                    <a:bodyPr/>
                    <a:lstStyle/>
                    <a:p>
                      <a:pPr algn="ctr"/>
                      <a:r>
                        <a:rPr lang="en-US" sz="2800" dirty="0">
                          <a:latin typeface="Calibri" panose="020F0502020204030204" pitchFamily="34" charset="0"/>
                          <a:cs typeface="Calibri" panose="020F0502020204030204" pitchFamily="34" charset="0"/>
                        </a:rPr>
                        <a:t>Sr. No.</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effectLst/>
                          <a:latin typeface="Calibri" panose="020F0502020204030204" pitchFamily="34" charset="0"/>
                          <a:ea typeface="Calibri"/>
                          <a:cs typeface="Calibri" panose="020F0502020204030204" pitchFamily="34" charset="0"/>
                        </a:rPr>
                        <a:t> </a:t>
                      </a:r>
                      <a:r>
                        <a:rPr lang="en-US" sz="2800" dirty="0" smtClean="0">
                          <a:solidFill>
                            <a:schemeClr val="tx1"/>
                          </a:solidFill>
                          <a:effectLst/>
                          <a:latin typeface="Calibri" panose="020F0502020204030204" pitchFamily="34" charset="0"/>
                          <a:ea typeface="Calibri"/>
                          <a:cs typeface="Calibri" panose="020F0502020204030204" pitchFamily="34" charset="0"/>
                        </a:rPr>
                        <a:t>Directors Report and Annual Compliances</a:t>
                      </a:r>
                      <a:endParaRPr lang="en-US" sz="2800" dirty="0">
                        <a:solidFill>
                          <a:schemeClr val="tx1"/>
                        </a:solidFill>
                        <a:effectLst/>
                        <a:latin typeface="Calibri" panose="020F0502020204030204" pitchFamily="34" charset="0"/>
                        <a:ea typeface="Calibri"/>
                        <a:cs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xmlns="" val="10000"/>
                  </a:ext>
                </a:extLst>
              </a:tr>
              <a:tr h="643823">
                <a:tc>
                  <a:txBody>
                    <a:bodyPr/>
                    <a:lstStyle/>
                    <a:p>
                      <a:pPr algn="ctr"/>
                      <a:r>
                        <a:rPr lang="en-US" sz="2800" b="0" dirty="0" smtClean="0">
                          <a:latin typeface="Calibri" panose="020F0502020204030204" pitchFamily="34" charset="0"/>
                          <a:cs typeface="Calibri" panose="020F0502020204030204" pitchFamily="34" charset="0"/>
                        </a:rPr>
                        <a:t>19</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Approval of Report in Board Meeting</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6"/>
                  </a:ext>
                </a:extLst>
              </a:tr>
              <a:tr h="722166">
                <a:tc>
                  <a:txBody>
                    <a:bodyPr/>
                    <a:lstStyle/>
                    <a:p>
                      <a:pPr algn="ctr"/>
                      <a:r>
                        <a:rPr lang="en-US" sz="2800" b="0" dirty="0" smtClean="0">
                          <a:latin typeface="Calibri" panose="020F0502020204030204" pitchFamily="34" charset="0"/>
                          <a:cs typeface="Calibri" panose="020F0502020204030204" pitchFamily="34" charset="0"/>
                        </a:rPr>
                        <a:t>20</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Signature – Physical / Digital</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2"/>
                  </a:ext>
                </a:extLst>
              </a:tr>
              <a:tr h="722166">
                <a:tc>
                  <a:txBody>
                    <a:bodyPr/>
                    <a:lstStyle/>
                    <a:p>
                      <a:pPr algn="ctr"/>
                      <a:r>
                        <a:rPr lang="en-US" sz="2800" b="0" dirty="0" smtClean="0">
                          <a:latin typeface="Calibri" panose="020F0502020204030204" pitchFamily="34" charset="0"/>
                          <a:cs typeface="Calibri" panose="020F0502020204030204" pitchFamily="34" charset="0"/>
                        </a:rPr>
                        <a:t>21</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Re-opening of Directors Report </a:t>
                      </a:r>
                    </a:p>
                  </a:txBody>
                  <a:tcPr marL="68579" marR="68579" marT="0" marB="0">
                    <a:solidFill>
                      <a:schemeClr val="accent1">
                        <a:lumMod val="40000"/>
                        <a:lumOff val="60000"/>
                      </a:schemeClr>
                    </a:solidFill>
                  </a:tcPr>
                </a:tc>
                <a:extLst>
                  <a:ext uri="{0D108BD9-81ED-4DB2-BD59-A6C34878D82A}">
                    <a16:rowId xmlns:a16="http://schemas.microsoft.com/office/drawing/2014/main" xmlns="" val="10003"/>
                  </a:ext>
                </a:extLst>
              </a:tr>
              <a:tr h="763058">
                <a:tc>
                  <a:txBody>
                    <a:bodyPr/>
                    <a:lstStyle/>
                    <a:p>
                      <a:pPr algn="ctr"/>
                      <a:r>
                        <a:rPr lang="en-US" sz="2800" b="0" dirty="0" smtClean="0">
                          <a:latin typeface="Calibri" panose="020F0502020204030204" pitchFamily="34" charset="0"/>
                          <a:cs typeface="Calibri" panose="020F0502020204030204" pitchFamily="34" charset="0"/>
                        </a:rPr>
                        <a:t>22</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Form MGT 7/ 7A</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4"/>
                  </a:ext>
                </a:extLst>
              </a:tr>
              <a:tr h="722166">
                <a:tc>
                  <a:txBody>
                    <a:bodyPr/>
                    <a:lstStyle/>
                    <a:p>
                      <a:pPr algn="ctr"/>
                      <a:r>
                        <a:rPr kumimoji="0" lang="en-US" sz="2800" b="0" kern="1200" dirty="0" smtClean="0">
                          <a:solidFill>
                            <a:schemeClr val="dk1"/>
                          </a:solidFill>
                          <a:latin typeface="Calibri" panose="020F0502020204030204" pitchFamily="34" charset="0"/>
                          <a:ea typeface="+mn-ea"/>
                          <a:cs typeface="Calibri" panose="020F0502020204030204" pitchFamily="34" charset="0"/>
                        </a:rPr>
                        <a:t>23</a:t>
                      </a:r>
                      <a:endParaRPr kumimoji="0" lang="en-US" sz="2800" b="0" kern="1200" dirty="0">
                        <a:solidFill>
                          <a:schemeClr val="dk1"/>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Annexures to Board Report</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5"/>
                  </a:ext>
                </a:extLst>
              </a:tr>
              <a:tr h="722166">
                <a:tc>
                  <a:txBody>
                    <a:bodyPr/>
                    <a:lstStyle/>
                    <a:p>
                      <a:pPr algn="ctr"/>
                      <a:r>
                        <a:rPr kumimoji="0" lang="en-US" sz="2800" b="0" kern="1200" dirty="0" smtClean="0">
                          <a:solidFill>
                            <a:schemeClr val="dk1"/>
                          </a:solidFill>
                          <a:latin typeface="Calibri" panose="020F0502020204030204" pitchFamily="34" charset="0"/>
                          <a:ea typeface="+mn-ea"/>
                          <a:cs typeface="Calibri" panose="020F0502020204030204" pitchFamily="34" charset="0"/>
                        </a:rPr>
                        <a:t>24</a:t>
                      </a:r>
                      <a:endParaRPr kumimoji="0" lang="en-US" sz="2800" b="0" kern="1200" dirty="0">
                        <a:solidFill>
                          <a:schemeClr val="dk1"/>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Annual Compliances </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tr>
            </a:tbl>
          </a:graphicData>
        </a:graphic>
      </p:graphicFrame>
      <p:sp>
        <p:nvSpPr>
          <p:cNvPr id="3" name="Footer Placeholder 2"/>
          <p:cNvSpPr>
            <a:spLocks noGrp="1"/>
          </p:cNvSpPr>
          <p:nvPr>
            <p:ph type="ftr" sz="quarter" idx="11"/>
          </p:nvPr>
        </p:nvSpPr>
        <p:spPr/>
        <p:txBody>
          <a:bodyPr/>
          <a:lstStyle/>
          <a:p>
            <a:pPr algn="ctr"/>
            <a:r>
              <a:rPr lang="en-US" dirty="0"/>
              <a:t>AMITA DESAI &amp; CO.</a:t>
            </a:r>
          </a:p>
        </p:txBody>
      </p:sp>
      <p:sp>
        <p:nvSpPr>
          <p:cNvPr id="4" name="Slide Number Placeholder 3"/>
          <p:cNvSpPr>
            <a:spLocks noGrp="1"/>
          </p:cNvSpPr>
          <p:nvPr>
            <p:ph type="sldNum" sz="quarter" idx="12"/>
          </p:nvPr>
        </p:nvSpPr>
        <p:spPr/>
        <p:txBody>
          <a:bodyPr/>
          <a:lstStyle/>
          <a:p>
            <a:fld id="{A3F31473-23EB-4724-8B59-FE6D21D89FA4}" type="slidenum">
              <a:rPr lang="en-US" smtClean="0"/>
              <a:pPr/>
              <a:t>11</a:t>
            </a:fld>
            <a:endParaRPr lang="en-US" dirty="0"/>
          </a:p>
        </p:txBody>
      </p:sp>
      <p:sp>
        <p:nvSpPr>
          <p:cNvPr id="5" name="Title 4"/>
          <p:cNvSpPr>
            <a:spLocks noGrp="1"/>
          </p:cNvSpPr>
          <p:nvPr>
            <p:ph type="title"/>
          </p:nvPr>
        </p:nvSpPr>
        <p:spPr>
          <a:xfrm>
            <a:off x="457200" y="274638"/>
            <a:ext cx="7772400" cy="563562"/>
          </a:xfrm>
          <a:solidFill>
            <a:schemeClr val="bg2"/>
          </a:solidFill>
        </p:spPr>
        <p:txBody>
          <a:bodyPr>
            <a:noAutofit/>
          </a:bodyPr>
          <a:lstStyle/>
          <a:p>
            <a:pPr algn="ctr"/>
            <a:r>
              <a:rPr lang="en-US" sz="4000" dirty="0">
                <a:solidFill>
                  <a:srgbClr val="C00000"/>
                </a:solidFill>
                <a:latin typeface="Calibri" panose="020F0502020204030204" pitchFamily="34" charset="0"/>
                <a:cs typeface="Calibri" panose="020F0502020204030204" pitchFamily="34" charset="0"/>
              </a:rPr>
              <a:t>Table of Contents</a:t>
            </a:r>
          </a:p>
        </p:txBody>
      </p:sp>
    </p:spTree>
    <p:extLst>
      <p:ext uri="{BB962C8B-B14F-4D97-AF65-F5344CB8AC3E}">
        <p14:creationId xmlns:p14="http://schemas.microsoft.com/office/powerpoint/2010/main" val="2482238946"/>
      </p:ext>
    </p:extLst>
  </p:cSld>
  <p:clrMapOvr>
    <a:masterClrMapping/>
  </p:clrMapOvr>
  <p:transition spd="med">
    <p:wipe dir="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162" y="715967"/>
            <a:ext cx="8610517" cy="5691979"/>
          </a:xfrm>
          <a:solidFill>
            <a:schemeClr val="accent1">
              <a:lumMod val="20000"/>
              <a:lumOff val="80000"/>
            </a:schemeClr>
          </a:solidFill>
        </p:spPr>
        <p:txBody>
          <a:bodyPr vert="horz">
            <a:noAutofit/>
          </a:bodyPr>
          <a:lstStyle/>
          <a:p>
            <a:pPr marL="566928" indent="-457200" algn="just">
              <a:lnSpc>
                <a:spcPct val="130000"/>
              </a:lnSpc>
              <a:buClr>
                <a:srgbClr val="C00000"/>
              </a:buClr>
              <a:buSzPct val="100000"/>
              <a:buFont typeface="+mj-lt"/>
              <a:buAutoNum type="arabicPeriod"/>
            </a:pPr>
            <a:r>
              <a:rPr lang="en-US" sz="2400" b="1" u="sng" dirty="0" smtClean="0">
                <a:latin typeface="Calibri" panose="020F0502020204030204" pitchFamily="34" charset="0"/>
                <a:cs typeface="Calibri" panose="020F0502020204030204" pitchFamily="34" charset="0"/>
              </a:rPr>
              <a:t>Declaration</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by Independent Directors </a:t>
            </a:r>
            <a:endParaRPr lang="en-US" sz="2400" dirty="0" smtClean="0">
              <a:latin typeface="Calibri" panose="020F0502020204030204" pitchFamily="34" charset="0"/>
              <a:cs typeface="Calibri" panose="020F0502020204030204" pitchFamily="34" charset="0"/>
            </a:endParaRPr>
          </a:p>
          <a:p>
            <a:pPr marL="566928" indent="-457200" algn="just">
              <a:lnSpc>
                <a:spcPct val="130000"/>
              </a:lnSpc>
              <a:buClr>
                <a:srgbClr val="C00000"/>
              </a:buClr>
              <a:buSzPct val="100000"/>
              <a:buFont typeface="+mj-lt"/>
              <a:buAutoNum type="arabicPeriod"/>
            </a:pPr>
            <a:r>
              <a:rPr lang="en-US" sz="2400" b="1" u="sng" dirty="0" smtClean="0">
                <a:latin typeface="Calibri" panose="020F0502020204030204" pitchFamily="34" charset="0"/>
                <a:cs typeface="Calibri" panose="020F0502020204030204" pitchFamily="34" charset="0"/>
              </a:rPr>
              <a:t>Statement </a:t>
            </a:r>
            <a:r>
              <a:rPr lang="en-US" sz="2400" dirty="0">
                <a:latin typeface="Calibri" panose="020F0502020204030204" pitchFamily="34" charset="0"/>
                <a:cs typeface="Calibri" panose="020F0502020204030204" pitchFamily="34" charset="0"/>
              </a:rPr>
              <a:t>on compliance of </a:t>
            </a:r>
            <a:r>
              <a:rPr lang="en-US" sz="2400" b="1" u="sng" dirty="0">
                <a:latin typeface="Calibri" panose="020F0502020204030204" pitchFamily="34" charset="0"/>
                <a:cs typeface="Calibri" panose="020F0502020204030204" pitchFamily="34" charset="0"/>
              </a:rPr>
              <a:t>C</a:t>
            </a:r>
            <a:r>
              <a:rPr lang="en-US" sz="2400" b="1" u="sng" dirty="0" smtClean="0">
                <a:latin typeface="Calibri" panose="020F0502020204030204" pitchFamily="34" charset="0"/>
                <a:cs typeface="Calibri" panose="020F0502020204030204" pitchFamily="34" charset="0"/>
              </a:rPr>
              <a:t>ode </a:t>
            </a:r>
            <a:r>
              <a:rPr lang="en-US" sz="2400" b="1" u="sng" dirty="0">
                <a:latin typeface="Calibri" panose="020F0502020204030204" pitchFamily="34" charset="0"/>
                <a:cs typeface="Calibri" panose="020F0502020204030204" pitchFamily="34" charset="0"/>
              </a:rPr>
              <a:t>of </a:t>
            </a:r>
            <a:r>
              <a:rPr lang="en-US" sz="2400" b="1" u="sng" dirty="0" smtClean="0">
                <a:latin typeface="Calibri" panose="020F0502020204030204" pitchFamily="34" charset="0"/>
                <a:cs typeface="Calibri" panose="020F0502020204030204" pitchFamily="34" charset="0"/>
              </a:rPr>
              <a:t>Conduct</a:t>
            </a:r>
            <a:r>
              <a:rPr lang="en-US" sz="2400" b="1" u="sng" dirty="0">
                <a:latin typeface="Calibri" panose="020F0502020204030204" pitchFamily="34" charset="0"/>
                <a:cs typeface="Calibri" panose="020F0502020204030204" pitchFamily="34" charset="0"/>
              </a:rPr>
              <a:t>. </a:t>
            </a:r>
            <a:endParaRPr lang="en-US" sz="2400" b="1" u="sng" dirty="0" smtClean="0">
              <a:latin typeface="Calibri" panose="020F0502020204030204" pitchFamily="34" charset="0"/>
              <a:cs typeface="Calibri" panose="020F0502020204030204" pitchFamily="34" charset="0"/>
            </a:endParaRPr>
          </a:p>
          <a:p>
            <a:pPr marL="566928" indent="-457200" algn="just">
              <a:lnSpc>
                <a:spcPct val="130000"/>
              </a:lnSpc>
              <a:buClr>
                <a:srgbClr val="C00000"/>
              </a:buClr>
              <a:buSzPct val="100000"/>
              <a:buFont typeface="+mj-lt"/>
              <a:buAutoNum type="arabicPeriod"/>
            </a:pPr>
            <a:r>
              <a:rPr lang="en-US" sz="2400" dirty="0" smtClean="0">
                <a:latin typeface="Calibri" panose="020F0502020204030204" pitchFamily="34" charset="0"/>
                <a:cs typeface="Calibri" panose="020F0502020204030204" pitchFamily="34" charset="0"/>
              </a:rPr>
              <a:t>If </a:t>
            </a:r>
            <a:r>
              <a:rPr lang="en-US" sz="2400" dirty="0">
                <a:latin typeface="Calibri" panose="020F0502020204030204" pitchFamily="34" charset="0"/>
                <a:cs typeface="Calibri" panose="020F0502020204030204" pitchFamily="34" charset="0"/>
              </a:rPr>
              <a:t>the company has formulated a </a:t>
            </a:r>
            <a:r>
              <a:rPr lang="en-US" sz="2400" b="1" i="1" u="sng" dirty="0">
                <a:latin typeface="Calibri" panose="020F0502020204030204" pitchFamily="34" charset="0"/>
                <a:cs typeface="Calibri" panose="020F0502020204030204" pitchFamily="34" charset="0"/>
              </a:rPr>
              <a:t>Code of Conduct for Directors and </a:t>
            </a:r>
            <a:r>
              <a:rPr lang="en-US" sz="2400" b="1" i="1" u="sng" dirty="0" smtClean="0">
                <a:latin typeface="Calibri" panose="020F0502020204030204" pitchFamily="34" charset="0"/>
                <a:cs typeface="Calibri" panose="020F0502020204030204" pitchFamily="34" charset="0"/>
              </a:rPr>
              <a:t>Senior </a:t>
            </a:r>
            <a:r>
              <a:rPr lang="en-US" sz="2400" b="1" i="1" u="sng" dirty="0">
                <a:latin typeface="Calibri" panose="020F0502020204030204" pitchFamily="34" charset="0"/>
                <a:cs typeface="Calibri" panose="020F0502020204030204" pitchFamily="34" charset="0"/>
              </a:rPr>
              <a:t>M</a:t>
            </a:r>
            <a:r>
              <a:rPr lang="en-US" sz="2400" b="1" i="1" u="sng" dirty="0" smtClean="0">
                <a:latin typeface="Calibri" panose="020F0502020204030204" pitchFamily="34" charset="0"/>
                <a:cs typeface="Calibri" panose="020F0502020204030204" pitchFamily="34" charset="0"/>
              </a:rPr>
              <a:t>anagement Personnel</a:t>
            </a:r>
            <a:r>
              <a:rPr lang="en-US" sz="2400" dirty="0">
                <a:latin typeface="Calibri" panose="020F0502020204030204" pitchFamily="34" charset="0"/>
                <a:cs typeface="Calibri" panose="020F0502020204030204" pitchFamily="34" charset="0"/>
              </a:rPr>
              <a:t>, the Report shall also include a statement on compliance of such Code</a:t>
            </a:r>
            <a:r>
              <a:rPr lang="en-US"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110</a:t>
            </a:fld>
            <a:endParaRPr lang="en-US"/>
          </a:p>
        </p:txBody>
      </p:sp>
      <p:sp>
        <p:nvSpPr>
          <p:cNvPr id="5" name="Title 4"/>
          <p:cNvSpPr>
            <a:spLocks noGrp="1"/>
          </p:cNvSpPr>
          <p:nvPr>
            <p:ph type="title"/>
          </p:nvPr>
        </p:nvSpPr>
        <p:spPr>
          <a:xfrm>
            <a:off x="152400" y="-12879"/>
            <a:ext cx="8534400" cy="54627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Independent </a:t>
            </a:r>
            <a:r>
              <a:rPr lang="en-US" sz="3200" dirty="0">
                <a:solidFill>
                  <a:srgbClr val="C00000"/>
                </a:solidFill>
                <a:latin typeface="Calibri" panose="020F0502020204030204" pitchFamily="34" charset="0"/>
                <a:cs typeface="Calibri" panose="020F0502020204030204" pitchFamily="34" charset="0"/>
              </a:rPr>
              <a:t>Directors [Section 149 (10)]</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581400"/>
            <a:ext cx="3638550" cy="1974054"/>
          </a:xfrm>
          <a:prstGeom prst="rect">
            <a:avLst/>
          </a:prstGeom>
        </p:spPr>
      </p:pic>
    </p:spTree>
    <p:extLst>
      <p:ext uri="{BB962C8B-B14F-4D97-AF65-F5344CB8AC3E}">
        <p14:creationId xmlns:p14="http://schemas.microsoft.com/office/powerpoint/2010/main" val="557476679"/>
      </p:ext>
    </p:extLst>
  </p:cSld>
  <p:clrMapOvr>
    <a:masterClrMapping/>
  </p:clrMapOvr>
  <p:transition spd="med">
    <p:wipe dir="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1028700"/>
            <a:ext cx="8229600" cy="5379246"/>
          </a:xfrm>
          <a:solidFill>
            <a:schemeClr val="accent1">
              <a:lumMod val="20000"/>
              <a:lumOff val="80000"/>
            </a:schemeClr>
          </a:solidFill>
        </p:spPr>
        <p:txBody>
          <a:bodyPr vert="horz">
            <a:noAutofit/>
          </a:bodyPr>
          <a:lstStyle/>
          <a:p>
            <a:pPr marL="109728" indent="0" algn="just">
              <a:buNone/>
            </a:pPr>
            <a:r>
              <a:rPr lang="en-US" sz="2400" b="1" u="sng" dirty="0" smtClean="0">
                <a:latin typeface="Calibri" panose="020F0502020204030204" pitchFamily="34" charset="0"/>
                <a:cs typeface="Calibri" panose="020F0502020204030204" pitchFamily="34" charset="0"/>
              </a:rPr>
              <a:t>Details </a:t>
            </a:r>
            <a:r>
              <a:rPr lang="en-US" sz="2400" b="1" u="sng" dirty="0">
                <a:latin typeface="Calibri" panose="020F0502020204030204" pitchFamily="34" charset="0"/>
                <a:cs typeface="Calibri" panose="020F0502020204030204" pitchFamily="34" charset="0"/>
              </a:rPr>
              <a:t>of frauds reported by the Auditor </a:t>
            </a:r>
            <a:r>
              <a:rPr lang="en-US" sz="2400" dirty="0">
                <a:latin typeface="Calibri" panose="020F0502020204030204" pitchFamily="34" charset="0"/>
                <a:cs typeface="Calibri" panose="020F0502020204030204" pitchFamily="34" charset="0"/>
              </a:rPr>
              <a:t>(Statutory </a:t>
            </a:r>
            <a:r>
              <a:rPr lang="en-US" sz="2400" dirty="0" smtClean="0">
                <a:latin typeface="Calibri" panose="020F0502020204030204" pitchFamily="34" charset="0"/>
                <a:cs typeface="Calibri" panose="020F0502020204030204" pitchFamily="34" charset="0"/>
              </a:rPr>
              <a:t>Auditor, Secretarial </a:t>
            </a:r>
            <a:r>
              <a:rPr lang="en-US" sz="2400" dirty="0">
                <a:latin typeface="Calibri" panose="020F0502020204030204" pitchFamily="34" charset="0"/>
                <a:cs typeface="Calibri" panose="020F0502020204030204" pitchFamily="34" charset="0"/>
              </a:rPr>
              <a:t>Auditor or Cost Auditor) to the Audit Committee/ Board, </a:t>
            </a:r>
            <a:r>
              <a:rPr lang="en-US" sz="2400" dirty="0" smtClean="0">
                <a:latin typeface="Calibri" panose="020F0502020204030204" pitchFamily="34" charset="0"/>
                <a:cs typeface="Calibri" panose="020F0502020204030204" pitchFamily="34" charset="0"/>
              </a:rPr>
              <a:t>as the </a:t>
            </a:r>
            <a:r>
              <a:rPr lang="en-US" sz="2400" dirty="0">
                <a:latin typeface="Calibri" panose="020F0502020204030204" pitchFamily="34" charset="0"/>
                <a:cs typeface="Calibri" panose="020F0502020204030204" pitchFamily="34" charset="0"/>
              </a:rPr>
              <a:t>case may </a:t>
            </a:r>
            <a:r>
              <a:rPr lang="en-US" sz="2400" dirty="0" smtClean="0">
                <a:latin typeface="Calibri" panose="020F0502020204030204" pitchFamily="34" charset="0"/>
                <a:cs typeface="Calibri" panose="020F0502020204030204" pitchFamily="34" charset="0"/>
              </a:rPr>
              <a:t>be:</a:t>
            </a:r>
          </a:p>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Nature </a:t>
            </a:r>
            <a:r>
              <a:rPr lang="en-US" sz="2400" b="1" dirty="0">
                <a:latin typeface="Calibri" panose="020F0502020204030204" pitchFamily="34" charset="0"/>
                <a:cs typeface="Calibri" panose="020F0502020204030204" pitchFamily="34" charset="0"/>
              </a:rPr>
              <a:t>of fraud </a:t>
            </a:r>
            <a:r>
              <a:rPr lang="en-US" sz="2400" dirty="0">
                <a:latin typeface="Calibri" panose="020F0502020204030204" pitchFamily="34" charset="0"/>
                <a:cs typeface="Calibri" panose="020F0502020204030204" pitchFamily="34" charset="0"/>
              </a:rPr>
              <a:t>with D</a:t>
            </a:r>
            <a:r>
              <a:rPr lang="en-US" sz="2400" dirty="0" smtClean="0">
                <a:latin typeface="Calibri" panose="020F0502020204030204" pitchFamily="34" charset="0"/>
                <a:cs typeface="Calibri" panose="020F0502020204030204" pitchFamily="34" charset="0"/>
              </a:rPr>
              <a:t>escription;</a:t>
            </a:r>
          </a:p>
          <a:p>
            <a:pPr algn="just">
              <a:buFont typeface="Wingdings" panose="05000000000000000000" pitchFamily="2" charset="2"/>
              <a:buChar char="§"/>
            </a:pPr>
            <a:r>
              <a:rPr lang="en-IN" sz="2400" b="1" dirty="0" smtClean="0">
                <a:latin typeface="Calibri" panose="020F0502020204030204" pitchFamily="34" charset="0"/>
                <a:cs typeface="Calibri" panose="020F0502020204030204" pitchFamily="34" charset="0"/>
              </a:rPr>
              <a:t>Approximate Amount </a:t>
            </a:r>
            <a:r>
              <a:rPr lang="en-IN" sz="2400" dirty="0" smtClean="0">
                <a:latin typeface="Calibri" panose="020F0502020204030204" pitchFamily="34" charset="0"/>
                <a:cs typeface="Calibri" panose="020F0502020204030204" pitchFamily="34" charset="0"/>
              </a:rPr>
              <a:t>involved;</a:t>
            </a: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Parties </a:t>
            </a:r>
            <a:r>
              <a:rPr lang="en-US" sz="2400" b="1" dirty="0">
                <a:latin typeface="Calibri" panose="020F0502020204030204" pitchFamily="34" charset="0"/>
                <a:cs typeface="Calibri" panose="020F0502020204030204" pitchFamily="34" charset="0"/>
              </a:rPr>
              <a:t>involved, </a:t>
            </a:r>
            <a:r>
              <a:rPr lang="en-US" sz="2400" dirty="0">
                <a:latin typeface="Calibri" panose="020F0502020204030204" pitchFamily="34" charset="0"/>
                <a:cs typeface="Calibri" panose="020F0502020204030204" pitchFamily="34" charset="0"/>
              </a:rPr>
              <a:t>if remedial action not </a:t>
            </a:r>
            <a:r>
              <a:rPr lang="en-US" sz="2400" dirty="0" smtClean="0">
                <a:latin typeface="Calibri" panose="020F0502020204030204" pitchFamily="34" charset="0"/>
                <a:cs typeface="Calibri" panose="020F0502020204030204" pitchFamily="34" charset="0"/>
              </a:rPr>
              <a:t>taken;</a:t>
            </a:r>
          </a:p>
          <a:p>
            <a:pPr algn="just">
              <a:buFont typeface="Wingdings" panose="05000000000000000000" pitchFamily="2" charset="2"/>
              <a:buChar char="§"/>
            </a:pPr>
            <a:r>
              <a:rPr lang="en-US" sz="2400" b="1" dirty="0">
                <a:latin typeface="Calibri" panose="020F0502020204030204" pitchFamily="34" charset="0"/>
                <a:cs typeface="Calibri" panose="020F0502020204030204" pitchFamily="34" charset="0"/>
              </a:rPr>
              <a:t>R</a:t>
            </a:r>
            <a:r>
              <a:rPr lang="en-US" sz="2400" b="1" dirty="0" smtClean="0">
                <a:latin typeface="Calibri" panose="020F0502020204030204" pitchFamily="34" charset="0"/>
                <a:cs typeface="Calibri" panose="020F0502020204030204" pitchFamily="34" charset="0"/>
              </a:rPr>
              <a:t>emedial </a:t>
            </a:r>
            <a:r>
              <a:rPr lang="en-US" sz="2400" b="1" dirty="0">
                <a:latin typeface="Calibri" panose="020F0502020204030204" pitchFamily="34" charset="0"/>
                <a:cs typeface="Calibri" panose="020F0502020204030204" pitchFamily="34" charset="0"/>
              </a:rPr>
              <a:t>action </a:t>
            </a:r>
            <a:r>
              <a:rPr lang="en-US" sz="2400" dirty="0">
                <a:latin typeface="Calibri" panose="020F0502020204030204" pitchFamily="34" charset="0"/>
                <a:cs typeface="Calibri" panose="020F0502020204030204" pitchFamily="34" charset="0"/>
              </a:rPr>
              <a:t>taken to prevent occurrence of such frauds </a:t>
            </a:r>
            <a:r>
              <a:rPr lang="en-US" sz="2400" dirty="0" smtClean="0">
                <a:latin typeface="Calibri" panose="020F0502020204030204" pitchFamily="34" charset="0"/>
                <a:cs typeface="Calibri" panose="020F0502020204030204" pitchFamily="34" charset="0"/>
              </a:rPr>
              <a:t>in </a:t>
            </a:r>
            <a:r>
              <a:rPr lang="en-IN" sz="2400" dirty="0" smtClean="0">
                <a:latin typeface="Calibri" panose="020F0502020204030204" pitchFamily="34" charset="0"/>
                <a:cs typeface="Calibri" panose="020F0502020204030204" pitchFamily="34" charset="0"/>
              </a:rPr>
              <a:t>future</a:t>
            </a:r>
            <a:r>
              <a:rPr lang="en-IN" sz="2400" dirty="0">
                <a:latin typeface="Calibri" panose="020F0502020204030204" pitchFamily="34" charset="0"/>
                <a:cs typeface="Calibri" panose="020F0502020204030204" pitchFamily="34" charset="0"/>
              </a:rPr>
              <a:t>.</a:t>
            </a:r>
          </a:p>
          <a:p>
            <a:pPr marL="109728" indent="0" algn="just">
              <a:buNone/>
            </a:pPr>
            <a:endParaRPr lang="en-US" sz="2400" dirty="0" smtClean="0">
              <a:latin typeface="Calibri" panose="020F0502020204030204" pitchFamily="34" charset="0"/>
              <a:cs typeface="Calibri" panose="020F0502020204030204" pitchFamily="34" charset="0"/>
            </a:endParaRPr>
          </a:p>
          <a:p>
            <a:pPr marL="109728" indent="0" algn="just">
              <a:buNone/>
            </a:pPr>
            <a:r>
              <a:rPr lang="en-US" sz="2400" dirty="0" smtClean="0">
                <a:latin typeface="Calibri" panose="020F0502020204030204" pitchFamily="34" charset="0"/>
                <a:cs typeface="Calibri" panose="020F0502020204030204" pitchFamily="34" charset="0"/>
              </a:rPr>
              <a:t>If </a:t>
            </a:r>
            <a:r>
              <a:rPr lang="en-US" sz="2400" b="1" u="sng" dirty="0">
                <a:solidFill>
                  <a:srgbClr val="C00000"/>
                </a:solidFill>
                <a:latin typeface="Calibri" panose="020F0502020204030204" pitchFamily="34" charset="0"/>
                <a:cs typeface="Calibri" panose="020F0502020204030204" pitchFamily="34" charset="0"/>
              </a:rPr>
              <a:t>no fraud is reported by the Auditor, a statement to this effect </a:t>
            </a:r>
            <a:r>
              <a:rPr lang="en-US" sz="2400" b="1" u="sng" dirty="0" smtClean="0">
                <a:solidFill>
                  <a:srgbClr val="C00000"/>
                </a:solidFill>
                <a:latin typeface="Calibri" panose="020F0502020204030204" pitchFamily="34" charset="0"/>
                <a:cs typeface="Calibri" panose="020F0502020204030204" pitchFamily="34" charset="0"/>
              </a:rPr>
              <a:t>shall be </a:t>
            </a:r>
            <a:r>
              <a:rPr lang="en-US" sz="2400" b="1" u="sng" dirty="0">
                <a:solidFill>
                  <a:srgbClr val="C00000"/>
                </a:solidFill>
                <a:latin typeface="Calibri" panose="020F0502020204030204" pitchFamily="34" charset="0"/>
                <a:cs typeface="Calibri" panose="020F0502020204030204" pitchFamily="34" charset="0"/>
              </a:rPr>
              <a:t>given in the Report.</a:t>
            </a:r>
            <a:endParaRPr lang="en-IN" sz="2400" b="1" u="sng"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111</a:t>
            </a:fld>
            <a:endParaRPr lang="en-US"/>
          </a:p>
        </p:txBody>
      </p:sp>
      <p:sp>
        <p:nvSpPr>
          <p:cNvPr id="5" name="Title 4"/>
          <p:cNvSpPr>
            <a:spLocks noGrp="1"/>
          </p:cNvSpPr>
          <p:nvPr>
            <p:ph type="title"/>
          </p:nvPr>
        </p:nvSpPr>
        <p:spPr>
          <a:xfrm>
            <a:off x="417672" y="0"/>
            <a:ext cx="8229600" cy="678653"/>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Frauds Reported by Auditor [Section 134 (3)]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0110659"/>
      </p:ext>
    </p:extLst>
  </p:cSld>
  <p:clrMapOvr>
    <a:masterClrMapping/>
  </p:clrMapOvr>
  <p:transition spd="med">
    <p:wipe dir="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912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IN" sz="2400" dirty="0">
                <a:latin typeface="Calibri" panose="020F0502020204030204" pitchFamily="34" charset="0"/>
                <a:cs typeface="Calibri" panose="020F0502020204030204" pitchFamily="34" charset="0"/>
              </a:rPr>
              <a:t>Corporate Social Responsibility (CSR</a:t>
            </a:r>
            <a:r>
              <a:rPr lang="en-IN" sz="2400" dirty="0" smtClean="0">
                <a:latin typeface="Calibri" panose="020F0502020204030204" pitchFamily="34" charset="0"/>
                <a:cs typeface="Calibri" panose="020F0502020204030204" pitchFamily="34" charset="0"/>
              </a:rPr>
              <a:t>) Policy</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Whistle Blower Policy</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Policy </a:t>
            </a:r>
            <a:r>
              <a:rPr lang="en-US" sz="2400" dirty="0">
                <a:latin typeface="Calibri" panose="020F0502020204030204" pitchFamily="34" charset="0"/>
                <a:cs typeface="Calibri" panose="020F0502020204030204" pitchFamily="34" charset="0"/>
              </a:rPr>
              <a:t>for formal </a:t>
            </a:r>
            <a:r>
              <a:rPr lang="en-US" sz="2400" dirty="0" smtClean="0">
                <a:latin typeface="Calibri" panose="020F0502020204030204" pitchFamily="34" charset="0"/>
                <a:cs typeface="Calibri" panose="020F0502020204030204" pitchFamily="34" charset="0"/>
              </a:rPr>
              <a:t>Annual Evaluation </a:t>
            </a:r>
            <a:r>
              <a:rPr lang="en-US" sz="2400" dirty="0">
                <a:latin typeface="Calibri" panose="020F0502020204030204" pitchFamily="34" charset="0"/>
                <a:cs typeface="Calibri" panose="020F0502020204030204" pitchFamily="34" charset="0"/>
              </a:rPr>
              <a:t>by the Board of its own performance, that of its committees and individual </a:t>
            </a:r>
            <a:r>
              <a:rPr lang="en-US" sz="2400" dirty="0" smtClean="0">
                <a:latin typeface="Calibri" panose="020F0502020204030204" pitchFamily="34" charset="0"/>
                <a:cs typeface="Calibri" panose="020F0502020204030204" pitchFamily="34" charset="0"/>
              </a:rPr>
              <a:t>directors</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Risk Management Policy</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Policy </a:t>
            </a:r>
            <a:r>
              <a:rPr lang="en-US" sz="2400" dirty="0">
                <a:latin typeface="Calibri" panose="020F0502020204030204" pitchFamily="34" charset="0"/>
                <a:cs typeface="Calibri" panose="020F0502020204030204" pitchFamily="34" charset="0"/>
              </a:rPr>
              <a:t>for determining ‘material’ subsidiaries of the </a:t>
            </a:r>
            <a:r>
              <a:rPr lang="en-US" sz="2400" dirty="0" smtClean="0">
                <a:latin typeface="Calibri" panose="020F0502020204030204" pitchFamily="34" charset="0"/>
                <a:cs typeface="Calibri" panose="020F0502020204030204" pitchFamily="34" charset="0"/>
              </a:rPr>
              <a:t>Company</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Policy </a:t>
            </a:r>
            <a:r>
              <a:rPr lang="en-US" sz="2400" dirty="0">
                <a:latin typeface="Calibri" panose="020F0502020204030204" pitchFamily="34" charset="0"/>
                <a:cs typeface="Calibri" panose="020F0502020204030204" pitchFamily="34" charset="0"/>
              </a:rPr>
              <a:t>on materiality of </a:t>
            </a:r>
            <a:r>
              <a:rPr lang="en-US" sz="2400" dirty="0" smtClean="0">
                <a:latin typeface="Calibri" panose="020F0502020204030204" pitchFamily="34" charset="0"/>
                <a:cs typeface="Calibri" panose="020F0502020204030204" pitchFamily="34" charset="0"/>
              </a:rPr>
              <a:t>Related </a:t>
            </a:r>
            <a:r>
              <a:rPr lang="en-US" sz="2400" dirty="0">
                <a:latin typeface="Calibri" panose="020F0502020204030204" pitchFamily="34" charset="0"/>
                <a:cs typeface="Calibri" panose="020F0502020204030204" pitchFamily="34" charset="0"/>
              </a:rPr>
              <a:t>P</a:t>
            </a:r>
            <a:r>
              <a:rPr lang="en-US" sz="2400" dirty="0" smtClean="0">
                <a:latin typeface="Calibri" panose="020F0502020204030204" pitchFamily="34" charset="0"/>
                <a:cs typeface="Calibri" panose="020F0502020204030204" pitchFamily="34" charset="0"/>
              </a:rPr>
              <a:t>arty Transactions (RPT) and </a:t>
            </a:r>
            <a:r>
              <a:rPr lang="en-US" sz="2400" dirty="0">
                <a:latin typeface="Calibri" panose="020F0502020204030204" pitchFamily="34" charset="0"/>
                <a:cs typeface="Calibri" panose="020F0502020204030204" pitchFamily="34" charset="0"/>
              </a:rPr>
              <a:t>dealing with </a:t>
            </a:r>
            <a:r>
              <a:rPr lang="en-US" sz="2400" dirty="0" smtClean="0">
                <a:latin typeface="Calibri" panose="020F0502020204030204" pitchFamily="34" charset="0"/>
                <a:cs typeface="Calibri" panose="020F0502020204030204" pitchFamily="34" charset="0"/>
              </a:rPr>
              <a:t>RPT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112</a:t>
            </a:fld>
            <a:endParaRPr lang="en-US"/>
          </a:p>
        </p:txBody>
      </p:sp>
      <p:sp>
        <p:nvSpPr>
          <p:cNvPr id="5" name="Title 4"/>
          <p:cNvSpPr>
            <a:spLocks noGrp="1"/>
          </p:cNvSpPr>
          <p:nvPr>
            <p:ph type="title"/>
          </p:nvPr>
        </p:nvSpPr>
        <p:spPr>
          <a:xfrm>
            <a:off x="457200" y="4182"/>
            <a:ext cx="8229600" cy="68161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Various Policies by Public and Listed Company</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3763373"/>
      </p:ext>
    </p:extLst>
  </p:cSld>
  <p:clrMapOvr>
    <a:masterClrMapping/>
  </p:clrMapOvr>
  <p:transition spd="med">
    <p:wipe dir="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3"/>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Code </a:t>
            </a:r>
            <a:r>
              <a:rPr lang="en-US" sz="2400" dirty="0">
                <a:latin typeface="Calibri" panose="020F0502020204030204" pitchFamily="34" charset="0"/>
                <a:cs typeface="Calibri" panose="020F0502020204030204" pitchFamily="34" charset="0"/>
              </a:rPr>
              <a:t>of Conduct for Directors and Senior </a:t>
            </a:r>
            <a:r>
              <a:rPr lang="en-US" sz="2400" dirty="0" smtClean="0">
                <a:latin typeface="Calibri" panose="020F0502020204030204" pitchFamily="34" charset="0"/>
                <a:cs typeface="Calibri" panose="020F0502020204030204" pitchFamily="34" charset="0"/>
              </a:rPr>
              <a:t>Management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Code </a:t>
            </a:r>
            <a:r>
              <a:rPr lang="en-US" sz="2400" dirty="0">
                <a:latin typeface="Calibri" panose="020F0502020204030204" pitchFamily="34" charset="0"/>
                <a:cs typeface="Calibri" panose="020F0502020204030204" pitchFamily="34" charset="0"/>
              </a:rPr>
              <a:t>of Conduct for Prevention of Insider Trading for ‘designated employees</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Code of Practices and Procedures for fair disclosure of unpublished price sensitive information</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Code </a:t>
            </a:r>
            <a:r>
              <a:rPr lang="en-US" sz="2400" dirty="0">
                <a:latin typeface="Calibri" panose="020F0502020204030204" pitchFamily="34" charset="0"/>
                <a:cs typeface="Calibri" panose="020F0502020204030204" pitchFamily="34" charset="0"/>
              </a:rPr>
              <a:t>of Conduct to Regulate, Monitor and Report </a:t>
            </a:r>
            <a:r>
              <a:rPr lang="en-US" sz="2400" dirty="0" smtClean="0">
                <a:latin typeface="Calibri" panose="020F0502020204030204" pitchFamily="34" charset="0"/>
                <a:cs typeface="Calibri" panose="020F0502020204030204" pitchFamily="34" charset="0"/>
              </a:rPr>
              <a:t>Trading </a:t>
            </a:r>
            <a:r>
              <a:rPr lang="en-US" sz="2400" dirty="0">
                <a:latin typeface="Calibri" panose="020F0502020204030204" pitchFamily="34" charset="0"/>
                <a:cs typeface="Calibri" panose="020F0502020204030204" pitchFamily="34" charset="0"/>
              </a:rPr>
              <a:t>by </a:t>
            </a:r>
            <a:r>
              <a:rPr lang="en-US" sz="2400" dirty="0" smtClean="0">
                <a:latin typeface="Calibri" panose="020F0502020204030204" pitchFamily="34" charset="0"/>
                <a:cs typeface="Calibri" panose="020F0502020204030204" pitchFamily="34" charset="0"/>
              </a:rPr>
              <a:t>Insiders</a:t>
            </a: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Policy </a:t>
            </a:r>
            <a:r>
              <a:rPr lang="en-US" sz="2400" dirty="0">
                <a:latin typeface="Calibri" panose="020F0502020204030204" pitchFamily="34" charset="0"/>
                <a:cs typeface="Calibri" panose="020F0502020204030204" pitchFamily="34" charset="0"/>
              </a:rPr>
              <a:t>for Prevention of Sexual Harassment at Workplace</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113</a:t>
            </a:fld>
            <a:endParaRPr lang="en-US"/>
          </a:p>
        </p:txBody>
      </p:sp>
      <p:sp>
        <p:nvSpPr>
          <p:cNvPr id="5" name="Title 4"/>
          <p:cNvSpPr>
            <a:spLocks noGrp="1"/>
          </p:cNvSpPr>
          <p:nvPr>
            <p:ph type="title"/>
          </p:nvPr>
        </p:nvSpPr>
        <p:spPr>
          <a:xfrm>
            <a:off x="457200" y="4182"/>
            <a:ext cx="8229600" cy="68161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Various Policies by Public and Listed Company</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2480749"/>
      </p:ext>
    </p:extLst>
  </p:cSld>
  <p:clrMapOvr>
    <a:masterClrMapping/>
  </p:clrMapOvr>
  <p:transition spd="med">
    <p:wipe dir="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49530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Policy on Board </a:t>
            </a:r>
            <a:r>
              <a:rPr lang="en-US" sz="2400" dirty="0" smtClean="0">
                <a:latin typeface="Calibri" panose="020F0502020204030204" pitchFamily="34" charset="0"/>
                <a:cs typeface="Calibri" panose="020F0502020204030204" pitchFamily="34" charset="0"/>
              </a:rPr>
              <a:t>Diversity</a:t>
            </a: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Policy </a:t>
            </a:r>
            <a:r>
              <a:rPr lang="en-US" sz="2400" dirty="0">
                <a:latin typeface="Calibri" panose="020F0502020204030204" pitchFamily="34" charset="0"/>
                <a:cs typeface="Calibri" panose="020F0502020204030204" pitchFamily="34" charset="0"/>
              </a:rPr>
              <a:t>on </a:t>
            </a:r>
            <a:r>
              <a:rPr lang="en-US" sz="2400" dirty="0" smtClean="0">
                <a:latin typeface="Calibri" panose="020F0502020204030204" pitchFamily="34" charset="0"/>
                <a:cs typeface="Calibri" panose="020F0502020204030204" pitchFamily="34" charset="0"/>
              </a:rPr>
              <a:t>Directors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Appointment </a:t>
            </a:r>
            <a:r>
              <a:rPr lang="en-US" sz="2400" dirty="0">
                <a:latin typeface="Calibri" panose="020F0502020204030204" pitchFamily="34" charset="0"/>
                <a:cs typeface="Calibri" panose="020F0502020204030204" pitchFamily="34" charset="0"/>
              </a:rPr>
              <a:t>and </a:t>
            </a:r>
            <a:r>
              <a:rPr lang="en-US" sz="2400" dirty="0" smtClean="0">
                <a:latin typeface="Calibri" panose="020F0502020204030204" pitchFamily="34" charset="0"/>
                <a:cs typeface="Calibri" panose="020F0502020204030204" pitchFamily="34" charset="0"/>
              </a:rPr>
              <a:t>Remuneration </a:t>
            </a:r>
            <a:r>
              <a:rPr lang="en-US" sz="2400" dirty="0">
                <a:latin typeface="Calibri" panose="020F0502020204030204" pitchFamily="34" charset="0"/>
                <a:cs typeface="Calibri" panose="020F0502020204030204" pitchFamily="34" charset="0"/>
              </a:rPr>
              <a:t>of the </a:t>
            </a:r>
            <a:r>
              <a:rPr lang="en-US" sz="2400" dirty="0" smtClean="0">
                <a:latin typeface="Calibri" panose="020F0502020204030204" pitchFamily="34" charset="0"/>
                <a:cs typeface="Calibri" panose="020F0502020204030204" pitchFamily="34" charset="0"/>
              </a:rPr>
              <a:t>Directors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KMP and </a:t>
            </a:r>
            <a:r>
              <a:rPr lang="en-US" sz="2400" dirty="0">
                <a:latin typeface="Calibri" panose="020F0502020204030204" pitchFamily="34" charset="0"/>
                <a:cs typeface="Calibri" panose="020F0502020204030204" pitchFamily="34" charset="0"/>
              </a:rPr>
              <a:t>other employees including criteria for </a:t>
            </a:r>
            <a:r>
              <a:rPr lang="en-US" sz="2400" dirty="0" smtClean="0">
                <a:latin typeface="Calibri" panose="020F0502020204030204" pitchFamily="34" charset="0"/>
                <a:cs typeface="Calibri" panose="020F0502020204030204" pitchFamily="34" charset="0"/>
              </a:rPr>
              <a:t>determining Qualifications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Positive Attributes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Independence </a:t>
            </a:r>
            <a:r>
              <a:rPr lang="en-US" sz="2400" dirty="0">
                <a:latin typeface="Calibri" panose="020F0502020204030204" pitchFamily="34" charset="0"/>
                <a:cs typeface="Calibri" panose="020F0502020204030204" pitchFamily="34" charset="0"/>
              </a:rPr>
              <a:t>of a </a:t>
            </a:r>
            <a:r>
              <a:rPr lang="en-US" sz="2400" dirty="0" smtClean="0">
                <a:latin typeface="Calibri" panose="020F0502020204030204" pitchFamily="34" charset="0"/>
                <a:cs typeface="Calibri" panose="020F0502020204030204" pitchFamily="34" charset="0"/>
              </a:rPr>
              <a:t>Director </a:t>
            </a:r>
            <a:r>
              <a:rPr lang="en-US" sz="2400" dirty="0">
                <a:latin typeface="Calibri" panose="020F0502020204030204" pitchFamily="34" charset="0"/>
                <a:cs typeface="Calibri" panose="020F0502020204030204" pitchFamily="34" charset="0"/>
              </a:rPr>
              <a:t>and other matters</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Plans </a:t>
            </a:r>
            <a:r>
              <a:rPr lang="en-US" sz="2400" dirty="0">
                <a:latin typeface="Calibri" panose="020F0502020204030204" pitchFamily="34" charset="0"/>
                <a:cs typeface="Calibri" panose="020F0502020204030204" pitchFamily="34" charset="0"/>
              </a:rPr>
              <a:t>for orderly </a:t>
            </a:r>
            <a:r>
              <a:rPr lang="en-US" sz="2400" b="1" u="sng" dirty="0">
                <a:latin typeface="Calibri" panose="020F0502020204030204" pitchFamily="34" charset="0"/>
                <a:cs typeface="Calibri" panose="020F0502020204030204" pitchFamily="34" charset="0"/>
              </a:rPr>
              <a:t>succession for appointments </a:t>
            </a:r>
            <a:r>
              <a:rPr lang="en-US" sz="2400" dirty="0">
                <a:latin typeface="Calibri" panose="020F0502020204030204" pitchFamily="34" charset="0"/>
                <a:cs typeface="Calibri" panose="020F0502020204030204" pitchFamily="34" charset="0"/>
              </a:rPr>
              <a:t>to the Board and to </a:t>
            </a:r>
            <a:r>
              <a:rPr lang="en-US" sz="2400" dirty="0" smtClean="0">
                <a:latin typeface="Calibri" panose="020F0502020204030204" pitchFamily="34" charset="0"/>
                <a:cs typeface="Calibri" panose="020F0502020204030204" pitchFamily="34" charset="0"/>
              </a:rPr>
              <a:t>Senior Management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Device proper </a:t>
            </a:r>
            <a:r>
              <a:rPr lang="en-US" sz="2400" dirty="0">
                <a:latin typeface="Calibri" panose="020F0502020204030204" pitchFamily="34" charset="0"/>
                <a:cs typeface="Calibri" panose="020F0502020204030204" pitchFamily="34" charset="0"/>
              </a:rPr>
              <a:t>S</a:t>
            </a:r>
            <a:r>
              <a:rPr lang="en-US" sz="2400" dirty="0" smtClean="0">
                <a:latin typeface="Calibri" panose="020F0502020204030204" pitchFamily="34" charset="0"/>
                <a:cs typeface="Calibri" panose="020F0502020204030204" pitchFamily="34" charset="0"/>
              </a:rPr>
              <a:t>ystems </a:t>
            </a:r>
            <a:r>
              <a:rPr lang="en-US" sz="2400" dirty="0">
                <a:latin typeface="Calibri" panose="020F0502020204030204" pitchFamily="34" charset="0"/>
                <a:cs typeface="Calibri" panose="020F0502020204030204" pitchFamily="34" charset="0"/>
              </a:rPr>
              <a:t>to ensure compliance with the provisions of all </a:t>
            </a:r>
            <a:r>
              <a:rPr lang="en-US" sz="2400" b="1" u="sng" dirty="0" smtClean="0">
                <a:latin typeface="Calibri" panose="020F0502020204030204" pitchFamily="34" charset="0"/>
                <a:cs typeface="Calibri" panose="020F0502020204030204" pitchFamily="34" charset="0"/>
              </a:rPr>
              <a:t>Applicable </a:t>
            </a:r>
            <a:r>
              <a:rPr lang="en-US" sz="2400" b="1" u="sng" dirty="0">
                <a:latin typeface="Calibri" panose="020F0502020204030204" pitchFamily="34" charset="0"/>
                <a:cs typeface="Calibri" panose="020F0502020204030204" pitchFamily="34" charset="0"/>
              </a:rPr>
              <a:t>L</a:t>
            </a:r>
            <a:r>
              <a:rPr lang="en-US" sz="2400" b="1" u="sng" dirty="0" smtClean="0">
                <a:latin typeface="Calibri" panose="020F0502020204030204" pitchFamily="34" charset="0"/>
                <a:cs typeface="Calibri" panose="020F0502020204030204" pitchFamily="34" charset="0"/>
              </a:rPr>
              <a:t>aws</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to the company</a:t>
            </a: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114</a:t>
            </a:fld>
            <a:endParaRPr lang="en-US"/>
          </a:p>
        </p:txBody>
      </p:sp>
      <p:sp>
        <p:nvSpPr>
          <p:cNvPr id="5" name="Title 4"/>
          <p:cNvSpPr>
            <a:spLocks noGrp="1"/>
          </p:cNvSpPr>
          <p:nvPr>
            <p:ph type="title"/>
          </p:nvPr>
        </p:nvSpPr>
        <p:spPr>
          <a:xfrm>
            <a:off x="457200" y="4182"/>
            <a:ext cx="8229600" cy="68161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Various Policies by Public and Listed Company</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4399761"/>
      </p:ext>
    </p:extLst>
  </p:cSld>
  <p:clrMapOvr>
    <a:masterClrMapping/>
  </p:clrMapOvr>
  <p:transition spd="med">
    <p:wipe dir="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50292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Section 179 (3) </a:t>
            </a:r>
            <a:r>
              <a:rPr lang="en-US" sz="2400" dirty="0">
                <a:latin typeface="Calibri" panose="020F0502020204030204" pitchFamily="34" charset="0"/>
                <a:cs typeface="Calibri" panose="020F0502020204030204" pitchFamily="34" charset="0"/>
              </a:rPr>
              <a:t>of </a:t>
            </a:r>
            <a:r>
              <a:rPr lang="en-US" sz="2400" dirty="0" smtClean="0">
                <a:latin typeface="Calibri" panose="020F0502020204030204" pitchFamily="34" charset="0"/>
                <a:cs typeface="Calibri" panose="020F0502020204030204" pitchFamily="34" charset="0"/>
              </a:rPr>
              <a:t>the Companies Act, 2013 </a:t>
            </a:r>
            <a:r>
              <a:rPr lang="en-US" sz="2400" dirty="0">
                <a:latin typeface="Calibri" panose="020F0502020204030204" pitchFamily="34" charset="0"/>
                <a:cs typeface="Calibri" panose="020F0502020204030204" pitchFamily="34" charset="0"/>
              </a:rPr>
              <a:t>provides that the </a:t>
            </a:r>
            <a:r>
              <a:rPr lang="en-US" sz="2400" b="1" dirty="0">
                <a:latin typeface="Calibri" panose="020F0502020204030204" pitchFamily="34" charset="0"/>
                <a:cs typeface="Calibri" panose="020F0502020204030204" pitchFamily="34" charset="0"/>
              </a:rPr>
              <a:t>Board of </a:t>
            </a:r>
            <a:r>
              <a:rPr lang="en-US" sz="2400" b="1" dirty="0" smtClean="0">
                <a:latin typeface="Calibri" panose="020F0502020204030204" pitchFamily="34" charset="0"/>
                <a:cs typeface="Calibri" panose="020F0502020204030204" pitchFamily="34" charset="0"/>
              </a:rPr>
              <a:t>Directors </a:t>
            </a:r>
            <a:r>
              <a:rPr lang="en-US" sz="2400" dirty="0" smtClean="0">
                <a:latin typeface="Calibri" panose="020F0502020204030204" pitchFamily="34" charset="0"/>
                <a:cs typeface="Calibri" panose="020F0502020204030204" pitchFamily="34" charset="0"/>
              </a:rPr>
              <a:t>of </a:t>
            </a:r>
            <a:r>
              <a:rPr lang="en-US" sz="2400" dirty="0">
                <a:latin typeface="Calibri" panose="020F0502020204030204" pitchFamily="34" charset="0"/>
                <a:cs typeface="Calibri" panose="020F0502020204030204" pitchFamily="34" charset="0"/>
              </a:rPr>
              <a:t>a company shall approve the </a:t>
            </a:r>
            <a:r>
              <a:rPr lang="en-US" sz="2400" dirty="0" smtClean="0">
                <a:latin typeface="Calibri" panose="020F0502020204030204" pitchFamily="34" charset="0"/>
                <a:cs typeface="Calibri" panose="020F0502020204030204" pitchFamily="34" charset="0"/>
              </a:rPr>
              <a:t>Financial Statement </a:t>
            </a:r>
            <a:r>
              <a:rPr lang="en-US" sz="2400" dirty="0">
                <a:latin typeface="Calibri" panose="020F0502020204030204" pitchFamily="34" charset="0"/>
                <a:cs typeface="Calibri" panose="020F0502020204030204" pitchFamily="34" charset="0"/>
              </a:rPr>
              <a:t>and the </a:t>
            </a:r>
            <a:r>
              <a:rPr lang="en-US" sz="2400" dirty="0" smtClean="0">
                <a:latin typeface="Calibri" panose="020F0502020204030204" pitchFamily="34" charset="0"/>
                <a:cs typeface="Calibri" panose="020F0502020204030204" pitchFamily="34" charset="0"/>
              </a:rPr>
              <a:t>Board Report </a:t>
            </a:r>
            <a:r>
              <a:rPr lang="en-US" sz="2400" dirty="0">
                <a:latin typeface="Calibri" panose="020F0502020204030204" pitchFamily="34" charset="0"/>
                <a:cs typeface="Calibri" panose="020F0502020204030204" pitchFamily="34" charset="0"/>
              </a:rPr>
              <a:t>on </a:t>
            </a:r>
            <a:r>
              <a:rPr lang="en-US" sz="2400" dirty="0" smtClean="0">
                <a:latin typeface="Calibri" panose="020F0502020204030204" pitchFamily="34" charset="0"/>
                <a:cs typeface="Calibri" panose="020F0502020204030204" pitchFamily="34" charset="0"/>
              </a:rPr>
              <a:t>behalf of </a:t>
            </a:r>
            <a:r>
              <a:rPr lang="en-US" sz="2400" dirty="0">
                <a:latin typeface="Calibri" panose="020F0502020204030204" pitchFamily="34" charset="0"/>
                <a:cs typeface="Calibri" panose="020F0502020204030204" pitchFamily="34" charset="0"/>
              </a:rPr>
              <a:t>the company by means of </a:t>
            </a:r>
            <a:r>
              <a:rPr lang="en-US" sz="2400" b="1" u="sng" dirty="0">
                <a:latin typeface="Calibri" panose="020F0502020204030204" pitchFamily="34" charset="0"/>
                <a:cs typeface="Calibri" panose="020F0502020204030204" pitchFamily="34" charset="0"/>
              </a:rPr>
              <a:t>R</a:t>
            </a:r>
            <a:r>
              <a:rPr lang="en-US" sz="2400" b="1" u="sng" dirty="0" smtClean="0">
                <a:latin typeface="Calibri" panose="020F0502020204030204" pitchFamily="34" charset="0"/>
                <a:cs typeface="Calibri" panose="020F0502020204030204" pitchFamily="34" charset="0"/>
              </a:rPr>
              <a:t>esolutions </a:t>
            </a:r>
            <a:r>
              <a:rPr lang="en-US" sz="2400" b="1" u="sng" dirty="0">
                <a:latin typeface="Calibri" panose="020F0502020204030204" pitchFamily="34" charset="0"/>
                <a:cs typeface="Calibri" panose="020F0502020204030204" pitchFamily="34" charset="0"/>
              </a:rPr>
              <a:t>passed at </a:t>
            </a:r>
            <a:r>
              <a:rPr lang="en-US" sz="2400" b="1" u="sng" dirty="0" smtClean="0">
                <a:latin typeface="Calibri" panose="020F0502020204030204" pitchFamily="34" charset="0"/>
                <a:cs typeface="Calibri" panose="020F0502020204030204" pitchFamily="34" charset="0"/>
              </a:rPr>
              <a:t>Board Meeting and not by Circulation.</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If </a:t>
            </a:r>
            <a:r>
              <a:rPr lang="en-US" sz="2400" dirty="0">
                <a:latin typeface="Calibri" panose="020F0502020204030204" pitchFamily="34" charset="0"/>
                <a:cs typeface="Calibri" panose="020F0502020204030204" pitchFamily="34" charset="0"/>
              </a:rPr>
              <a:t>requisite quorum is present through </a:t>
            </a:r>
            <a:r>
              <a:rPr lang="en-US" sz="2400" b="1" u="sng" dirty="0">
                <a:latin typeface="Calibri" panose="020F0502020204030204" pitchFamily="34" charset="0"/>
                <a:cs typeface="Calibri" panose="020F0502020204030204" pitchFamily="34" charset="0"/>
              </a:rPr>
              <a:t>physical presence </a:t>
            </a:r>
            <a:r>
              <a:rPr lang="en-US" sz="2400" dirty="0">
                <a:latin typeface="Calibri" panose="020F0502020204030204" pitchFamily="34" charset="0"/>
                <a:cs typeface="Calibri" panose="020F0502020204030204" pitchFamily="34" charset="0"/>
              </a:rPr>
              <a:t>of directors</a:t>
            </a:r>
            <a:r>
              <a:rPr lang="en-US" sz="2400" dirty="0" smtClean="0">
                <a:latin typeface="Calibri" panose="020F0502020204030204" pitchFamily="34" charset="0"/>
                <a:cs typeface="Calibri" panose="020F0502020204030204" pitchFamily="34" charset="0"/>
              </a:rPr>
              <a:t>, any </a:t>
            </a:r>
            <a:r>
              <a:rPr lang="en-US" sz="2400" dirty="0">
                <a:latin typeface="Calibri" panose="020F0502020204030204" pitchFamily="34" charset="0"/>
                <a:cs typeface="Calibri" panose="020F0502020204030204" pitchFamily="34" charset="0"/>
              </a:rPr>
              <a:t>other director may participate through video conferencing or other </a:t>
            </a:r>
            <a:r>
              <a:rPr lang="en-US" sz="2400" dirty="0" smtClean="0">
                <a:latin typeface="Calibri" panose="020F0502020204030204" pitchFamily="34" charset="0"/>
                <a:cs typeface="Calibri" panose="020F0502020204030204" pitchFamily="34" charset="0"/>
              </a:rPr>
              <a:t>audio visual </a:t>
            </a:r>
            <a:r>
              <a:rPr lang="en-US" sz="2400" dirty="0">
                <a:latin typeface="Calibri" panose="020F0502020204030204" pitchFamily="34" charset="0"/>
                <a:cs typeface="Calibri" panose="020F0502020204030204" pitchFamily="34" charset="0"/>
              </a:rPr>
              <a:t>means in </a:t>
            </a:r>
            <a:r>
              <a:rPr lang="en-US" sz="2400" dirty="0" smtClean="0">
                <a:latin typeface="Calibri" panose="020F0502020204030204" pitchFamily="34" charset="0"/>
                <a:cs typeface="Calibri" panose="020F0502020204030204" pitchFamily="34" charset="0"/>
              </a:rPr>
              <a:t>Board </a:t>
            </a:r>
            <a:r>
              <a:rPr lang="en-US" sz="2400" dirty="0">
                <a:latin typeface="Calibri" panose="020F0502020204030204" pitchFamily="34" charset="0"/>
                <a:cs typeface="Calibri" panose="020F0502020204030204" pitchFamily="34" charset="0"/>
              </a:rPr>
              <a:t>M</a:t>
            </a:r>
            <a:r>
              <a:rPr lang="en-US" sz="2400" dirty="0" smtClean="0">
                <a:latin typeface="Calibri" panose="020F0502020204030204" pitchFamily="34" charset="0"/>
                <a:cs typeface="Calibri" panose="020F0502020204030204" pitchFamily="34" charset="0"/>
              </a:rPr>
              <a:t>eeting for approval of Financials and Board </a:t>
            </a:r>
            <a:r>
              <a:rPr lang="en-US" sz="2400" dirty="0">
                <a:latin typeface="Calibri" panose="020F0502020204030204" pitchFamily="34" charset="0"/>
                <a:cs typeface="Calibri" panose="020F0502020204030204" pitchFamily="34" charset="0"/>
              </a:rPr>
              <a:t>R</a:t>
            </a:r>
            <a:r>
              <a:rPr lang="en-US" sz="2400" dirty="0" smtClean="0">
                <a:latin typeface="Calibri" panose="020F0502020204030204" pitchFamily="34" charset="0"/>
                <a:cs typeface="Calibri" panose="020F0502020204030204" pitchFamily="34" charset="0"/>
              </a:rPr>
              <a:t>eport. However due to Pandemic MCA has relaxed this provision </a:t>
            </a:r>
            <a:r>
              <a:rPr lang="en-US" sz="2400" b="1" u="sng" dirty="0" err="1" smtClean="0">
                <a:latin typeface="Calibri" panose="020F0502020204030204" pitchFamily="34" charset="0"/>
                <a:cs typeface="Calibri" panose="020F0502020204030204" pitchFamily="34" charset="0"/>
              </a:rPr>
              <a:t>upto</a:t>
            </a:r>
            <a:r>
              <a:rPr lang="en-US" sz="2400" b="1" u="sng" dirty="0" smtClean="0">
                <a:latin typeface="Calibri" panose="020F0502020204030204" pitchFamily="34" charset="0"/>
                <a:cs typeface="Calibri" panose="020F0502020204030204" pitchFamily="34" charset="0"/>
              </a:rPr>
              <a:t> 30 June 2021 and it can be approved by Board in meeting through VC</a:t>
            </a:r>
            <a:r>
              <a:rPr lang="en-US" sz="2400"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115</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Approval of the Board Report</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287123"/>
      </p:ext>
    </p:extLst>
  </p:cSld>
  <p:clrMapOvr>
    <a:masterClrMapping/>
  </p:clrMapOvr>
  <p:transition spd="med">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81599"/>
          </a:xfrm>
          <a:solidFill>
            <a:schemeClr val="accent1">
              <a:lumMod val="20000"/>
              <a:lumOff val="80000"/>
            </a:schemeClr>
          </a:solidFill>
        </p:spPr>
        <p:txBody>
          <a:bodyPr vert="horz">
            <a:noAutofit/>
          </a:bodyPr>
          <a:lstStyle/>
          <a:p>
            <a:pPr marL="109728" indent="0" algn="just">
              <a:buNone/>
            </a:pPr>
            <a:r>
              <a:rPr lang="en-US" sz="2800" b="1" dirty="0">
                <a:latin typeface="Calibri" panose="020F0502020204030204" pitchFamily="34" charset="0"/>
                <a:cs typeface="Calibri" panose="020F0502020204030204" pitchFamily="34" charset="0"/>
              </a:rPr>
              <a:t>Section 134(6)</a:t>
            </a:r>
          </a:p>
          <a:p>
            <a:pPr marL="109728" indent="0" algn="just">
              <a:buNone/>
            </a:pPr>
            <a:r>
              <a:rPr lang="en-US" sz="2800" dirty="0">
                <a:latin typeface="Calibri" panose="020F0502020204030204" pitchFamily="34" charset="0"/>
                <a:cs typeface="Calibri" panose="020F0502020204030204" pitchFamily="34" charset="0"/>
              </a:rPr>
              <a:t>The Board’s </a:t>
            </a:r>
            <a:r>
              <a:rPr lang="en-US" sz="2800" dirty="0" smtClean="0">
                <a:latin typeface="Calibri" panose="020F0502020204030204" pitchFamily="34" charset="0"/>
                <a:cs typeface="Calibri" panose="020F0502020204030204" pitchFamily="34" charset="0"/>
              </a:rPr>
              <a:t>Report </a:t>
            </a:r>
            <a:r>
              <a:rPr lang="en-US" sz="2800" dirty="0">
                <a:latin typeface="Calibri" panose="020F0502020204030204" pitchFamily="34" charset="0"/>
                <a:cs typeface="Calibri" panose="020F0502020204030204" pitchFamily="34" charset="0"/>
              </a:rPr>
              <a:t>and any annexures thereto </a:t>
            </a:r>
            <a:r>
              <a:rPr lang="en-US" sz="2800" dirty="0" smtClean="0">
                <a:latin typeface="Calibri" panose="020F0502020204030204" pitchFamily="34" charset="0"/>
                <a:cs typeface="Calibri" panose="020F0502020204030204" pitchFamily="34" charset="0"/>
              </a:rPr>
              <a:t>shall </a:t>
            </a:r>
            <a:r>
              <a:rPr lang="en-US" sz="2800" dirty="0">
                <a:latin typeface="Calibri" panose="020F0502020204030204" pitchFamily="34" charset="0"/>
                <a:cs typeface="Calibri" panose="020F0502020204030204" pitchFamily="34" charset="0"/>
              </a:rPr>
              <a:t>be signed </a:t>
            </a:r>
            <a:r>
              <a:rPr lang="en-US" sz="2800" dirty="0" smtClean="0">
                <a:latin typeface="Calibri" panose="020F0502020204030204" pitchFamily="34" charset="0"/>
                <a:cs typeface="Calibri" panose="020F0502020204030204" pitchFamily="34" charset="0"/>
              </a:rPr>
              <a:t>by:</a:t>
            </a:r>
            <a:endParaRPr lang="en-US" sz="28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a:latin typeface="Calibri" panose="020F0502020204030204" pitchFamily="34" charset="0"/>
                <a:cs typeface="Calibri" panose="020F0502020204030204" pitchFamily="34" charset="0"/>
              </a:rPr>
              <a:t>its </a:t>
            </a:r>
            <a:r>
              <a:rPr lang="en-US" sz="2800" b="1" dirty="0">
                <a:latin typeface="Calibri" panose="020F0502020204030204" pitchFamily="34" charset="0"/>
                <a:cs typeface="Calibri" panose="020F0502020204030204" pitchFamily="34" charset="0"/>
              </a:rPr>
              <a:t>chairperson </a:t>
            </a:r>
            <a:r>
              <a:rPr lang="en-US" sz="2800" dirty="0">
                <a:latin typeface="Calibri" panose="020F0502020204030204" pitchFamily="34" charset="0"/>
                <a:cs typeface="Calibri" panose="020F0502020204030204" pitchFamily="34" charset="0"/>
              </a:rPr>
              <a:t>of the company if he is authorised by the Board and </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where </a:t>
            </a:r>
            <a:r>
              <a:rPr lang="en-US" sz="2800" dirty="0">
                <a:latin typeface="Calibri" panose="020F0502020204030204" pitchFamily="34" charset="0"/>
                <a:cs typeface="Calibri" panose="020F0502020204030204" pitchFamily="34" charset="0"/>
              </a:rPr>
              <a:t>he is not so authorised, shall be signed by at </a:t>
            </a:r>
            <a:r>
              <a:rPr lang="en-US" sz="2800" b="1" dirty="0">
                <a:latin typeface="Calibri" panose="020F0502020204030204" pitchFamily="34" charset="0"/>
                <a:cs typeface="Calibri" panose="020F0502020204030204" pitchFamily="34" charset="0"/>
              </a:rPr>
              <a:t>least two </a:t>
            </a:r>
            <a:r>
              <a:rPr lang="en-US" sz="2800" b="1" dirty="0" smtClean="0">
                <a:latin typeface="Calibri" panose="020F0502020204030204" pitchFamily="34" charset="0"/>
                <a:cs typeface="Calibri" panose="020F0502020204030204" pitchFamily="34" charset="0"/>
              </a:rPr>
              <a:t>Directors</a:t>
            </a:r>
            <a:r>
              <a:rPr lang="en-US" sz="2800" b="1" dirty="0">
                <a:latin typeface="Calibri" panose="020F0502020204030204" pitchFamily="34" charset="0"/>
                <a:cs typeface="Calibri" panose="020F0502020204030204" pitchFamily="34" charset="0"/>
              </a:rPr>
              <a:t>, one of whom shall be a </a:t>
            </a:r>
            <a:r>
              <a:rPr lang="en-US" sz="2800" b="1" dirty="0" smtClean="0">
                <a:latin typeface="Calibri" panose="020F0502020204030204" pitchFamily="34" charset="0"/>
                <a:cs typeface="Calibri" panose="020F0502020204030204" pitchFamily="34" charset="0"/>
              </a:rPr>
              <a:t>Managing </a:t>
            </a:r>
            <a:r>
              <a:rPr lang="en-US" sz="2800" b="1" dirty="0">
                <a:latin typeface="Calibri" panose="020F0502020204030204" pitchFamily="34" charset="0"/>
                <a:cs typeface="Calibri" panose="020F0502020204030204" pitchFamily="34" charset="0"/>
              </a:rPr>
              <a:t>D</a:t>
            </a:r>
            <a:r>
              <a:rPr lang="en-US" sz="2800" b="1" dirty="0" smtClean="0">
                <a:latin typeface="Calibri" panose="020F0502020204030204" pitchFamily="34" charset="0"/>
                <a:cs typeface="Calibri" panose="020F0502020204030204" pitchFamily="34" charset="0"/>
              </a:rPr>
              <a:t>irector</a:t>
            </a:r>
            <a:r>
              <a:rPr lang="en-US" sz="2800" dirty="0">
                <a:latin typeface="Calibri" panose="020F0502020204030204" pitchFamily="34" charset="0"/>
                <a:cs typeface="Calibri" panose="020F0502020204030204" pitchFamily="34" charset="0"/>
              </a:rPr>
              <a:t>, or </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by </a:t>
            </a:r>
            <a:r>
              <a:rPr lang="en-US" sz="2800" dirty="0">
                <a:latin typeface="Calibri" panose="020F0502020204030204" pitchFamily="34" charset="0"/>
                <a:cs typeface="Calibri" panose="020F0502020204030204" pitchFamily="34" charset="0"/>
              </a:rPr>
              <a:t>the </a:t>
            </a:r>
            <a:r>
              <a:rPr lang="en-US" sz="2800" dirty="0" smtClean="0">
                <a:latin typeface="Calibri" panose="020F0502020204030204" pitchFamily="34" charset="0"/>
                <a:cs typeface="Calibri" panose="020F0502020204030204" pitchFamily="34" charset="0"/>
              </a:rPr>
              <a:t>Director </a:t>
            </a:r>
            <a:r>
              <a:rPr lang="en-US" sz="2800" dirty="0">
                <a:latin typeface="Calibri" panose="020F0502020204030204" pitchFamily="34" charset="0"/>
                <a:cs typeface="Calibri" panose="020F0502020204030204" pitchFamily="34" charset="0"/>
              </a:rPr>
              <a:t>where there is one </a:t>
            </a:r>
            <a:r>
              <a:rPr lang="en-US" sz="2800" dirty="0" smtClean="0">
                <a:latin typeface="Calibri" panose="020F0502020204030204" pitchFamily="34" charset="0"/>
                <a:cs typeface="Calibri" panose="020F0502020204030204" pitchFamily="34" charset="0"/>
              </a:rPr>
              <a:t>director in OPC.</a:t>
            </a: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116</a:t>
            </a:fld>
            <a:endParaRPr lang="en-US"/>
          </a:p>
        </p:txBody>
      </p:sp>
      <p:sp>
        <p:nvSpPr>
          <p:cNvPr id="5" name="Title 4"/>
          <p:cNvSpPr>
            <a:spLocks noGrp="1"/>
          </p:cNvSpPr>
          <p:nvPr>
            <p:ph type="title"/>
          </p:nvPr>
        </p:nvSpPr>
        <p:spPr>
          <a:xfrm>
            <a:off x="457200"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a:solidFill>
                  <a:srgbClr val="C00000"/>
                </a:solidFill>
                <a:latin typeface="Calibri" panose="020F0502020204030204" pitchFamily="34" charset="0"/>
                <a:cs typeface="Calibri" panose="020F0502020204030204" pitchFamily="34" charset="0"/>
              </a:rPr>
              <a:t>Signatures on Directors </a:t>
            </a:r>
            <a:r>
              <a:rPr lang="en-US" sz="2800" dirty="0" smtClean="0">
                <a:solidFill>
                  <a:srgbClr val="C00000"/>
                </a:solidFill>
                <a:latin typeface="Calibri" panose="020F0502020204030204" pitchFamily="34" charset="0"/>
                <a:cs typeface="Calibri" panose="020F0502020204030204" pitchFamily="34" charset="0"/>
              </a:rPr>
              <a:t>Report - Section </a:t>
            </a:r>
            <a:r>
              <a:rPr lang="en-US" sz="2800" dirty="0">
                <a:solidFill>
                  <a:srgbClr val="C00000"/>
                </a:solidFill>
                <a:latin typeface="Calibri" panose="020F0502020204030204" pitchFamily="34" charset="0"/>
                <a:cs typeface="Calibri" panose="020F0502020204030204" pitchFamily="34" charset="0"/>
              </a:rPr>
              <a:t>134 (6</a:t>
            </a:r>
            <a:r>
              <a:rPr lang="en-US" sz="2800" dirty="0" smtClean="0">
                <a:solidFill>
                  <a:srgbClr val="C00000"/>
                </a:solidFill>
                <a:latin typeface="Calibri" panose="020F0502020204030204" pitchFamily="34" charset="0"/>
                <a:cs typeface="Calibri" panose="020F0502020204030204" pitchFamily="34" charset="0"/>
              </a:rPr>
              <a:t>)</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1301848"/>
      </p:ext>
    </p:extLst>
  </p:cSld>
  <p:clrMapOvr>
    <a:masterClrMapping/>
  </p:clrMapOvr>
  <p:transition spd="med">
    <p:wipe dir="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81599"/>
          </a:xfrm>
          <a:solidFill>
            <a:schemeClr val="accent1">
              <a:lumMod val="20000"/>
              <a:lumOff val="80000"/>
            </a:schemeClr>
          </a:solidFill>
        </p:spPr>
        <p:txBody>
          <a:bodyPr vert="horz">
            <a:noAutofit/>
          </a:bodyPr>
          <a:lstStyle/>
          <a:p>
            <a:pPr marL="109728" indent="0" algn="just">
              <a:buNone/>
            </a:pPr>
            <a:r>
              <a:rPr lang="en-US" sz="2400" b="1" dirty="0" smtClean="0">
                <a:latin typeface="Calibri" panose="020F0502020204030204" pitchFamily="34" charset="0"/>
                <a:cs typeface="Calibri" panose="020F0502020204030204" pitchFamily="34" charset="0"/>
              </a:rPr>
              <a:t>Section  </a:t>
            </a:r>
            <a:r>
              <a:rPr lang="en-US" sz="2400" b="1" dirty="0">
                <a:latin typeface="Calibri" panose="020F0502020204030204" pitchFamily="34" charset="0"/>
                <a:cs typeface="Calibri" panose="020F0502020204030204" pitchFamily="34" charset="0"/>
              </a:rPr>
              <a:t>134(7)</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Financial </a:t>
            </a:r>
            <a:r>
              <a:rPr lang="en-US" sz="2800" dirty="0">
                <a:latin typeface="Calibri" panose="020F0502020204030204" pitchFamily="34" charset="0"/>
                <a:cs typeface="Calibri" panose="020F0502020204030204" pitchFamily="34" charset="0"/>
              </a:rPr>
              <a:t>Statement shall be issued, circulated or published along with Board Report referred to in Section 134(3)</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117</a:t>
            </a:fld>
            <a:endParaRPr lang="en-US"/>
          </a:p>
        </p:txBody>
      </p:sp>
      <p:sp>
        <p:nvSpPr>
          <p:cNvPr id="5" name="Title 4"/>
          <p:cNvSpPr>
            <a:spLocks noGrp="1"/>
          </p:cNvSpPr>
          <p:nvPr>
            <p:ph type="title"/>
          </p:nvPr>
        </p:nvSpPr>
        <p:spPr>
          <a:xfrm>
            <a:off x="457200"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Directors </a:t>
            </a:r>
            <a:r>
              <a:rPr lang="en-US" sz="2800" dirty="0">
                <a:solidFill>
                  <a:srgbClr val="C00000"/>
                </a:solidFill>
                <a:latin typeface="Calibri" panose="020F0502020204030204" pitchFamily="34" charset="0"/>
                <a:cs typeface="Calibri" panose="020F0502020204030204" pitchFamily="34" charset="0"/>
              </a:rPr>
              <a:t>Report to be attached to Financial </a:t>
            </a:r>
            <a:r>
              <a:rPr lang="en-US" sz="2800" dirty="0" smtClean="0">
                <a:solidFill>
                  <a:srgbClr val="C00000"/>
                </a:solidFill>
                <a:latin typeface="Calibri" panose="020F0502020204030204" pitchFamily="34" charset="0"/>
                <a:cs typeface="Calibri" panose="020F0502020204030204" pitchFamily="34" charset="0"/>
              </a:rPr>
              <a:t>Statements -Section </a:t>
            </a:r>
            <a:r>
              <a:rPr lang="en-US" sz="2800" dirty="0">
                <a:solidFill>
                  <a:srgbClr val="C00000"/>
                </a:solidFill>
                <a:latin typeface="Calibri" panose="020F0502020204030204" pitchFamily="34" charset="0"/>
                <a:cs typeface="Calibri" panose="020F0502020204030204" pitchFamily="34" charset="0"/>
              </a:rPr>
              <a:t>134(7</a:t>
            </a:r>
            <a:r>
              <a:rPr lang="en-US" sz="2800" dirty="0" smtClean="0">
                <a:solidFill>
                  <a:srgbClr val="C00000"/>
                </a:solidFill>
                <a:latin typeface="Calibri" panose="020F0502020204030204" pitchFamily="34" charset="0"/>
                <a:cs typeface="Calibri" panose="020F0502020204030204" pitchFamily="34" charset="0"/>
              </a:rPr>
              <a:t>)</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3886200"/>
            <a:ext cx="2686050" cy="2085975"/>
          </a:xfrm>
          <a:prstGeom prst="rect">
            <a:avLst/>
          </a:prstGeom>
        </p:spPr>
      </p:pic>
    </p:spTree>
    <p:extLst>
      <p:ext uri="{BB962C8B-B14F-4D97-AF65-F5344CB8AC3E}">
        <p14:creationId xmlns:p14="http://schemas.microsoft.com/office/powerpoint/2010/main" val="3068069345"/>
      </p:ext>
    </p:extLst>
  </p:cSld>
  <p:clrMapOvr>
    <a:masterClrMapping/>
  </p:clrMapOvr>
  <p:transition spd="med">
    <p:wipe dir="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3"/>
          </a:xfrm>
          <a:solidFill>
            <a:schemeClr val="accent1">
              <a:lumMod val="20000"/>
              <a:lumOff val="80000"/>
            </a:schemeClr>
          </a:solidFill>
        </p:spPr>
        <p:txBody>
          <a:bodyPr/>
          <a:lstStyle/>
          <a:p>
            <a:pPr marL="109728" indent="0" algn="just">
              <a:buNone/>
            </a:pPr>
            <a:endParaRPr lang="en-US" dirty="0" smtClean="0">
              <a:latin typeface="Calibri" panose="020F0502020204030204" pitchFamily="34" charset="0"/>
              <a:cs typeface="Calibri" panose="020F0502020204030204" pitchFamily="34" charset="0"/>
            </a:endParaRPr>
          </a:p>
          <a:p>
            <a:pPr marL="109728" indent="0" algn="just">
              <a:buNone/>
            </a:pPr>
            <a:r>
              <a:rPr lang="en-US" sz="3200" dirty="0" smtClean="0">
                <a:latin typeface="Calibri" panose="020F0502020204030204" pitchFamily="34" charset="0"/>
                <a:cs typeface="Calibri" panose="020F0502020204030204" pitchFamily="34" charset="0"/>
              </a:rPr>
              <a:t>If </a:t>
            </a:r>
            <a:r>
              <a:rPr lang="en-US" sz="3200" dirty="0">
                <a:latin typeface="Calibri" panose="020F0502020204030204" pitchFamily="34" charset="0"/>
                <a:cs typeface="Calibri" panose="020F0502020204030204" pitchFamily="34" charset="0"/>
              </a:rPr>
              <a:t>a </a:t>
            </a:r>
            <a:r>
              <a:rPr lang="en-US" sz="3200" dirty="0" smtClean="0">
                <a:latin typeface="Calibri" panose="020F0502020204030204" pitchFamily="34" charset="0"/>
                <a:cs typeface="Calibri" panose="020F0502020204030204" pitchFamily="34" charset="0"/>
              </a:rPr>
              <a:t>Company is </a:t>
            </a:r>
            <a:r>
              <a:rPr lang="en-US" sz="3200" dirty="0">
                <a:latin typeface="Calibri" panose="020F0502020204030204" pitchFamily="34" charset="0"/>
                <a:cs typeface="Calibri" panose="020F0502020204030204" pitchFamily="34" charset="0"/>
              </a:rPr>
              <a:t>in </a:t>
            </a:r>
            <a:r>
              <a:rPr lang="en-US" sz="3200" dirty="0" smtClean="0">
                <a:latin typeface="Calibri" panose="020F0502020204030204" pitchFamily="34" charset="0"/>
                <a:cs typeface="Calibri" panose="020F0502020204030204" pitchFamily="34" charset="0"/>
              </a:rPr>
              <a:t>default </a:t>
            </a:r>
          </a:p>
          <a:p>
            <a:pPr marL="109728" indent="0" algn="just">
              <a:buNone/>
            </a:pPr>
            <a:r>
              <a:rPr lang="en-US" sz="3200" dirty="0" smtClean="0">
                <a:latin typeface="Calibri" panose="020F0502020204030204" pitchFamily="34" charset="0"/>
                <a:cs typeface="Calibri" panose="020F0502020204030204" pitchFamily="34" charset="0"/>
              </a:rPr>
              <a:t>=  Penalty </a:t>
            </a:r>
            <a:r>
              <a:rPr lang="en-US" sz="3200" dirty="0">
                <a:latin typeface="Calibri" panose="020F0502020204030204" pitchFamily="34" charset="0"/>
                <a:cs typeface="Calibri" panose="020F0502020204030204" pitchFamily="34" charset="0"/>
              </a:rPr>
              <a:t>of </a:t>
            </a:r>
            <a:r>
              <a:rPr lang="en-US" sz="3200" dirty="0" smtClean="0">
                <a:latin typeface="Calibri" panose="020F0502020204030204" pitchFamily="34" charset="0"/>
                <a:cs typeface="Calibri" panose="020F0502020204030204" pitchFamily="34" charset="0"/>
              </a:rPr>
              <a:t>Rs.3 Lacs</a:t>
            </a:r>
          </a:p>
          <a:p>
            <a:pPr marL="109728" indent="0" algn="just">
              <a:buNone/>
            </a:pPr>
            <a:endParaRPr lang="en-US" sz="3200" dirty="0" smtClean="0">
              <a:latin typeface="Calibri" panose="020F0502020204030204" pitchFamily="34" charset="0"/>
              <a:cs typeface="Calibri" panose="020F0502020204030204" pitchFamily="34" charset="0"/>
            </a:endParaRPr>
          </a:p>
          <a:p>
            <a:pPr marL="109728" indent="0" algn="just">
              <a:buNone/>
            </a:pPr>
            <a:r>
              <a:rPr lang="en-US" sz="3200" dirty="0" smtClean="0">
                <a:latin typeface="Calibri" panose="020F0502020204030204" pitchFamily="34" charset="0"/>
                <a:cs typeface="Calibri" panose="020F0502020204030204" pitchFamily="34" charset="0"/>
              </a:rPr>
              <a:t>and </a:t>
            </a:r>
          </a:p>
          <a:p>
            <a:pPr marL="109728" indent="0" algn="just">
              <a:buNone/>
            </a:pPr>
            <a:endParaRPr lang="en-US" sz="3200" dirty="0" smtClean="0">
              <a:latin typeface="Calibri" panose="020F0502020204030204" pitchFamily="34" charset="0"/>
              <a:cs typeface="Calibri" panose="020F0502020204030204" pitchFamily="34" charset="0"/>
            </a:endParaRPr>
          </a:p>
          <a:p>
            <a:pPr marL="109728" indent="0" algn="just">
              <a:buNone/>
            </a:pPr>
            <a:r>
              <a:rPr lang="en-US" sz="3200" dirty="0" smtClean="0">
                <a:latin typeface="Calibri" panose="020F0502020204030204" pitchFamily="34" charset="0"/>
                <a:cs typeface="Calibri" panose="020F0502020204030204" pitchFamily="34" charset="0"/>
              </a:rPr>
              <a:t>Every </a:t>
            </a:r>
            <a:r>
              <a:rPr lang="en-US" sz="3200" dirty="0">
                <a:latin typeface="Calibri" panose="020F0502020204030204" pitchFamily="34" charset="0"/>
                <a:cs typeface="Calibri" panose="020F0502020204030204" pitchFamily="34" charset="0"/>
              </a:rPr>
              <a:t>officer of the  Company </a:t>
            </a:r>
            <a:r>
              <a:rPr lang="en-US" sz="3200" dirty="0" smtClean="0">
                <a:latin typeface="Calibri" panose="020F0502020204030204" pitchFamily="34" charset="0"/>
                <a:cs typeface="Calibri" panose="020F0502020204030204" pitchFamily="34" charset="0"/>
              </a:rPr>
              <a:t>who </a:t>
            </a:r>
            <a:r>
              <a:rPr lang="en-US" sz="3200" dirty="0">
                <a:latin typeface="Calibri" panose="020F0502020204030204" pitchFamily="34" charset="0"/>
                <a:cs typeface="Calibri" panose="020F0502020204030204" pitchFamily="34" charset="0"/>
              </a:rPr>
              <a:t>is in default </a:t>
            </a:r>
            <a:endParaRPr lang="en-US" sz="3200" dirty="0" smtClean="0">
              <a:latin typeface="Calibri" panose="020F0502020204030204" pitchFamily="34" charset="0"/>
              <a:cs typeface="Calibri" panose="020F0502020204030204" pitchFamily="34" charset="0"/>
            </a:endParaRPr>
          </a:p>
          <a:p>
            <a:pPr marL="109728" indent="0" algn="just">
              <a:buNone/>
            </a:pPr>
            <a:r>
              <a:rPr lang="en-US" sz="3200" dirty="0" smtClean="0">
                <a:latin typeface="Calibri" panose="020F0502020204030204" pitchFamily="34" charset="0"/>
                <a:cs typeface="Calibri" panose="020F0502020204030204" pitchFamily="34" charset="0"/>
              </a:rPr>
              <a:t>= Penalty </a:t>
            </a:r>
            <a:r>
              <a:rPr lang="en-US" sz="3200" dirty="0">
                <a:latin typeface="Calibri" panose="020F0502020204030204" pitchFamily="34" charset="0"/>
                <a:cs typeface="Calibri" panose="020F0502020204030204" pitchFamily="34" charset="0"/>
              </a:rPr>
              <a:t>of </a:t>
            </a:r>
            <a:r>
              <a:rPr lang="en-US" sz="3200" dirty="0" smtClean="0">
                <a:latin typeface="Calibri" panose="020F0502020204030204" pitchFamily="34" charset="0"/>
                <a:cs typeface="Calibri" panose="020F0502020204030204" pitchFamily="34" charset="0"/>
              </a:rPr>
              <a:t>Rs.50,000/-</a:t>
            </a:r>
          </a:p>
          <a:p>
            <a:pPr marL="109728" indent="0" algn="just">
              <a:buNone/>
            </a:pPr>
            <a:endParaRPr lang="en-US"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118</a:t>
            </a:fld>
            <a:endParaRPr lang="en-US"/>
          </a:p>
        </p:txBody>
      </p:sp>
      <p:sp>
        <p:nvSpPr>
          <p:cNvPr id="7" name="Title 4"/>
          <p:cNvSpPr>
            <a:spLocks noGrp="1"/>
          </p:cNvSpPr>
          <p:nvPr>
            <p:ph type="title"/>
          </p:nvPr>
        </p:nvSpPr>
        <p:spPr>
          <a:xfrm>
            <a:off x="457200"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Penalty Section 134 (8)</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1415764"/>
      </p:ext>
    </p:extLst>
  </p:cSld>
  <p:clrMapOvr>
    <a:masterClrMapping/>
  </p:clrMapOvr>
  <p:transition spd="med">
    <p:wipe dir="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5029200"/>
          </a:xfrm>
          <a:solidFill>
            <a:schemeClr val="accent1">
              <a:lumMod val="20000"/>
              <a:lumOff val="80000"/>
            </a:schemeClr>
          </a:solidFill>
        </p:spPr>
        <p:txBody>
          <a:bodyPr vert="horz">
            <a:noAutofit/>
          </a:bodyPr>
          <a:lstStyle/>
          <a:p>
            <a:pPr lvl="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Particulars of prescribed contracts / arrangements with related parties in Form AOC-2</a:t>
            </a:r>
            <a:endParaRPr lang="en-IN"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Prescribed </a:t>
            </a:r>
            <a:r>
              <a:rPr lang="en-US" sz="2400" dirty="0">
                <a:latin typeface="Calibri" panose="020F0502020204030204" pitchFamily="34" charset="0"/>
                <a:cs typeface="Calibri" panose="020F0502020204030204" pitchFamily="34" charset="0"/>
              </a:rPr>
              <a:t>particulars of </a:t>
            </a:r>
            <a:r>
              <a:rPr lang="en-US" sz="2400" dirty="0" smtClean="0">
                <a:latin typeface="Calibri" panose="020F0502020204030204" pitchFamily="34" charset="0"/>
                <a:cs typeface="Calibri" panose="020F0502020204030204" pitchFamily="34" charset="0"/>
              </a:rPr>
              <a:t>Remuneration </a:t>
            </a:r>
            <a:r>
              <a:rPr lang="en-US" sz="2400" dirty="0">
                <a:latin typeface="Calibri" panose="020F0502020204030204" pitchFamily="34" charset="0"/>
                <a:cs typeface="Calibri" panose="020F0502020204030204" pitchFamily="34" charset="0"/>
              </a:rPr>
              <a:t>of Directors and </a:t>
            </a:r>
            <a:r>
              <a:rPr lang="en-US" sz="2400" dirty="0" smtClean="0">
                <a:latin typeface="Calibri" panose="020F0502020204030204" pitchFamily="34" charset="0"/>
                <a:cs typeface="Calibri" panose="020F0502020204030204" pitchFamily="34" charset="0"/>
              </a:rPr>
              <a:t>Employees</a:t>
            </a:r>
            <a:r>
              <a:rPr lang="en-US" sz="2400" dirty="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a:p>
            <a:pPr lvl="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Secretarial </a:t>
            </a:r>
            <a:r>
              <a:rPr lang="en-US" sz="2400" dirty="0">
                <a:latin typeface="Calibri" panose="020F0502020204030204" pitchFamily="34" charset="0"/>
                <a:cs typeface="Calibri" panose="020F0502020204030204" pitchFamily="34" charset="0"/>
              </a:rPr>
              <a:t>Audit Report for the relevant year in Form MR-3</a:t>
            </a:r>
            <a:r>
              <a:rPr lang="en-US" sz="2400" dirty="0" smtClean="0">
                <a:latin typeface="Calibri" panose="020F0502020204030204" pitchFamily="34" charset="0"/>
                <a:cs typeface="Calibri" panose="020F0502020204030204" pitchFamily="34" charset="0"/>
              </a:rPr>
              <a:t>.</a:t>
            </a:r>
          </a:p>
          <a:p>
            <a:pPr lvl="0" algn="just">
              <a:buFont typeface="Wingdings" panose="05000000000000000000" pitchFamily="2" charset="2"/>
              <a:buChar char="§"/>
            </a:pPr>
            <a:r>
              <a:rPr lang="en-IN" sz="2400" dirty="0"/>
              <a:t>Secretarial Audit Report of Material unlisted Subsidiaries Companies </a:t>
            </a:r>
            <a:endParaRPr lang="en-IN" sz="2400" dirty="0" smtClean="0"/>
          </a:p>
          <a:p>
            <a:pPr lvl="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Annual </a:t>
            </a:r>
            <a:r>
              <a:rPr lang="en-US" sz="2400" dirty="0">
                <a:latin typeface="Calibri" panose="020F0502020204030204" pitchFamily="34" charset="0"/>
                <a:cs typeface="Calibri" panose="020F0502020204030204" pitchFamily="34" charset="0"/>
              </a:rPr>
              <a:t>Report on CSR </a:t>
            </a:r>
            <a:r>
              <a:rPr lang="en-US" sz="2400" dirty="0" smtClean="0">
                <a:latin typeface="Calibri" panose="020F0502020204030204" pitchFamily="34" charset="0"/>
                <a:cs typeface="Calibri" panose="020F0502020204030204" pitchFamily="34" charset="0"/>
              </a:rPr>
              <a:t>activities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with Impact Assessment Report , if applicable</a:t>
            </a:r>
          </a:p>
          <a:p>
            <a:pPr lvl="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BRR/ BRSR</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Auditors</a:t>
            </a:r>
            <a:r>
              <a:rPr lang="en-US" sz="2400" dirty="0">
                <a:latin typeface="Calibri" panose="020F0502020204030204" pitchFamily="34" charset="0"/>
                <a:cs typeface="Calibri" panose="020F0502020204030204" pitchFamily="34" charset="0"/>
              </a:rPr>
              <a:t>’ certificate on Corporate Governance in case of companies which have listed their specified securities.</a:t>
            </a:r>
          </a:p>
          <a:p>
            <a:pPr marL="109728" lvl="0" indent="0" algn="just">
              <a:buNone/>
            </a:pPr>
            <a:endParaRPr lang="en-IN" sz="2400" dirty="0">
              <a:latin typeface="Calibri" panose="020F0502020204030204" pitchFamily="34" charset="0"/>
              <a:cs typeface="Calibri" panose="020F0502020204030204" pitchFamily="34" charset="0"/>
            </a:endParaRPr>
          </a:p>
          <a:p>
            <a:pPr marL="109728" indent="0" algn="just">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119</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Annexures to the Board Report</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7847115"/>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598" y="890543"/>
            <a:ext cx="8784435" cy="5632311"/>
          </a:xfrm>
          <a:prstGeom prst="rect">
            <a:avLst/>
          </a:prstGeom>
          <a:solidFill>
            <a:schemeClr val="accent1">
              <a:lumMod val="20000"/>
              <a:lumOff val="80000"/>
            </a:schemeClr>
          </a:solidFill>
          <a:ln>
            <a:solidFill>
              <a:schemeClr val="accent4">
                <a:lumMod val="20000"/>
                <a:lumOff val="80000"/>
              </a:schemeClr>
            </a:solidFill>
          </a:ln>
        </p:spPr>
        <p:txBody>
          <a:bodyPr wrap="square">
            <a:spAutoFit/>
          </a:bodyPr>
          <a:lstStyle/>
          <a:p>
            <a:pPr marL="425196"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Companies </a:t>
            </a:r>
            <a:r>
              <a:rPr lang="en-US" sz="2400" dirty="0">
                <a:latin typeface="Calibri" panose="020F0502020204030204" pitchFamily="34" charset="0"/>
                <a:cs typeface="Calibri" panose="020F0502020204030204" pitchFamily="34" charset="0"/>
              </a:rPr>
              <a:t>Act, 2013 “the Act” </a:t>
            </a:r>
            <a:r>
              <a:rPr lang="en-US" sz="2400" dirty="0" smtClean="0">
                <a:latin typeface="Calibri" panose="020F0502020204030204" pitchFamily="34" charset="0"/>
                <a:cs typeface="Calibri" panose="020F0502020204030204" pitchFamily="34" charset="0"/>
              </a:rPr>
              <a:t>is </a:t>
            </a:r>
            <a:r>
              <a:rPr lang="en-US" sz="2400" b="1" u="sng" dirty="0" smtClean="0">
                <a:latin typeface="Calibri" panose="020F0502020204030204" pitchFamily="34" charset="0"/>
                <a:cs typeface="Calibri" panose="020F0502020204030204" pitchFamily="34" charset="0"/>
              </a:rPr>
              <a:t>dynamic act </a:t>
            </a:r>
            <a:r>
              <a:rPr lang="en-US" sz="2400" dirty="0" smtClean="0">
                <a:latin typeface="Calibri" panose="020F0502020204030204" pitchFamily="34" charset="0"/>
                <a:cs typeface="Calibri" panose="020F0502020204030204" pitchFamily="34" charset="0"/>
              </a:rPr>
              <a:t>with Rules which can be changed as per requirement of economy without going through the process of Parliamentary approvals</a:t>
            </a:r>
            <a:endParaRPr lang="en-US" sz="2400" dirty="0">
              <a:latin typeface="Calibri" panose="020F0502020204030204" pitchFamily="34" charset="0"/>
              <a:cs typeface="Calibri" panose="020F0502020204030204" pitchFamily="34" charset="0"/>
            </a:endParaRPr>
          </a:p>
          <a:p>
            <a:pPr marL="539496" indent="-4572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25196"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Act brings more </a:t>
            </a:r>
            <a:r>
              <a:rPr lang="en-US" sz="2400" b="1" u="sng" dirty="0" smtClean="0">
                <a:latin typeface="Calibri" panose="020F0502020204030204" pitchFamily="34" charset="0"/>
                <a:cs typeface="Calibri" panose="020F0502020204030204" pitchFamily="34" charset="0"/>
              </a:rPr>
              <a:t>transparency, accountability , governance </a:t>
            </a:r>
            <a:r>
              <a:rPr lang="en-US" sz="2400" dirty="0" smtClean="0">
                <a:latin typeface="Calibri" panose="020F0502020204030204" pitchFamily="34" charset="0"/>
                <a:cs typeface="Calibri" panose="020F0502020204030204" pitchFamily="34" charset="0"/>
              </a:rPr>
              <a:t>and safeguarding of interest of all stakeholders.</a:t>
            </a:r>
          </a:p>
          <a:p>
            <a:pPr marL="425196"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25196"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Annual Report is </a:t>
            </a:r>
            <a:r>
              <a:rPr lang="en-US" sz="2400" dirty="0">
                <a:latin typeface="Calibri" panose="020F0502020204030204" pitchFamily="34" charset="0"/>
                <a:cs typeface="Calibri" panose="020F0502020204030204" pitchFamily="34" charset="0"/>
              </a:rPr>
              <a:t>to be </a:t>
            </a:r>
            <a:r>
              <a:rPr lang="en-US" sz="2400" b="1" u="sng" dirty="0">
                <a:latin typeface="Calibri" panose="020F0502020204030204" pitchFamily="34" charset="0"/>
                <a:cs typeface="Calibri" panose="020F0502020204030204" pitchFamily="34" charset="0"/>
              </a:rPr>
              <a:t>presented by end of the year</a:t>
            </a:r>
            <a:r>
              <a:rPr lang="en-US" sz="2400" dirty="0">
                <a:latin typeface="Calibri" panose="020F0502020204030204" pitchFamily="34" charset="0"/>
                <a:cs typeface="Calibri" panose="020F0502020204030204" pitchFamily="34" charset="0"/>
              </a:rPr>
              <a:t> by the Board as part of greater </a:t>
            </a:r>
            <a:r>
              <a:rPr lang="en-US" sz="2400" b="1" u="sng" dirty="0">
                <a:latin typeface="Calibri" panose="020F0502020204030204" pitchFamily="34" charset="0"/>
                <a:cs typeface="Calibri" panose="020F0502020204030204" pitchFamily="34" charset="0"/>
              </a:rPr>
              <a:t>corporate transparency</a:t>
            </a:r>
            <a:r>
              <a:rPr lang="en-US" sz="2400" dirty="0">
                <a:latin typeface="Calibri" panose="020F0502020204030204" pitchFamily="34" charset="0"/>
                <a:cs typeface="Calibri" panose="020F0502020204030204" pitchFamily="34" charset="0"/>
              </a:rPr>
              <a:t>.  </a:t>
            </a:r>
          </a:p>
          <a:p>
            <a:pPr marL="425196"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25196"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Although It is addressed to the members, It is an effective means of </a:t>
            </a:r>
            <a:r>
              <a:rPr lang="en-US" sz="2400" b="1" u="sng" dirty="0">
                <a:latin typeface="Calibri" panose="020F0502020204030204" pitchFamily="34" charset="0"/>
                <a:cs typeface="Calibri" panose="020F0502020204030204" pitchFamily="34" charset="0"/>
              </a:rPr>
              <a:t>communication</a:t>
            </a:r>
            <a:r>
              <a:rPr lang="en-US" sz="2400" dirty="0">
                <a:latin typeface="Calibri" panose="020F0502020204030204" pitchFamily="34" charset="0"/>
                <a:cs typeface="Calibri" panose="020F0502020204030204" pitchFamily="34" charset="0"/>
              </a:rPr>
              <a:t> by the Board of to all the stakeholders be it </a:t>
            </a:r>
            <a:r>
              <a:rPr lang="en-US" sz="2400" b="1" i="1" u="sng" dirty="0">
                <a:latin typeface="Calibri" panose="020F0502020204030204" pitchFamily="34" charset="0"/>
                <a:cs typeface="Calibri" panose="020F0502020204030204" pitchFamily="34" charset="0"/>
              </a:rPr>
              <a:t>shareholders, investors, lenders, bank, vendors, customers or regulator. </a:t>
            </a:r>
          </a:p>
          <a:p>
            <a:pPr marL="82296" algn="just"/>
            <a:r>
              <a:rPr lang="en-US" sz="2400"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8344885" y="6096001"/>
            <a:ext cx="668149" cy="677070"/>
          </a:xfrm>
        </p:spPr>
        <p:txBody>
          <a:bodyPr/>
          <a:lstStyle/>
          <a:p>
            <a:fld id="{A3F31473-23EB-4724-8B59-FE6D21D89FA4}" type="slidenum">
              <a:rPr lang="en-US" sz="2000" smtClean="0">
                <a:latin typeface="Times New Roman" pitchFamily="18" charset="0"/>
                <a:cs typeface="Times New Roman" pitchFamily="18" charset="0"/>
              </a:rPr>
              <a:pPr/>
              <a:t>12</a:t>
            </a:fld>
            <a:endParaRPr lang="en-US" sz="2000"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4457670" y="6492880"/>
            <a:ext cx="4250634" cy="365125"/>
          </a:xfrm>
        </p:spPr>
        <p:txBody>
          <a:bodyPr/>
          <a:lstStyle/>
          <a:p>
            <a:pPr algn="ctr"/>
            <a:r>
              <a:rPr lang="en-US" sz="1400" dirty="0" smtClean="0">
                <a:latin typeface="Calibri" pitchFamily="34" charset="0"/>
                <a:cs typeface="Times New Roman" pitchFamily="18" charset="0"/>
              </a:rPr>
              <a:t>AMITA DESAI &amp; CO.</a:t>
            </a:r>
            <a:endParaRPr lang="en-US" sz="1400" dirty="0">
              <a:latin typeface="Calibri" pitchFamily="34" charset="0"/>
              <a:cs typeface="Times New Roman" pitchFamily="18" charset="0"/>
            </a:endParaRPr>
          </a:p>
        </p:txBody>
      </p:sp>
      <p:sp>
        <p:nvSpPr>
          <p:cNvPr id="6" name="Title 1">
            <a:extLst>
              <a:ext uri="{FF2B5EF4-FFF2-40B4-BE49-F238E27FC236}">
                <a16:creationId xmlns:a16="http://schemas.microsoft.com/office/drawing/2014/main" xmlns="" id="{5902F857-F15F-4DA9-B4DC-21348102A1BA}"/>
              </a:ext>
            </a:extLst>
          </p:cNvPr>
          <p:cNvSpPr txBox="1">
            <a:spLocks/>
          </p:cNvSpPr>
          <p:nvPr/>
        </p:nvSpPr>
        <p:spPr>
          <a:xfrm>
            <a:off x="228598" y="0"/>
            <a:ext cx="8784435" cy="636494"/>
          </a:xfrm>
          <a:prstGeom prst="rect">
            <a:avLst/>
          </a:prstGeo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lvl="0" algn="ctr">
              <a:spcBef>
                <a:spcPct val="0"/>
              </a:spcBef>
            </a:pPr>
            <a:r>
              <a:rPr lang="en-US" sz="3200" b="1" dirty="0">
                <a:solidFill>
                  <a:srgbClr val="C00000"/>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Introduction</a:t>
            </a:r>
            <a:endParaRPr lang="en-US" sz="4000" b="1" dirty="0">
              <a:solidFill>
                <a:srgbClr val="C00000"/>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endParaRPr>
          </a:p>
        </p:txBody>
      </p:sp>
    </p:spTree>
  </p:cSld>
  <p:clrMapOvr>
    <a:masterClrMapping/>
  </p:clrMapOvr>
  <p:transition spd="med">
    <p:randomBa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569746"/>
          </a:xfrm>
          <a:solidFill>
            <a:schemeClr val="accent1">
              <a:lumMod val="20000"/>
              <a:lumOff val="80000"/>
            </a:schemeClr>
          </a:solidFill>
        </p:spPr>
        <p:txBody>
          <a:bodyPr vert="horz">
            <a:noAutofit/>
          </a:bodyPr>
          <a:lstStyle/>
          <a:p>
            <a:pPr lvl="0">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Dividend </a:t>
            </a:r>
            <a:r>
              <a:rPr lang="en-US" sz="2400" dirty="0">
                <a:latin typeface="Calibri" panose="020F0502020204030204" pitchFamily="34" charset="0"/>
                <a:cs typeface="Calibri" panose="020F0502020204030204" pitchFamily="34" charset="0"/>
              </a:rPr>
              <a:t>Distribution Policy in case of companies which have listed their specified securities.</a:t>
            </a:r>
            <a:endParaRPr lang="en-IN" sz="2400" dirty="0">
              <a:latin typeface="Calibri" panose="020F0502020204030204" pitchFamily="34" charset="0"/>
              <a:cs typeface="Calibri" panose="020F0502020204030204" pitchFamily="34" charset="0"/>
            </a:endParaRPr>
          </a:p>
          <a:p>
            <a:pPr lvl="0">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lvl="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Company’s </a:t>
            </a:r>
            <a:r>
              <a:rPr lang="en-US" sz="2400" dirty="0">
                <a:latin typeface="Calibri" panose="020F0502020204030204" pitchFamily="34" charset="0"/>
                <a:cs typeface="Calibri" panose="020F0502020204030204" pitchFamily="34" charset="0"/>
              </a:rPr>
              <a:t>policy on directors’ appointment and remuneration including criteria for determining qualifications, positive attributes, independence of a director and other matters</a:t>
            </a:r>
            <a:r>
              <a:rPr lang="en-US" sz="2400" dirty="0" smtClean="0">
                <a:latin typeface="Calibri" panose="020F0502020204030204" pitchFamily="34" charset="0"/>
                <a:cs typeface="Calibri" panose="020F0502020204030204" pitchFamily="34" charset="0"/>
              </a:rPr>
              <a:t>.</a:t>
            </a:r>
          </a:p>
          <a:p>
            <a:pPr lvl="0">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Prescribed details of conservation of energy, research and development, technology absorption, foreign exchange earnings and outgo</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ESOP details </a:t>
            </a:r>
          </a:p>
          <a:p>
            <a:pPr algn="just">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lvl="0">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marL="109728" indent="0" algn="just">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120</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Annexures to the Board Report</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1330119"/>
      </p:ext>
    </p:extLst>
  </p:cSld>
  <p:clrMapOvr>
    <a:masterClrMapping/>
  </p:clrMapOvr>
  <p:transition spd="med">
    <p:wipe dir="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4953000"/>
          </a:xfrm>
          <a:solidFill>
            <a:schemeClr val="accent1">
              <a:lumMod val="20000"/>
              <a:lumOff val="80000"/>
            </a:schemeClr>
          </a:solidFill>
        </p:spPr>
        <p:txBody>
          <a:bodyPr vert="horz">
            <a:noAutofit/>
          </a:bodyPr>
          <a:lstStyle/>
          <a:p>
            <a:pPr marL="109728" indent="0" algn="just">
              <a:buNone/>
            </a:pPr>
            <a:r>
              <a:rPr lang="en-US" sz="2400" dirty="0" smtClean="0">
                <a:latin typeface="Calibri" panose="020F0502020204030204" pitchFamily="34" charset="0"/>
                <a:cs typeface="Calibri" panose="020F0502020204030204" pitchFamily="34" charset="0"/>
              </a:rPr>
              <a:t>On March 05, 2021, </a:t>
            </a:r>
            <a:r>
              <a:rPr lang="en-US" sz="2400" dirty="0">
                <a:latin typeface="Calibri" panose="020F0502020204030204" pitchFamily="34" charset="0"/>
                <a:cs typeface="Calibri" panose="020F0502020204030204" pitchFamily="34" charset="0"/>
              </a:rPr>
              <a:t>MCA </a:t>
            </a:r>
            <a:r>
              <a:rPr lang="en-US" sz="2400" dirty="0" smtClean="0">
                <a:latin typeface="Calibri" panose="020F0502020204030204" pitchFamily="34" charset="0"/>
                <a:cs typeface="Calibri" panose="020F0502020204030204" pitchFamily="34" charset="0"/>
              </a:rPr>
              <a:t>amended </a:t>
            </a:r>
            <a:r>
              <a:rPr lang="en-US" sz="2400" dirty="0">
                <a:latin typeface="Calibri" panose="020F0502020204030204" pitchFamily="34" charset="0"/>
                <a:cs typeface="Calibri" panose="020F0502020204030204" pitchFamily="34" charset="0"/>
              </a:rPr>
              <a:t>Companies (Management and Administration</a:t>
            </a:r>
            <a:r>
              <a:rPr lang="en-US" sz="2400" dirty="0" smtClean="0">
                <a:latin typeface="Calibri" panose="020F0502020204030204" pitchFamily="34" charset="0"/>
                <a:cs typeface="Calibri" panose="020F0502020204030204" pitchFamily="34" charset="0"/>
              </a:rPr>
              <a:t>) Rules</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2014 wherein Rule 11 has </a:t>
            </a:r>
            <a:r>
              <a:rPr lang="en-US" sz="2400" dirty="0">
                <a:latin typeface="Calibri" panose="020F0502020204030204" pitchFamily="34" charset="0"/>
                <a:cs typeface="Calibri" panose="020F0502020204030204" pitchFamily="34" charset="0"/>
              </a:rPr>
              <a:t>been substituted </a:t>
            </a:r>
            <a:r>
              <a:rPr lang="en-US" sz="2400" dirty="0" smtClean="0">
                <a:latin typeface="Calibri" panose="020F0502020204030204" pitchFamily="34" charset="0"/>
                <a:cs typeface="Calibri" panose="020F0502020204030204" pitchFamily="34" charset="0"/>
              </a:rPr>
              <a:t>as follows:</a:t>
            </a:r>
          </a:p>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Every </a:t>
            </a:r>
            <a:r>
              <a:rPr lang="en-US" sz="2400" dirty="0">
                <a:latin typeface="Calibri" panose="020F0502020204030204" pitchFamily="34" charset="0"/>
                <a:cs typeface="Calibri" panose="020F0502020204030204" pitchFamily="34" charset="0"/>
              </a:rPr>
              <a:t>Company shall file </a:t>
            </a:r>
            <a:r>
              <a:rPr lang="en-US" sz="2400" dirty="0" smtClean="0">
                <a:latin typeface="Calibri" panose="020F0502020204030204" pitchFamily="34" charset="0"/>
                <a:cs typeface="Calibri" panose="020F0502020204030204" pitchFamily="34" charset="0"/>
              </a:rPr>
              <a:t>Annual Return </a:t>
            </a:r>
            <a:r>
              <a:rPr lang="en-US" sz="2400" dirty="0">
                <a:latin typeface="Calibri" panose="020F0502020204030204" pitchFamily="34" charset="0"/>
                <a:cs typeface="Calibri" panose="020F0502020204030204" pitchFamily="34" charset="0"/>
              </a:rPr>
              <a:t>in </a:t>
            </a:r>
            <a:r>
              <a:rPr lang="en-US" sz="2400" b="1" dirty="0">
                <a:latin typeface="Calibri" panose="020F0502020204030204" pitchFamily="34" charset="0"/>
                <a:cs typeface="Calibri" panose="020F0502020204030204" pitchFamily="34" charset="0"/>
              </a:rPr>
              <a:t>revised Format of Form MGT-7</a:t>
            </a:r>
            <a:r>
              <a:rPr lang="en-US" sz="2400" dirty="0">
                <a:latin typeface="Calibri" panose="020F0502020204030204" pitchFamily="34" charset="0"/>
                <a:cs typeface="Calibri" panose="020F0502020204030204" pitchFamily="34" charset="0"/>
              </a:rPr>
              <a:t> from the Financial Year 2020-21 onwards.</a:t>
            </a:r>
          </a:p>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One </a:t>
            </a:r>
            <a:r>
              <a:rPr lang="en-US" sz="2400" dirty="0">
                <a:latin typeface="Calibri" panose="020F0502020204030204" pitchFamily="34" charset="0"/>
                <a:cs typeface="Calibri" panose="020F0502020204030204" pitchFamily="34" charset="0"/>
              </a:rPr>
              <a:t>Person Company (OPC) and Small </a:t>
            </a:r>
            <a:r>
              <a:rPr lang="en-US" sz="2400" dirty="0" smtClean="0">
                <a:latin typeface="Calibri" panose="020F0502020204030204" pitchFamily="34" charset="0"/>
                <a:cs typeface="Calibri" panose="020F0502020204030204" pitchFamily="34" charset="0"/>
              </a:rPr>
              <a:t>Company shall </a:t>
            </a:r>
            <a:r>
              <a:rPr lang="en-US" sz="2400" dirty="0">
                <a:latin typeface="Calibri" panose="020F0502020204030204" pitchFamily="34" charset="0"/>
                <a:cs typeface="Calibri" panose="020F0502020204030204" pitchFamily="34" charset="0"/>
              </a:rPr>
              <a:t>file Annual Return in new Format of Form MGT-7A from the Financial Year </a:t>
            </a:r>
            <a:r>
              <a:rPr lang="en-US" sz="2400" dirty="0" smtClean="0">
                <a:latin typeface="Calibri" panose="020F0502020204030204" pitchFamily="34" charset="0"/>
                <a:cs typeface="Calibri" panose="020F0502020204030204" pitchFamily="34" charset="0"/>
              </a:rPr>
              <a:t>2020-21 onwards.</a:t>
            </a:r>
            <a:endParaRPr lang="en-US"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121</a:t>
            </a:fld>
            <a:endParaRPr lang="en-US"/>
          </a:p>
        </p:txBody>
      </p:sp>
      <p:sp>
        <p:nvSpPr>
          <p:cNvPr id="5" name="Title 4"/>
          <p:cNvSpPr>
            <a:spLocks noGrp="1"/>
          </p:cNvSpPr>
          <p:nvPr>
            <p:ph type="title"/>
          </p:nvPr>
        </p:nvSpPr>
        <p:spPr>
          <a:xfrm>
            <a:off x="457200"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Form MGT-7 and MGT-7A</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0748448"/>
      </p:ext>
    </p:extLst>
  </p:cSld>
  <p:clrMapOvr>
    <a:masterClrMapping/>
  </p:clrMapOvr>
  <p:transition spd="med">
    <p:wipe dir="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105401"/>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200" b="1" dirty="0" smtClean="0">
                <a:latin typeface="Calibri" panose="020F0502020204030204" pitchFamily="34" charset="0"/>
                <a:cs typeface="Calibri" panose="020F0502020204030204" pitchFamily="34" charset="0"/>
              </a:rPr>
              <a:t>ISIN </a:t>
            </a:r>
            <a:r>
              <a:rPr lang="en-US" sz="2200" b="1" dirty="0">
                <a:latin typeface="Calibri" panose="020F0502020204030204" pitchFamily="34" charset="0"/>
                <a:cs typeface="Calibri" panose="020F0502020204030204" pitchFamily="34" charset="0"/>
              </a:rPr>
              <a:t>of the equity shares </a:t>
            </a:r>
            <a:r>
              <a:rPr lang="en-US" sz="2200" dirty="0">
                <a:latin typeface="Calibri" panose="020F0502020204030204" pitchFamily="34" charset="0"/>
                <a:cs typeface="Calibri" panose="020F0502020204030204" pitchFamily="34" charset="0"/>
              </a:rPr>
              <a:t>of the Company to be mentioned at the end of the Table of </a:t>
            </a:r>
            <a:r>
              <a:rPr lang="en-US" sz="2200" dirty="0" smtClean="0">
                <a:latin typeface="Calibri" panose="020F0502020204030204" pitchFamily="34" charset="0"/>
                <a:cs typeface="Calibri" panose="020F0502020204030204" pitchFamily="34" charset="0"/>
              </a:rPr>
              <a:t>Share Capital</a:t>
            </a:r>
            <a:r>
              <a:rPr lang="en-US" sz="2200" dirty="0">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Debentures </a:t>
            </a:r>
            <a:r>
              <a:rPr lang="en-US" sz="2200" dirty="0">
                <a:latin typeface="Calibri" panose="020F0502020204030204" pitchFamily="34" charset="0"/>
                <a:cs typeface="Calibri" panose="020F0502020204030204" pitchFamily="34" charset="0"/>
              </a:rPr>
              <a:t>and other </a:t>
            </a:r>
            <a:r>
              <a:rPr lang="en-US" sz="2200" dirty="0" smtClean="0">
                <a:latin typeface="Calibri" panose="020F0502020204030204" pitchFamily="34" charset="0"/>
                <a:cs typeface="Calibri" panose="020F0502020204030204" pitchFamily="34" charset="0"/>
              </a:rPr>
              <a:t>Securities </a:t>
            </a:r>
            <a:r>
              <a:rPr lang="en-US" sz="2200" dirty="0">
                <a:latin typeface="Calibri" panose="020F0502020204030204" pitchFamily="34" charset="0"/>
                <a:cs typeface="Calibri" panose="020F0502020204030204" pitchFamily="34" charset="0"/>
              </a:rPr>
              <a:t>of the Company</a:t>
            </a:r>
            <a:r>
              <a:rPr lang="en-US" sz="22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200" b="1" dirty="0">
                <a:latin typeface="Calibri" panose="020F0502020204030204" pitchFamily="34" charset="0"/>
                <a:cs typeface="Calibri" panose="020F0502020204030204" pitchFamily="34" charset="0"/>
              </a:rPr>
              <a:t>Names, addresses, countries of incorporation, registration and percentage of shareholding</a:t>
            </a:r>
            <a:r>
              <a:rPr lang="en-US" sz="2200" dirty="0">
                <a:latin typeface="Calibri" panose="020F0502020204030204" pitchFamily="34" charset="0"/>
                <a:cs typeface="Calibri" panose="020F0502020204030204" pitchFamily="34" charset="0"/>
              </a:rPr>
              <a:t> </a:t>
            </a:r>
            <a:r>
              <a:rPr lang="en-US" sz="2200" dirty="0" smtClean="0">
                <a:latin typeface="Calibri" panose="020F0502020204030204" pitchFamily="34" charset="0"/>
                <a:cs typeface="Calibri" panose="020F0502020204030204" pitchFamily="34" charset="0"/>
              </a:rPr>
              <a:t>held by </a:t>
            </a:r>
            <a:r>
              <a:rPr lang="en-US" sz="2200" b="1" dirty="0">
                <a:latin typeface="Calibri" panose="020F0502020204030204" pitchFamily="34" charset="0"/>
                <a:cs typeface="Calibri" panose="020F0502020204030204" pitchFamily="34" charset="0"/>
              </a:rPr>
              <a:t>Foreign Institutional Investors </a:t>
            </a:r>
            <a:r>
              <a:rPr lang="en-US" sz="2200" dirty="0">
                <a:latin typeface="Calibri" panose="020F0502020204030204" pitchFamily="34" charset="0"/>
                <a:cs typeface="Calibri" panose="020F0502020204030204" pitchFamily="34" charset="0"/>
              </a:rPr>
              <a:t>(FII) to be given at the end of the Table of share </a:t>
            </a:r>
            <a:r>
              <a:rPr lang="en-US" sz="2200" dirty="0" smtClean="0">
                <a:latin typeface="Calibri" panose="020F0502020204030204" pitchFamily="34" charset="0"/>
                <a:cs typeface="Calibri" panose="020F0502020204030204" pitchFamily="34" charset="0"/>
              </a:rPr>
              <a:t>holding pattern- </a:t>
            </a:r>
            <a:r>
              <a:rPr lang="en-US" sz="2200" dirty="0">
                <a:latin typeface="Calibri" panose="020F0502020204030204" pitchFamily="34" charset="0"/>
                <a:cs typeface="Calibri" panose="020F0502020204030204" pitchFamily="34" charset="0"/>
              </a:rPr>
              <a:t>Public/other than promoters</a:t>
            </a:r>
            <a:r>
              <a:rPr lang="en-US" sz="22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marL="457200" indent="-457200" algn="just">
              <a:buFont typeface="Wingdings" panose="05000000000000000000" pitchFamily="2" charset="2"/>
              <a:buChar char="§"/>
            </a:pPr>
            <a:r>
              <a:rPr lang="en-US" sz="2200" b="1" dirty="0" smtClean="0">
                <a:latin typeface="Calibri" panose="020F0502020204030204" pitchFamily="34" charset="0"/>
                <a:cs typeface="Calibri" panose="020F0502020204030204" pitchFamily="34" charset="0"/>
              </a:rPr>
              <a:t>Two additional points </a:t>
            </a:r>
            <a:r>
              <a:rPr lang="en-US" sz="2200" dirty="0" smtClean="0">
                <a:latin typeface="Calibri" panose="020F0502020204030204" pitchFamily="34" charset="0"/>
                <a:cs typeface="Calibri" panose="020F0502020204030204" pitchFamily="34" charset="0"/>
              </a:rPr>
              <a:t>have been inserted in certification of Form    MGT-7</a:t>
            </a:r>
          </a:p>
          <a:p>
            <a:pPr marL="566928" indent="-457200" algn="just">
              <a:buAutoNum type="alphaLcParenR"/>
            </a:pPr>
            <a:r>
              <a:rPr lang="en-US" sz="2200" dirty="0" smtClean="0">
                <a:latin typeface="Calibri" panose="020F0502020204030204" pitchFamily="34" charset="0"/>
                <a:cs typeface="Calibri" panose="020F0502020204030204" pitchFamily="34" charset="0"/>
              </a:rPr>
              <a:t>the </a:t>
            </a:r>
            <a:r>
              <a:rPr lang="en-US" sz="2200" dirty="0">
                <a:latin typeface="Calibri" panose="020F0502020204030204" pitchFamily="34" charset="0"/>
                <a:cs typeface="Calibri" panose="020F0502020204030204" pitchFamily="34" charset="0"/>
              </a:rPr>
              <a:t>company has </a:t>
            </a:r>
            <a:r>
              <a:rPr lang="en-US" sz="2200" b="1" dirty="0">
                <a:latin typeface="Calibri" panose="020F0502020204030204" pitchFamily="34" charset="0"/>
                <a:cs typeface="Calibri" panose="020F0502020204030204" pitchFamily="34" charset="0"/>
              </a:rPr>
              <a:t>not issued any securities to the </a:t>
            </a:r>
            <a:r>
              <a:rPr lang="en-US" sz="2200" b="1" dirty="0" smtClean="0">
                <a:latin typeface="Calibri" panose="020F0502020204030204" pitchFamily="34" charset="0"/>
                <a:cs typeface="Calibri" panose="020F0502020204030204" pitchFamily="34" charset="0"/>
              </a:rPr>
              <a:t>public</a:t>
            </a:r>
            <a:r>
              <a:rPr lang="en-US" sz="2200" dirty="0" smtClean="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and </a:t>
            </a:r>
            <a:endParaRPr lang="en-US" sz="2200" dirty="0" smtClean="0">
              <a:latin typeface="Calibri" panose="020F0502020204030204" pitchFamily="34" charset="0"/>
              <a:cs typeface="Calibri" panose="020F0502020204030204" pitchFamily="34" charset="0"/>
            </a:endParaRPr>
          </a:p>
          <a:p>
            <a:pPr marL="566928" indent="-457200" algn="just">
              <a:buAutoNum type="alphaLcParenR"/>
            </a:pPr>
            <a:r>
              <a:rPr lang="en-US" sz="2200" dirty="0">
                <a:latin typeface="Calibri" panose="020F0502020204030204" pitchFamily="34" charset="0"/>
                <a:cs typeface="Calibri" panose="020F0502020204030204" pitchFamily="34" charset="0"/>
              </a:rPr>
              <a:t>the total </a:t>
            </a:r>
            <a:r>
              <a:rPr lang="en-US" sz="2200" dirty="0" smtClean="0">
                <a:latin typeface="Calibri" panose="020F0502020204030204" pitchFamily="34" charset="0"/>
                <a:cs typeface="Calibri" panose="020F0502020204030204" pitchFamily="34" charset="0"/>
              </a:rPr>
              <a:t>Number </a:t>
            </a:r>
            <a:r>
              <a:rPr lang="en-US" sz="2200" dirty="0">
                <a:latin typeface="Calibri" panose="020F0502020204030204" pitchFamily="34" charset="0"/>
                <a:cs typeface="Calibri" panose="020F0502020204030204" pitchFamily="34" charset="0"/>
              </a:rPr>
              <a:t>of members are </a:t>
            </a:r>
            <a:r>
              <a:rPr lang="en-US" sz="2200" b="1" dirty="0">
                <a:latin typeface="Calibri" panose="020F0502020204030204" pitchFamily="34" charset="0"/>
                <a:cs typeface="Calibri" panose="020F0502020204030204" pitchFamily="34" charset="0"/>
              </a:rPr>
              <a:t>not exceeding 200 </a:t>
            </a:r>
            <a:r>
              <a:rPr lang="en-US" sz="2200" dirty="0">
                <a:latin typeface="Calibri" panose="020F0502020204030204" pitchFamily="34" charset="0"/>
                <a:cs typeface="Calibri" panose="020F0502020204030204" pitchFamily="34" charset="0"/>
              </a:rPr>
              <a:t>and as such the company is </a:t>
            </a:r>
            <a:r>
              <a:rPr lang="en-US" sz="2200" dirty="0" smtClean="0">
                <a:latin typeface="Calibri" panose="020F0502020204030204" pitchFamily="34" charset="0"/>
                <a:cs typeface="Calibri" panose="020F0502020204030204" pitchFamily="34" charset="0"/>
              </a:rPr>
              <a:t>private limited </a:t>
            </a:r>
            <a:r>
              <a:rPr lang="en-US" sz="2200" dirty="0">
                <a:latin typeface="Calibri" panose="020F0502020204030204" pitchFamily="34" charset="0"/>
                <a:cs typeface="Calibri" panose="020F0502020204030204" pitchFamily="34" charset="0"/>
              </a:rPr>
              <a:t>company</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122</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Major changes in Form MGT-7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6960863"/>
      </p:ext>
    </p:extLst>
  </p:cSld>
  <p:clrMapOvr>
    <a:masterClrMapping/>
  </p:clrMapOvr>
  <p:transition spd="med">
    <p:wipe dir="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3"/>
          </a:xfrm>
          <a:solidFill>
            <a:schemeClr val="accent1">
              <a:lumMod val="20000"/>
              <a:lumOff val="80000"/>
            </a:schemeClr>
          </a:solidFill>
        </p:spPr>
        <p:txBody>
          <a:bodyPr>
            <a:normAutofit fontScale="92500" lnSpcReduction="10000"/>
          </a:bodyPr>
          <a:lstStyle/>
          <a:p>
            <a:r>
              <a:rPr lang="en-US" dirty="0">
                <a:latin typeface="Calibri" panose="020F0502020204030204" pitchFamily="34" charset="0"/>
                <a:cs typeface="Calibri" panose="020F0502020204030204" pitchFamily="34" charset="0"/>
              </a:rPr>
              <a:t>Obtain written consent from the </a:t>
            </a:r>
            <a:r>
              <a:rPr lang="en-US" dirty="0" smtClean="0">
                <a:latin typeface="Calibri" panose="020F0502020204030204" pitchFamily="34" charset="0"/>
                <a:cs typeface="Calibri" panose="020F0502020204030204" pitchFamily="34" charset="0"/>
              </a:rPr>
              <a:t>Auditors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Obtain written consent from Scrutinizer</a:t>
            </a:r>
          </a:p>
          <a:p>
            <a:r>
              <a:rPr lang="en-US" dirty="0" smtClean="0">
                <a:latin typeface="Calibri" panose="020F0502020204030204" pitchFamily="34" charset="0"/>
                <a:cs typeface="Calibri" panose="020F0502020204030204" pitchFamily="34" charset="0"/>
              </a:rPr>
              <a:t>Bank account for Dividend </a:t>
            </a:r>
          </a:p>
          <a:p>
            <a:r>
              <a:rPr lang="en-US" dirty="0" smtClean="0">
                <a:latin typeface="Calibri" panose="020F0502020204030204" pitchFamily="34" charset="0"/>
                <a:cs typeface="Calibri" panose="020F0502020204030204" pitchFamily="34" charset="0"/>
              </a:rPr>
              <a:t>Notice of </a:t>
            </a:r>
            <a:r>
              <a:rPr lang="en-US" dirty="0">
                <a:latin typeface="Calibri" panose="020F0502020204030204" pitchFamily="34" charset="0"/>
                <a:cs typeface="Calibri" panose="020F0502020204030204" pitchFamily="34" charset="0"/>
              </a:rPr>
              <a:t>AGM +</a:t>
            </a:r>
            <a:r>
              <a:rPr lang="en-US" dirty="0" smtClean="0">
                <a:latin typeface="Calibri" panose="020F0502020204030204" pitchFamily="34" charset="0"/>
                <a:cs typeface="Calibri" panose="020F0502020204030204" pitchFamily="34" charset="0"/>
              </a:rPr>
              <a:t>Directors Report+ MDA+ CG Report, </a:t>
            </a:r>
            <a:r>
              <a:rPr lang="en-US" dirty="0">
                <a:latin typeface="Calibri" panose="020F0502020204030204" pitchFamily="34" charset="0"/>
                <a:cs typeface="Calibri" panose="020F0502020204030204" pitchFamily="34" charset="0"/>
              </a:rPr>
              <a:t>Investor Information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Chairman’s Letter </a:t>
            </a:r>
            <a:r>
              <a:rPr lang="en-US" dirty="0" smtClean="0">
                <a:latin typeface="Calibri" panose="020F0502020204030204" pitchFamily="34" charset="0"/>
                <a:cs typeface="Calibri" panose="020F0502020204030204" pitchFamily="34" charset="0"/>
              </a:rPr>
              <a:t>– On website</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Intimate Stock </a:t>
            </a:r>
            <a:r>
              <a:rPr lang="en-US" dirty="0">
                <a:latin typeface="Calibri" panose="020F0502020204030204" pitchFamily="34" charset="0"/>
                <a:cs typeface="Calibri" panose="020F0502020204030204" pitchFamily="34" charset="0"/>
              </a:rPr>
              <a:t>Exchange about </a:t>
            </a:r>
            <a:r>
              <a:rPr lang="en-US" dirty="0" smtClean="0">
                <a:latin typeface="Calibri" panose="020F0502020204030204" pitchFamily="34" charset="0"/>
                <a:cs typeface="Calibri" panose="020F0502020204030204" pitchFamily="34" charset="0"/>
              </a:rPr>
              <a:t>BM date </a:t>
            </a:r>
            <a:r>
              <a:rPr lang="en-US" dirty="0">
                <a:latin typeface="Calibri" panose="020F0502020204030204" pitchFamily="34" charset="0"/>
                <a:cs typeface="Calibri" panose="020F0502020204030204" pitchFamily="34" charset="0"/>
              </a:rPr>
              <a:t>for approval of annual accounts </a:t>
            </a:r>
          </a:p>
          <a:p>
            <a:r>
              <a:rPr lang="en-US" dirty="0" smtClean="0">
                <a:latin typeface="Calibri" panose="020F0502020204030204" pitchFamily="34" charset="0"/>
                <a:cs typeface="Calibri" panose="020F0502020204030204" pitchFamily="34" charset="0"/>
              </a:rPr>
              <a:t>Hold </a:t>
            </a:r>
            <a:r>
              <a:rPr lang="en-US" dirty="0">
                <a:latin typeface="Calibri" panose="020F0502020204030204" pitchFamily="34" charset="0"/>
                <a:cs typeface="Calibri" panose="020F0502020204030204" pitchFamily="34" charset="0"/>
              </a:rPr>
              <a:t>the Board Meeting  to decide the date, time, place and agenda for the Annual General Meeting </a:t>
            </a:r>
          </a:p>
          <a:p>
            <a:r>
              <a:rPr lang="en-US" dirty="0" smtClean="0">
                <a:latin typeface="Calibri" panose="020F0502020204030204" pitchFamily="34" charset="0"/>
                <a:cs typeface="Calibri" panose="020F0502020204030204" pitchFamily="34" charset="0"/>
              </a:rPr>
              <a:t>Obtain Email of all members </a:t>
            </a:r>
          </a:p>
          <a:p>
            <a:r>
              <a:rPr lang="en-US" dirty="0" smtClean="0">
                <a:latin typeface="Calibri" panose="020F0502020204030204" pitchFamily="34" charset="0"/>
                <a:cs typeface="Calibri" panose="020F0502020204030204" pitchFamily="34" charset="0"/>
              </a:rPr>
              <a:t>Intimation to Stock Exchanges</a:t>
            </a:r>
          </a:p>
          <a:p>
            <a:r>
              <a:rPr lang="en-US" dirty="0" smtClean="0">
                <a:latin typeface="Calibri" panose="020F0502020204030204" pitchFamily="34" charset="0"/>
                <a:cs typeface="Calibri" panose="020F0502020204030204" pitchFamily="34" charset="0"/>
              </a:rPr>
              <a:t>News Paper Notice</a:t>
            </a:r>
          </a:p>
          <a:p>
            <a:pPr algn="just"/>
            <a:r>
              <a:rPr lang="en-US" dirty="0" smtClean="0">
                <a:latin typeface="Calibri" panose="020F0502020204030204" pitchFamily="34" charset="0"/>
                <a:cs typeface="Calibri" panose="020F0502020204030204" pitchFamily="34" charset="0"/>
              </a:rPr>
              <a:t>Keep all documents ready for e-inspection , if requested</a:t>
            </a:r>
          </a:p>
          <a:p>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123</a:t>
            </a:fld>
            <a:endParaRPr lang="en-US"/>
          </a:p>
        </p:txBody>
      </p:sp>
      <p:sp>
        <p:nvSpPr>
          <p:cNvPr id="6"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Broadly the work of CS -Pre –AGM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7930164"/>
      </p:ext>
    </p:extLst>
  </p:cSld>
  <p:clrMapOvr>
    <a:masterClrMapping/>
  </p:clrMapOvr>
  <p:transition spd="med">
    <p:wipe dir="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3"/>
          </a:xfrm>
          <a:solidFill>
            <a:schemeClr val="accent1">
              <a:lumMod val="20000"/>
              <a:lumOff val="80000"/>
            </a:schemeClr>
          </a:solidFill>
        </p:spPr>
        <p:txBody>
          <a:bodyPr>
            <a:normAutofit/>
          </a:bodyPr>
          <a:lstStyle/>
          <a:p>
            <a:pPr algn="just"/>
            <a:r>
              <a:rPr lang="en-US" dirty="0" smtClean="0">
                <a:latin typeface="Calibri" panose="020F0502020204030204" pitchFamily="34" charset="0"/>
                <a:cs typeface="Calibri" panose="020F0502020204030204" pitchFamily="34" charset="0"/>
              </a:rPr>
              <a:t>Record Date</a:t>
            </a:r>
          </a:p>
          <a:p>
            <a:pPr algn="just"/>
            <a:r>
              <a:rPr lang="en-US" dirty="0" smtClean="0">
                <a:latin typeface="Calibri" panose="020F0502020204030204" pitchFamily="34" charset="0"/>
                <a:cs typeface="Calibri" panose="020F0502020204030204" pitchFamily="34" charset="0"/>
              </a:rPr>
              <a:t>Dedicated Phone Line and e-mail for AGM thru VC</a:t>
            </a:r>
          </a:p>
          <a:p>
            <a:pPr algn="just"/>
            <a:r>
              <a:rPr lang="en-US" dirty="0" smtClean="0">
                <a:latin typeface="Calibri" panose="020F0502020204030204" pitchFamily="34" charset="0"/>
                <a:cs typeface="Calibri" panose="020F0502020204030204" pitchFamily="34" charset="0"/>
              </a:rPr>
              <a:t>Inform </a:t>
            </a:r>
            <a:r>
              <a:rPr lang="en-US" dirty="0">
                <a:latin typeface="Calibri" panose="020F0502020204030204" pitchFamily="34" charset="0"/>
                <a:cs typeface="Calibri" panose="020F0502020204030204" pitchFamily="34" charset="0"/>
              </a:rPr>
              <a:t>Auditors to attend Annual General Meeting </a:t>
            </a:r>
          </a:p>
          <a:p>
            <a:pPr algn="just"/>
            <a:r>
              <a:rPr lang="en-US" dirty="0" smtClean="0">
                <a:latin typeface="Calibri" panose="020F0502020204030204" pitchFamily="34" charset="0"/>
                <a:cs typeface="Calibri" panose="020F0502020204030204" pitchFamily="34" charset="0"/>
              </a:rPr>
              <a:t>Question-Answers </a:t>
            </a:r>
            <a:r>
              <a:rPr lang="en-US" dirty="0">
                <a:latin typeface="Calibri" panose="020F0502020204030204" pitchFamily="34" charset="0"/>
                <a:cs typeface="Calibri" panose="020F0502020204030204" pitchFamily="34" charset="0"/>
              </a:rPr>
              <a:t>to be kept ready </a:t>
            </a:r>
          </a:p>
          <a:p>
            <a:pPr algn="just"/>
            <a:r>
              <a:rPr lang="en-US" dirty="0">
                <a:latin typeface="Calibri" panose="020F0502020204030204" pitchFamily="34" charset="0"/>
                <a:cs typeface="Calibri" panose="020F0502020204030204" pitchFamily="34" charset="0"/>
              </a:rPr>
              <a:t>Chairman's opening remarks Presentation form CEO to be kept ready</a:t>
            </a:r>
          </a:p>
          <a:p>
            <a:pPr algn="just"/>
            <a:r>
              <a:rPr lang="en-US" dirty="0" smtClean="0">
                <a:latin typeface="Calibri" panose="020F0502020204030204" pitchFamily="34" charset="0"/>
                <a:cs typeface="Calibri" panose="020F0502020204030204" pitchFamily="34" charset="0"/>
              </a:rPr>
              <a:t>Receive all Board </a:t>
            </a:r>
            <a:r>
              <a:rPr lang="en-US" dirty="0">
                <a:latin typeface="Calibri" panose="020F0502020204030204" pitchFamily="34" charset="0"/>
                <a:cs typeface="Calibri" panose="020F0502020204030204" pitchFamily="34" charset="0"/>
              </a:rPr>
              <a:t>Resolutions u/s 113 </a:t>
            </a:r>
            <a:r>
              <a:rPr lang="en-US" dirty="0" smtClean="0">
                <a:latin typeface="Calibri" panose="020F0502020204030204" pitchFamily="34" charset="0"/>
                <a:cs typeface="Calibri" panose="020F0502020204030204" pitchFamily="34" charset="0"/>
              </a:rPr>
              <a:t>of the Act</a:t>
            </a:r>
          </a:p>
          <a:p>
            <a:pPr algn="just"/>
            <a:r>
              <a:rPr lang="en-US" dirty="0" smtClean="0">
                <a:latin typeface="Calibri" panose="020F0502020204030204" pitchFamily="34" charset="0"/>
                <a:cs typeface="Calibri" panose="020F0502020204030204" pitchFamily="34" charset="0"/>
              </a:rPr>
              <a:t>Remote E-Voting  and e-voting at the AGM</a:t>
            </a:r>
          </a:p>
          <a:p>
            <a:pPr algn="just"/>
            <a:r>
              <a:rPr lang="en-US" dirty="0" smtClean="0">
                <a:latin typeface="Calibri" panose="020F0502020204030204" pitchFamily="34" charset="0"/>
                <a:cs typeface="Calibri" panose="020F0502020204030204" pitchFamily="34" charset="0"/>
              </a:rPr>
              <a:t>Proper system for hosting meeting</a:t>
            </a:r>
          </a:p>
          <a:p>
            <a:pPr algn="just"/>
            <a:endParaRPr lang="en-US" dirty="0" smtClean="0">
              <a:latin typeface="Calibri" panose="020F0502020204030204" pitchFamily="34" charset="0"/>
              <a:cs typeface="Calibri" panose="020F0502020204030204" pitchFamily="34" charset="0"/>
            </a:endParaRPr>
          </a:p>
          <a:p>
            <a:pPr algn="just"/>
            <a:endParaRPr lang="en-US" dirty="0" smtClean="0">
              <a:latin typeface="Calibri" panose="020F0502020204030204" pitchFamily="34" charset="0"/>
              <a:cs typeface="Calibri" panose="020F0502020204030204" pitchFamily="34" charset="0"/>
            </a:endParaRPr>
          </a:p>
          <a:p>
            <a:pPr algn="just"/>
            <a:endParaRPr lang="en-US" dirty="0" smtClean="0">
              <a:latin typeface="Calibri" panose="020F0502020204030204" pitchFamily="34" charset="0"/>
              <a:cs typeface="Calibri" panose="020F0502020204030204" pitchFamily="34" charset="0"/>
            </a:endParaRPr>
          </a:p>
          <a:p>
            <a:endParaRPr lang="en-US"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124</a:t>
            </a:fld>
            <a:endParaRPr lang="en-US"/>
          </a:p>
        </p:txBody>
      </p:sp>
      <p:sp>
        <p:nvSpPr>
          <p:cNvPr id="8"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a:solidFill>
                  <a:srgbClr val="C00000"/>
                </a:solidFill>
                <a:latin typeface="Calibri" panose="020F0502020204030204" pitchFamily="34" charset="0"/>
                <a:cs typeface="Calibri" panose="020F0502020204030204" pitchFamily="34" charset="0"/>
              </a:rPr>
              <a:t>Broadly the work of CS -Pre –AGM </a:t>
            </a:r>
          </a:p>
        </p:txBody>
      </p:sp>
    </p:spTree>
    <p:extLst>
      <p:ext uri="{BB962C8B-B14F-4D97-AF65-F5344CB8AC3E}">
        <p14:creationId xmlns:p14="http://schemas.microsoft.com/office/powerpoint/2010/main" val="812970462"/>
      </p:ext>
    </p:extLst>
  </p:cSld>
  <p:clrMapOvr>
    <a:masterClrMapping/>
  </p:clrMapOvr>
  <p:transition spd="med">
    <p:wipe dir="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55564727"/>
              </p:ext>
            </p:extLst>
          </p:nvPr>
        </p:nvGraphicFramePr>
        <p:xfrm>
          <a:off x="323969" y="990600"/>
          <a:ext cx="8689063" cy="4774879"/>
        </p:xfrm>
        <a:graphic>
          <a:graphicData uri="http://schemas.openxmlformats.org/drawingml/2006/table">
            <a:tbl>
              <a:tblPr firstRow="1" bandRow="1">
                <a:tableStyleId>{5C22544A-7EE6-4342-B048-85BDC9FD1C3A}</a:tableStyleId>
              </a:tblPr>
              <a:tblGrid>
                <a:gridCol w="6230973"/>
                <a:gridCol w="2458090"/>
              </a:tblGrid>
              <a:tr h="543638">
                <a:tc>
                  <a:txBody>
                    <a:bodyPr/>
                    <a:lstStyle/>
                    <a:p>
                      <a:pPr algn="just"/>
                      <a:r>
                        <a:rPr kumimoji="0" lang="en-US" sz="2400" b="1" kern="1200" dirty="0" smtClean="0">
                          <a:solidFill>
                            <a:srgbClr val="000000"/>
                          </a:solidFill>
                          <a:latin typeface="Calibri" panose="020F0502020204030204" pitchFamily="34" charset="0"/>
                          <a:ea typeface="+mn-ea"/>
                          <a:cs typeface="Calibri" panose="020F0502020204030204" pitchFamily="34" charset="0"/>
                        </a:rPr>
                        <a:t>Policy or code</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accent1"/>
                    </a:solidFill>
                  </a:tcPr>
                </a:tc>
                <a:tc>
                  <a:txBody>
                    <a:bodyPr/>
                    <a:lstStyle/>
                    <a:p>
                      <a:pPr algn="just"/>
                      <a:r>
                        <a:rPr kumimoji="0" lang="en-US" sz="2400" b="1" kern="1200" dirty="0" smtClean="0">
                          <a:solidFill>
                            <a:srgbClr val="000000"/>
                          </a:solidFill>
                          <a:latin typeface="Calibri" panose="020F0502020204030204" pitchFamily="34" charset="0"/>
                          <a:ea typeface="+mn-ea"/>
                          <a:cs typeface="Calibri" panose="020F0502020204030204" pitchFamily="34" charset="0"/>
                        </a:rPr>
                        <a:t>Website</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accent1"/>
                    </a:solidFill>
                  </a:tcPr>
                </a:tc>
              </a:tr>
              <a:tr h="545533">
                <a:tc>
                  <a:txBody>
                    <a:bodyPr/>
                    <a:lstStyle/>
                    <a:p>
                      <a:pPr algn="just"/>
                      <a:r>
                        <a:rPr kumimoji="0" lang="en-US" sz="2400" b="0" kern="1200" dirty="0" smtClean="0">
                          <a:solidFill>
                            <a:srgbClr val="000000"/>
                          </a:solidFill>
                          <a:latin typeface="Calibri" panose="020F0502020204030204" pitchFamily="34" charset="0"/>
                          <a:ea typeface="+mn-ea"/>
                          <a:cs typeface="Calibri" panose="020F0502020204030204" pitchFamily="34" charset="0"/>
                        </a:rPr>
                        <a:t>Corporate Social Responsibility Policy</a:t>
                      </a:r>
                      <a:endParaRPr lang="en-US" sz="2400" b="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bg2"/>
                    </a:solidFill>
                  </a:tcPr>
                </a:tc>
                <a:tc>
                  <a:txBody>
                    <a:bodyPr/>
                    <a:lstStyle/>
                    <a:p>
                      <a:pPr algn="just"/>
                      <a:r>
                        <a:rPr kumimoji="0" lang="en-US" sz="2400" kern="1200" dirty="0" smtClean="0">
                          <a:solidFill>
                            <a:srgbClr val="000000"/>
                          </a:solidFill>
                          <a:latin typeface="Calibri" panose="020F0502020204030204" pitchFamily="34" charset="0"/>
                          <a:ea typeface="+mn-ea"/>
                          <a:cs typeface="Calibri" panose="020F0502020204030204" pitchFamily="34" charset="0"/>
                        </a:rPr>
                        <a:t>On</a:t>
                      </a:r>
                      <a:r>
                        <a:rPr kumimoji="0" lang="en-US" sz="2400" kern="1200" baseline="0" dirty="0" smtClean="0">
                          <a:solidFill>
                            <a:srgbClr val="000000"/>
                          </a:solidFill>
                          <a:latin typeface="Calibri" panose="020F0502020204030204" pitchFamily="34" charset="0"/>
                          <a:ea typeface="+mn-ea"/>
                          <a:cs typeface="Calibri" panose="020F0502020204030204" pitchFamily="34" charset="0"/>
                        </a:rPr>
                        <a:t> </a:t>
                      </a:r>
                      <a:r>
                        <a:rPr kumimoji="0" lang="en-US" sz="2400" kern="1200" dirty="0" smtClean="0">
                          <a:solidFill>
                            <a:srgbClr val="000000"/>
                          </a:solidFill>
                          <a:latin typeface="Calibri" panose="020F0502020204030204" pitchFamily="34" charset="0"/>
                          <a:ea typeface="+mn-ea"/>
                          <a:cs typeface="Calibri" panose="020F0502020204030204" pitchFamily="34" charset="0"/>
                        </a:rPr>
                        <a:t>Website if any</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bg2"/>
                    </a:solidFill>
                  </a:tcPr>
                </a:tc>
              </a:tr>
              <a:tr h="543638">
                <a:tc>
                  <a:txBody>
                    <a:bodyPr/>
                    <a:lstStyle/>
                    <a:p>
                      <a:pPr algn="just"/>
                      <a:r>
                        <a:rPr kumimoji="0" lang="en-US" sz="2400" b="0" kern="1200" dirty="0" smtClean="0">
                          <a:solidFill>
                            <a:srgbClr val="000000"/>
                          </a:solidFill>
                          <a:latin typeface="Calibri" panose="020F0502020204030204" pitchFamily="34" charset="0"/>
                          <a:ea typeface="+mn-ea"/>
                          <a:cs typeface="Calibri" panose="020F0502020204030204" pitchFamily="34" charset="0"/>
                        </a:rPr>
                        <a:t>Whistle Blower Policy (vigil mechanism )</a:t>
                      </a:r>
                    </a:p>
                  </a:txBody>
                  <a:tcPr marL="68598" marR="68598" marT="34299" marB="34299">
                    <a:solidFill>
                      <a:schemeClr val="bg2">
                        <a:lumMod val="90000"/>
                      </a:schemeClr>
                    </a:solidFill>
                  </a:tcPr>
                </a:tc>
                <a:tc>
                  <a:txBody>
                    <a:bodyPr/>
                    <a:lstStyle/>
                    <a:p>
                      <a:pPr algn="just"/>
                      <a:r>
                        <a:rPr kumimoji="0" lang="en-US" sz="2400" kern="1200" dirty="0" smtClean="0">
                          <a:solidFill>
                            <a:srgbClr val="000000"/>
                          </a:solidFill>
                          <a:latin typeface="Calibri" panose="020F0502020204030204" pitchFamily="34" charset="0"/>
                          <a:ea typeface="+mn-ea"/>
                          <a:cs typeface="Calibri" panose="020F0502020204030204" pitchFamily="34" charset="0"/>
                        </a:rPr>
                        <a:t>On</a:t>
                      </a:r>
                      <a:r>
                        <a:rPr kumimoji="0" lang="en-US" sz="2400" kern="1200" baseline="0" dirty="0" smtClean="0">
                          <a:solidFill>
                            <a:srgbClr val="000000"/>
                          </a:solidFill>
                          <a:latin typeface="Calibri" panose="020F0502020204030204" pitchFamily="34" charset="0"/>
                          <a:ea typeface="+mn-ea"/>
                          <a:cs typeface="Calibri" panose="020F0502020204030204" pitchFamily="34" charset="0"/>
                        </a:rPr>
                        <a:t> </a:t>
                      </a:r>
                      <a:r>
                        <a:rPr kumimoji="0" lang="en-US" sz="2400" kern="1200" dirty="0" smtClean="0">
                          <a:solidFill>
                            <a:srgbClr val="000000"/>
                          </a:solidFill>
                          <a:latin typeface="Calibri" panose="020F0502020204030204" pitchFamily="34" charset="0"/>
                          <a:ea typeface="+mn-ea"/>
                          <a:cs typeface="Calibri" panose="020F0502020204030204" pitchFamily="34" charset="0"/>
                        </a:rPr>
                        <a:t>Website if any</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accent1"/>
                    </a:solidFill>
                  </a:tcPr>
                </a:tc>
              </a:tr>
              <a:tr h="543638">
                <a:tc>
                  <a:txBody>
                    <a:bodyPr/>
                    <a:lstStyle/>
                    <a:p>
                      <a:pPr algn="just"/>
                      <a:r>
                        <a:rPr kumimoji="0" lang="en-US" sz="2400" b="0" kern="1200" dirty="0" smtClean="0">
                          <a:solidFill>
                            <a:srgbClr val="000000"/>
                          </a:solidFill>
                          <a:latin typeface="Calibri" panose="020F0502020204030204" pitchFamily="34" charset="0"/>
                          <a:ea typeface="+mn-ea"/>
                          <a:cs typeface="Calibri" panose="020F0502020204030204" pitchFamily="34" charset="0"/>
                        </a:rPr>
                        <a:t>Risk Management Policy</a:t>
                      </a:r>
                      <a:endParaRPr lang="en-US" sz="2400" b="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bg2"/>
                    </a:solidFill>
                  </a:tcPr>
                </a:tc>
                <a:tc>
                  <a:txBody>
                    <a:bodyPr/>
                    <a:lstStyle/>
                    <a:p>
                      <a:pPr algn="just"/>
                      <a:r>
                        <a:rPr kumimoji="0" lang="en-US" sz="2400" kern="1200" dirty="0" smtClean="0">
                          <a:solidFill>
                            <a:srgbClr val="000000"/>
                          </a:solidFill>
                          <a:latin typeface="Calibri" panose="020F0502020204030204" pitchFamily="34" charset="0"/>
                          <a:ea typeface="+mn-ea"/>
                          <a:cs typeface="Calibri" panose="020F0502020204030204" pitchFamily="34" charset="0"/>
                        </a:rPr>
                        <a:t>NA</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bg2"/>
                    </a:solidFill>
                  </a:tcPr>
                </a:tc>
              </a:tr>
              <a:tr h="1115399">
                <a:tc>
                  <a:txBody>
                    <a:bodyPr/>
                    <a:lstStyle/>
                    <a:p>
                      <a:pPr algn="just"/>
                      <a:r>
                        <a:rPr kumimoji="0" lang="en-US" sz="2400" b="0" kern="1200" dirty="0" smtClean="0">
                          <a:solidFill>
                            <a:srgbClr val="000000"/>
                          </a:solidFill>
                          <a:latin typeface="Calibri" panose="020F0502020204030204" pitchFamily="34" charset="0"/>
                          <a:ea typeface="+mn-ea"/>
                          <a:cs typeface="Calibri" panose="020F0502020204030204" pitchFamily="34" charset="0"/>
                        </a:rPr>
                        <a:t>Policy on Directors’ appointment and remuneration of the Directors, KMP</a:t>
                      </a:r>
                      <a:r>
                        <a:rPr kumimoji="0" lang="en-US" sz="2400" b="0" kern="1200" baseline="0" dirty="0" smtClean="0">
                          <a:solidFill>
                            <a:srgbClr val="000000"/>
                          </a:solidFill>
                          <a:latin typeface="Calibri" panose="020F0502020204030204" pitchFamily="34" charset="0"/>
                          <a:ea typeface="+mn-ea"/>
                          <a:cs typeface="Calibri" panose="020F0502020204030204" pitchFamily="34" charset="0"/>
                        </a:rPr>
                        <a:t> </a:t>
                      </a:r>
                      <a:r>
                        <a:rPr kumimoji="0" lang="en-US" sz="2400" b="0" kern="1200" dirty="0" smtClean="0">
                          <a:solidFill>
                            <a:srgbClr val="000000"/>
                          </a:solidFill>
                          <a:latin typeface="Calibri" panose="020F0502020204030204" pitchFamily="34" charset="0"/>
                          <a:ea typeface="+mn-ea"/>
                          <a:cs typeface="Calibri" panose="020F0502020204030204" pitchFamily="34" charset="0"/>
                        </a:rPr>
                        <a:t>and other employees</a:t>
                      </a:r>
                      <a:endParaRPr lang="en-US" sz="2400" b="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bg2">
                        <a:lumMod val="90000"/>
                      </a:schemeClr>
                    </a:solidFill>
                  </a:tcPr>
                </a:tc>
                <a:tc>
                  <a:txBody>
                    <a:bodyPr/>
                    <a:lstStyle/>
                    <a:p>
                      <a:pPr algn="just"/>
                      <a:r>
                        <a:rPr kumimoji="0" lang="en-US" sz="2400" kern="1200" dirty="0" smtClean="0">
                          <a:solidFill>
                            <a:srgbClr val="000000"/>
                          </a:solidFill>
                          <a:latin typeface="Calibri" panose="020F0502020204030204" pitchFamily="34" charset="0"/>
                          <a:ea typeface="+mn-ea"/>
                          <a:cs typeface="Calibri" panose="020F0502020204030204" pitchFamily="34" charset="0"/>
                        </a:rPr>
                        <a:t>On</a:t>
                      </a:r>
                      <a:r>
                        <a:rPr kumimoji="0" lang="en-US" sz="2400" kern="1200" baseline="0" dirty="0" smtClean="0">
                          <a:solidFill>
                            <a:srgbClr val="000000"/>
                          </a:solidFill>
                          <a:latin typeface="Calibri" panose="020F0502020204030204" pitchFamily="34" charset="0"/>
                          <a:ea typeface="+mn-ea"/>
                          <a:cs typeface="Calibri" panose="020F0502020204030204" pitchFamily="34" charset="0"/>
                        </a:rPr>
                        <a:t> </a:t>
                      </a:r>
                      <a:r>
                        <a:rPr kumimoji="0" lang="en-US" sz="2400" kern="1200" dirty="0" smtClean="0">
                          <a:solidFill>
                            <a:srgbClr val="000000"/>
                          </a:solidFill>
                          <a:latin typeface="Calibri" panose="020F0502020204030204" pitchFamily="34" charset="0"/>
                          <a:ea typeface="+mn-ea"/>
                          <a:cs typeface="Calibri" panose="020F0502020204030204" pitchFamily="34" charset="0"/>
                        </a:rPr>
                        <a:t>Website if any</a:t>
                      </a:r>
                      <a:endParaRPr lang="en-US" sz="2400" dirty="0">
                        <a:solidFill>
                          <a:srgbClr val="000000"/>
                        </a:solidFill>
                        <a:latin typeface="Calibri" panose="020F0502020204030204" pitchFamily="34" charset="0"/>
                        <a:cs typeface="Calibri" panose="020F0502020204030204" pitchFamily="34" charset="0"/>
                      </a:endParaRPr>
                    </a:p>
                  </a:txBody>
                  <a:tcPr marL="68598" marR="68598" marT="34299" marB="34299">
                    <a:solidFill>
                      <a:schemeClr val="accent1"/>
                    </a:solidFill>
                  </a:tcPr>
                </a:tc>
              </a:tr>
              <a:tr h="1432554">
                <a:tc>
                  <a:txBody>
                    <a:bodyPr/>
                    <a:lstStyle/>
                    <a:p>
                      <a:pPr marL="0" marR="0" algn="just">
                        <a:lnSpc>
                          <a:spcPct val="115000"/>
                        </a:lnSpc>
                        <a:spcBef>
                          <a:spcPts val="0"/>
                        </a:spcBef>
                        <a:spcAft>
                          <a:spcPts val="0"/>
                        </a:spcAft>
                        <a:tabLst>
                          <a:tab pos="2000250" algn="l"/>
                        </a:tabLst>
                      </a:pPr>
                      <a:r>
                        <a:rPr lang="en-US" sz="2400" b="0" dirty="0">
                          <a:solidFill>
                            <a:srgbClr val="000000"/>
                          </a:solidFill>
                          <a:latin typeface="Calibri" panose="020F0502020204030204" pitchFamily="34" charset="0"/>
                          <a:ea typeface="Times New Roman"/>
                          <a:cs typeface="Calibri" panose="020F0502020204030204" pitchFamily="34" charset="0"/>
                        </a:rPr>
                        <a:t>Policy for Prevention of </a:t>
                      </a:r>
                      <a:r>
                        <a:rPr lang="en-US" sz="2400" b="0" dirty="0" smtClean="0">
                          <a:solidFill>
                            <a:srgbClr val="000000"/>
                          </a:solidFill>
                          <a:latin typeface="Calibri" panose="020F0502020204030204" pitchFamily="34" charset="0"/>
                          <a:ea typeface="Times New Roman"/>
                          <a:cs typeface="Calibri" panose="020F0502020204030204" pitchFamily="34" charset="0"/>
                        </a:rPr>
                        <a:t>Sexual Harassment at</a:t>
                      </a:r>
                      <a:r>
                        <a:rPr lang="en-US" sz="2400" b="0" baseline="0" dirty="0" smtClean="0">
                          <a:solidFill>
                            <a:srgbClr val="000000"/>
                          </a:solidFill>
                          <a:latin typeface="Calibri" panose="020F0502020204030204" pitchFamily="34" charset="0"/>
                          <a:ea typeface="Times New Roman"/>
                          <a:cs typeface="Calibri" panose="020F0502020204030204" pitchFamily="34" charset="0"/>
                        </a:rPr>
                        <a:t> </a:t>
                      </a:r>
                      <a:r>
                        <a:rPr lang="en-US" sz="2400" b="0" dirty="0" smtClean="0">
                          <a:solidFill>
                            <a:srgbClr val="000000"/>
                          </a:solidFill>
                          <a:latin typeface="Calibri" panose="020F0502020204030204" pitchFamily="34" charset="0"/>
                          <a:ea typeface="Times New Roman"/>
                          <a:cs typeface="Calibri" panose="020F0502020204030204" pitchFamily="34" charset="0"/>
                        </a:rPr>
                        <a:t>Workplace (</a:t>
                      </a:r>
                      <a:r>
                        <a:rPr kumimoji="0" lang="en-US" sz="2400" b="0" kern="1200" dirty="0" smtClean="0">
                          <a:solidFill>
                            <a:srgbClr val="000000"/>
                          </a:solidFill>
                          <a:latin typeface="Calibri" panose="020F0502020204030204" pitchFamily="34" charset="0"/>
                          <a:ea typeface="Times New Roman"/>
                          <a:cs typeface="Calibri" panose="020F0502020204030204" pitchFamily="34" charset="0"/>
                        </a:rPr>
                        <a:t>As per Prevention, Prohibition and Redressal) Act, 2013)</a:t>
                      </a:r>
                    </a:p>
                  </a:txBody>
                  <a:tcPr marL="51448" marR="51448" marT="0" marB="0">
                    <a:solidFill>
                      <a:schemeClr val="bg2"/>
                    </a:solidFill>
                  </a:tcPr>
                </a:tc>
                <a:tc>
                  <a:txBody>
                    <a:bodyPr/>
                    <a:lstStyle/>
                    <a:p>
                      <a:pPr marL="0" marR="0" algn="just">
                        <a:lnSpc>
                          <a:spcPct val="115000"/>
                        </a:lnSpc>
                        <a:spcBef>
                          <a:spcPts val="0"/>
                        </a:spcBef>
                        <a:spcAft>
                          <a:spcPts val="0"/>
                        </a:spcAft>
                        <a:tabLst>
                          <a:tab pos="2000250" algn="l"/>
                        </a:tabLst>
                      </a:pPr>
                      <a:r>
                        <a:rPr lang="en-US" sz="2400" b="0" dirty="0">
                          <a:solidFill>
                            <a:srgbClr val="000000"/>
                          </a:solidFill>
                          <a:latin typeface="Calibri" panose="020F0502020204030204" pitchFamily="34" charset="0"/>
                          <a:ea typeface="Times New Roman"/>
                          <a:cs typeface="Calibri" panose="020F0502020204030204" pitchFamily="34" charset="0"/>
                        </a:rPr>
                        <a:t>NA</a:t>
                      </a:r>
                      <a:endParaRPr lang="en-US" sz="2400" b="0" dirty="0">
                        <a:latin typeface="Calibri" panose="020F0502020204030204" pitchFamily="34" charset="0"/>
                        <a:ea typeface="Calibri"/>
                        <a:cs typeface="Calibri" panose="020F0502020204030204" pitchFamily="34" charset="0"/>
                      </a:endParaRPr>
                    </a:p>
                  </a:txBody>
                  <a:tcPr marL="51448" marR="51448" marT="0" marB="0">
                    <a:solidFill>
                      <a:schemeClr val="bg2"/>
                    </a:solidFill>
                  </a:tcPr>
                </a:tc>
              </a:tr>
            </a:tbl>
          </a:graphicData>
        </a:graphic>
      </p:graphicFrame>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323969" y="209598"/>
            <a:ext cx="8689063" cy="552402"/>
          </a:xfrm>
          <a:solidFill>
            <a:schemeClr val="bg2">
              <a:lumMod val="90000"/>
            </a:schemeClr>
          </a:solidFill>
        </p:spPr>
        <p:txBody>
          <a:bodyPr>
            <a:normAutofit fontScale="90000"/>
          </a:bodyPr>
          <a:lstStyle/>
          <a:p>
            <a:pPr algn="ctr"/>
            <a:r>
              <a:rPr lang="en-US" dirty="0" smtClean="0">
                <a:solidFill>
                  <a:srgbClr val="C00000"/>
                </a:solidFill>
                <a:latin typeface="Calibri" panose="020F0502020204030204" pitchFamily="34" charset="0"/>
                <a:cs typeface="Calibri" panose="020F0502020204030204" pitchFamily="34" charset="0"/>
              </a:rPr>
              <a:t>Policies and Codes-as per CA 2013</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4938095"/>
      </p:ext>
    </p:extLst>
  </p:cSld>
  <p:clrMapOvr>
    <a:masterClrMapping/>
  </p:clrMapOvr>
  <p:transition spd="med">
    <p:wipe dir="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8031648"/>
              </p:ext>
            </p:extLst>
          </p:nvPr>
        </p:nvGraphicFramePr>
        <p:xfrm>
          <a:off x="228600" y="838199"/>
          <a:ext cx="8784433" cy="5316863"/>
        </p:xfrm>
        <a:graphic>
          <a:graphicData uri="http://schemas.openxmlformats.org/drawingml/2006/table">
            <a:tbl>
              <a:tblPr firstRow="1" bandRow="1">
                <a:tableStyleId>{5C22544A-7EE6-4342-B048-85BDC9FD1C3A}</a:tableStyleId>
              </a:tblPr>
              <a:tblGrid>
                <a:gridCol w="5986429"/>
                <a:gridCol w="2798004"/>
              </a:tblGrid>
              <a:tr h="385301">
                <a:tc>
                  <a:txBody>
                    <a:bodyPr/>
                    <a:lstStyle/>
                    <a:p>
                      <a:r>
                        <a:rPr kumimoji="0" lang="en-US" sz="2300" b="1" kern="1200" dirty="0" smtClean="0">
                          <a:solidFill>
                            <a:srgbClr val="000000"/>
                          </a:solidFill>
                          <a:latin typeface="+mn-lt"/>
                          <a:ea typeface="+mn-ea"/>
                          <a:cs typeface="+mn-cs"/>
                        </a:rPr>
                        <a:t>Policy or code</a:t>
                      </a:r>
                      <a:endParaRPr lang="en-US" sz="2300" dirty="0">
                        <a:solidFill>
                          <a:srgbClr val="000000"/>
                        </a:solidFill>
                      </a:endParaRPr>
                    </a:p>
                  </a:txBody>
                  <a:tcPr marL="68598" marR="68598" marT="34299" marB="34299">
                    <a:solidFill>
                      <a:schemeClr val="bg2"/>
                    </a:solidFill>
                  </a:tcPr>
                </a:tc>
                <a:tc>
                  <a:txBody>
                    <a:bodyPr/>
                    <a:lstStyle/>
                    <a:p>
                      <a:r>
                        <a:rPr kumimoji="0" lang="en-US" sz="2300" b="1" kern="1200" dirty="0" smtClean="0">
                          <a:solidFill>
                            <a:srgbClr val="000000"/>
                          </a:solidFill>
                          <a:latin typeface="+mn-lt"/>
                          <a:ea typeface="+mn-ea"/>
                          <a:cs typeface="+mn-cs"/>
                        </a:rPr>
                        <a:t>Website requirement</a:t>
                      </a:r>
                      <a:endParaRPr lang="en-US" sz="2300" dirty="0">
                        <a:solidFill>
                          <a:srgbClr val="000000"/>
                        </a:solidFill>
                      </a:endParaRPr>
                    </a:p>
                  </a:txBody>
                  <a:tcPr marL="68598" marR="68598" marT="34299" marB="34299">
                    <a:solidFill>
                      <a:schemeClr val="bg2"/>
                    </a:solidFill>
                  </a:tcPr>
                </a:tc>
              </a:tr>
              <a:tr h="406740">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Preservation of </a:t>
                      </a:r>
                      <a:r>
                        <a:rPr lang="en-US" sz="2100" b="0" dirty="0" smtClean="0">
                          <a:solidFill>
                            <a:srgbClr val="000000"/>
                          </a:solidFill>
                          <a:latin typeface="Times New Roman"/>
                          <a:ea typeface="Times New Roman"/>
                          <a:cs typeface="Times New Roman"/>
                        </a:rPr>
                        <a:t>Documents</a:t>
                      </a: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solidFill>
                  </a:tcPr>
                </a:tc>
              </a:tr>
              <a:tr h="393906">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Policy for determining 'Material Subsidiary' </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Disseminate  on Website</a:t>
                      </a:r>
                      <a:endParaRPr lang="en-US" sz="2100" b="0" dirty="0">
                        <a:latin typeface="Calibri"/>
                        <a:ea typeface="Calibri"/>
                        <a:cs typeface="Times New Roman"/>
                      </a:endParaRPr>
                    </a:p>
                  </a:txBody>
                  <a:tcPr marL="51448" marR="51448" marT="0" marB="0">
                    <a:solidFill>
                      <a:schemeClr val="bg2">
                        <a:lumMod val="90000"/>
                      </a:schemeClr>
                    </a:solidFill>
                  </a:tcPr>
                </a:tc>
              </a:tr>
              <a:tr h="676877">
                <a:tc>
                  <a:txBody>
                    <a:bodyPr/>
                    <a:lstStyle/>
                    <a:p>
                      <a:pPr marL="0" marR="0">
                        <a:lnSpc>
                          <a:spcPct val="115000"/>
                        </a:lnSpc>
                        <a:spcBef>
                          <a:spcPts val="0"/>
                        </a:spcBef>
                        <a:spcAft>
                          <a:spcPts val="0"/>
                        </a:spcAft>
                        <a:tabLst>
                          <a:tab pos="2000250" algn="l"/>
                        </a:tabLst>
                      </a:pPr>
                      <a:r>
                        <a:rPr kumimoji="0" lang="en-US" sz="2100" b="0" kern="1200" dirty="0" smtClean="0">
                          <a:solidFill>
                            <a:srgbClr val="000000"/>
                          </a:solidFill>
                          <a:latin typeface="Times New Roman"/>
                          <a:ea typeface="Times New Roman"/>
                          <a:cs typeface="Times New Roman"/>
                        </a:rPr>
                        <a:t>details of establishment of vigil mechanism/ Whistle Blower policy</a:t>
                      </a:r>
                      <a:endParaRPr kumimoji="0" lang="en-US" sz="2100" b="0" kern="1200" dirty="0">
                        <a:solidFill>
                          <a:srgbClr val="000000"/>
                        </a:solidFill>
                        <a:latin typeface="Times New Roman"/>
                        <a:ea typeface="Times New Roman"/>
                        <a:cs typeface="Times New Roman"/>
                      </a:endParaRPr>
                    </a:p>
                  </a:txBody>
                  <a:tcPr marL="51448" marR="51448" marT="0" marB="0">
                    <a:solidFill>
                      <a:schemeClr val="bg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tab pos="2000250" algn="l"/>
                        </a:tabLst>
                        <a:defRPr/>
                      </a:pPr>
                      <a:r>
                        <a:rPr lang="en-US" sz="2100" b="0" dirty="0" smtClean="0">
                          <a:solidFill>
                            <a:srgbClr val="000000"/>
                          </a:solidFill>
                          <a:latin typeface="+mn-lt"/>
                          <a:ea typeface="Times New Roman"/>
                          <a:cs typeface="Times New Roman"/>
                        </a:rPr>
                        <a:t>Disseminate  on Website</a:t>
                      </a:r>
                      <a:endParaRPr lang="en-US" sz="2100" b="0" dirty="0" smtClean="0">
                        <a:latin typeface="Calibri"/>
                        <a:ea typeface="Calibri"/>
                        <a:cs typeface="Times New Roman"/>
                      </a:endParaRPr>
                    </a:p>
                    <a:p>
                      <a:pPr marL="0" marR="0">
                        <a:lnSpc>
                          <a:spcPct val="115000"/>
                        </a:lnSpc>
                        <a:spcBef>
                          <a:spcPts val="0"/>
                        </a:spcBef>
                        <a:spcAft>
                          <a:spcPts val="0"/>
                        </a:spcAft>
                        <a:tabLst>
                          <a:tab pos="2000250" algn="l"/>
                        </a:tabLst>
                      </a:pPr>
                      <a:endParaRPr lang="en-US" sz="2100" b="0" dirty="0">
                        <a:latin typeface="Calibri"/>
                        <a:ea typeface="Calibri"/>
                        <a:cs typeface="Times New Roman"/>
                      </a:endParaRPr>
                    </a:p>
                  </a:txBody>
                  <a:tcPr marL="51448" marR="51448" marT="0" marB="0">
                    <a:solidFill>
                      <a:schemeClr val="bg2"/>
                    </a:solidFill>
                  </a:tcPr>
                </a:tc>
              </a:tr>
              <a:tr h="676877">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Code of Conduct for Board of Directors and senior management </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lumMod val="90000"/>
                      </a:schemeClr>
                    </a:solidFill>
                  </a:tcPr>
                </a:tc>
              </a:tr>
              <a:tr h="1015317">
                <a:tc>
                  <a:txBody>
                    <a:bodyPr/>
                    <a:lstStyle/>
                    <a:p>
                      <a:pPr marL="0" marR="0" algn="l" rtl="0" eaLnBrk="1" latinLnBrk="0" hangingPunct="1">
                        <a:lnSpc>
                          <a:spcPct val="115000"/>
                        </a:lnSpc>
                        <a:spcBef>
                          <a:spcPts val="0"/>
                        </a:spcBef>
                        <a:spcAft>
                          <a:spcPts val="0"/>
                        </a:spcAft>
                        <a:tabLst>
                          <a:tab pos="2000250" algn="l"/>
                        </a:tabLst>
                      </a:pPr>
                      <a:r>
                        <a:rPr kumimoji="0" lang="en-US" sz="2100" b="0" kern="1200" dirty="0" smtClean="0">
                          <a:solidFill>
                            <a:srgbClr val="000000"/>
                          </a:solidFill>
                          <a:latin typeface="Times New Roman"/>
                          <a:ea typeface="Times New Roman"/>
                          <a:cs typeface="Times New Roman"/>
                        </a:rPr>
                        <a:t>criteria of making payments to ID &amp; NED if the same has not been disclosed in Annual Report</a:t>
                      </a:r>
                      <a:endParaRPr kumimoji="0" lang="en-US" sz="2100" b="0" kern="1200" dirty="0">
                        <a:solidFill>
                          <a:srgbClr val="000000"/>
                        </a:solidFill>
                        <a:latin typeface="Times New Roman"/>
                        <a:ea typeface="Times New Roman"/>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endParaRPr lang="en-US" sz="2100" b="0" dirty="0">
                        <a:latin typeface="Calibri"/>
                        <a:ea typeface="Calibri"/>
                        <a:cs typeface="Times New Roman"/>
                      </a:endParaRPr>
                    </a:p>
                  </a:txBody>
                  <a:tcPr marL="51448" marR="51448" marT="0" marB="0">
                    <a:solidFill>
                      <a:schemeClr val="bg2"/>
                    </a:solidFill>
                  </a:tcPr>
                </a:tc>
              </a:tr>
              <a:tr h="676877">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Policy on Materiality of Related Party Transactions and on dealing with </a:t>
                      </a:r>
                      <a:r>
                        <a:rPr lang="en-US" sz="2100" b="0" dirty="0" smtClean="0">
                          <a:solidFill>
                            <a:srgbClr val="000000"/>
                          </a:solidFill>
                          <a:latin typeface="Times New Roman"/>
                          <a:ea typeface="Times New Roman"/>
                          <a:cs typeface="Times New Roman"/>
                        </a:rPr>
                        <a:t>RPT</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Disseminate  on Website</a:t>
                      </a:r>
                      <a:endParaRPr lang="en-US" sz="2100" b="0" dirty="0">
                        <a:latin typeface="Calibri"/>
                        <a:ea typeface="Calibri"/>
                        <a:cs typeface="Times New Roman"/>
                      </a:endParaRPr>
                    </a:p>
                  </a:txBody>
                  <a:tcPr marL="51448" marR="51448" marT="0" marB="0">
                    <a:solidFill>
                      <a:schemeClr val="bg2">
                        <a:lumMod val="90000"/>
                      </a:schemeClr>
                    </a:solidFill>
                  </a:tcPr>
                </a:tc>
              </a:tr>
              <a:tr h="873506">
                <a:tc>
                  <a:txBody>
                    <a:bodyPr/>
                    <a:lstStyle/>
                    <a:p>
                      <a:pPr marL="0" marR="0">
                        <a:lnSpc>
                          <a:spcPct val="115000"/>
                        </a:lnSpc>
                        <a:spcBef>
                          <a:spcPts val="0"/>
                        </a:spcBef>
                        <a:spcAft>
                          <a:spcPts val="0"/>
                        </a:spcAft>
                        <a:tabLst>
                          <a:tab pos="2000250" algn="l"/>
                        </a:tabLst>
                      </a:pP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endParaRPr lang="en-US" sz="2100" b="0" dirty="0">
                        <a:latin typeface="Calibri"/>
                        <a:ea typeface="Calibri"/>
                        <a:cs typeface="Times New Roman"/>
                      </a:endParaRPr>
                    </a:p>
                  </a:txBody>
                  <a:tcPr marL="51448" marR="51448" marT="0" marB="0">
                    <a:solidFill>
                      <a:schemeClr val="bg2"/>
                    </a:solidFill>
                  </a:tcPr>
                </a:tc>
              </a:tr>
            </a:tbl>
          </a:graphicData>
        </a:graphic>
      </p:graphicFrame>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228600" y="0"/>
            <a:ext cx="8784431" cy="762000"/>
          </a:xfrm>
          <a:solidFill>
            <a:schemeClr val="bg2">
              <a:lumMod val="90000"/>
            </a:schemeClr>
          </a:solidFill>
        </p:spPr>
        <p:txBody>
          <a:bodyPr>
            <a:normAutofit/>
          </a:bodyPr>
          <a:lstStyle/>
          <a:p>
            <a:pPr algn="ctr"/>
            <a:r>
              <a:rPr lang="en-US" sz="3200" dirty="0" smtClean="0">
                <a:solidFill>
                  <a:srgbClr val="C00000"/>
                </a:solidFill>
                <a:latin typeface="Calibri" panose="020F0502020204030204" pitchFamily="34" charset="0"/>
                <a:cs typeface="Calibri" panose="020F0502020204030204" pitchFamily="34" charset="0"/>
              </a:rPr>
              <a:t>Policies and Codes-as per SEBI (LODR) </a:t>
            </a:r>
            <a:r>
              <a:rPr lang="en-US" sz="3200" dirty="0" err="1" smtClean="0">
                <a:solidFill>
                  <a:srgbClr val="C00000"/>
                </a:solidFill>
                <a:latin typeface="Calibri" panose="020F0502020204030204" pitchFamily="34" charset="0"/>
                <a:cs typeface="Calibri" panose="020F0502020204030204" pitchFamily="34" charset="0"/>
              </a:rPr>
              <a:t>Reg</a:t>
            </a:r>
            <a:r>
              <a:rPr lang="en-US" sz="3200" dirty="0" smtClean="0">
                <a:solidFill>
                  <a:srgbClr val="C00000"/>
                </a:solidFill>
                <a:latin typeface="Calibri" panose="020F0502020204030204" pitchFamily="34" charset="0"/>
                <a:cs typeface="Calibri" panose="020F0502020204030204" pitchFamily="34" charset="0"/>
              </a:rPr>
              <a:t>, 2015</a:t>
            </a:r>
            <a:endParaRPr lang="en-US"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8850383"/>
      </p:ext>
    </p:extLst>
  </p:cSld>
  <p:clrMapOvr>
    <a:masterClrMapping/>
  </p:clrMapOvr>
  <p:transition spd="med">
    <p:wipe dir="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39563860"/>
              </p:ext>
            </p:extLst>
          </p:nvPr>
        </p:nvGraphicFramePr>
        <p:xfrm>
          <a:off x="152400" y="903141"/>
          <a:ext cx="8860632" cy="5180154"/>
        </p:xfrm>
        <a:graphic>
          <a:graphicData uri="http://schemas.openxmlformats.org/drawingml/2006/table">
            <a:tbl>
              <a:tblPr firstRow="1" bandRow="1">
                <a:tableStyleId>{5C22544A-7EE6-4342-B048-85BDC9FD1C3A}</a:tableStyleId>
              </a:tblPr>
              <a:tblGrid>
                <a:gridCol w="6038357"/>
                <a:gridCol w="2822275"/>
              </a:tblGrid>
              <a:tr h="556627">
                <a:tc>
                  <a:txBody>
                    <a:bodyPr/>
                    <a:lstStyle/>
                    <a:p>
                      <a:r>
                        <a:rPr kumimoji="0" lang="en-US" sz="2300" b="1" kern="1200" dirty="0" smtClean="0">
                          <a:solidFill>
                            <a:srgbClr val="000000"/>
                          </a:solidFill>
                          <a:latin typeface="+mn-lt"/>
                          <a:ea typeface="+mn-ea"/>
                          <a:cs typeface="+mn-cs"/>
                        </a:rPr>
                        <a:t>Policy or code</a:t>
                      </a:r>
                      <a:endParaRPr lang="en-US" sz="2300" dirty="0">
                        <a:solidFill>
                          <a:srgbClr val="000000"/>
                        </a:solidFill>
                      </a:endParaRPr>
                    </a:p>
                  </a:txBody>
                  <a:tcPr marL="68598" marR="68598" marT="34299" marB="34299">
                    <a:solidFill>
                      <a:schemeClr val="bg2"/>
                    </a:solidFill>
                  </a:tcPr>
                </a:tc>
                <a:tc>
                  <a:txBody>
                    <a:bodyPr/>
                    <a:lstStyle/>
                    <a:p>
                      <a:r>
                        <a:rPr kumimoji="0" lang="en-US" sz="2300" b="1" kern="1200" dirty="0" smtClean="0">
                          <a:solidFill>
                            <a:srgbClr val="000000"/>
                          </a:solidFill>
                          <a:latin typeface="+mn-lt"/>
                          <a:ea typeface="+mn-ea"/>
                          <a:cs typeface="+mn-cs"/>
                        </a:rPr>
                        <a:t>Website requirement</a:t>
                      </a:r>
                      <a:endParaRPr lang="en-US" sz="2300" dirty="0">
                        <a:solidFill>
                          <a:srgbClr val="000000"/>
                        </a:solidFill>
                      </a:endParaRPr>
                    </a:p>
                  </a:txBody>
                  <a:tcPr marL="68598" marR="68598" marT="34299" marB="34299">
                    <a:solidFill>
                      <a:schemeClr val="bg2"/>
                    </a:solidFill>
                  </a:tcPr>
                </a:tc>
              </a:tr>
              <a:tr h="517379">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Policy on Disclosure of material events or information  </a:t>
                      </a: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r>
                        <a:rPr lang="en-US" sz="2100" b="0">
                          <a:solidFill>
                            <a:srgbClr val="000000"/>
                          </a:solidFill>
                          <a:latin typeface="Times New Roman"/>
                          <a:ea typeface="Times New Roman"/>
                          <a:cs typeface="Times New Roman"/>
                        </a:rPr>
                        <a:t>NA</a:t>
                      </a:r>
                      <a:endParaRPr lang="en-US" sz="2100" b="0">
                        <a:latin typeface="Calibri"/>
                        <a:ea typeface="Calibri"/>
                        <a:cs typeface="Times New Roman"/>
                      </a:endParaRPr>
                    </a:p>
                  </a:txBody>
                  <a:tcPr marL="51448" marR="51448" marT="0" marB="0">
                    <a:solidFill>
                      <a:schemeClr val="bg2"/>
                    </a:solidFill>
                  </a:tcPr>
                </a:tc>
              </a:tr>
              <a:tr h="536313">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Archival </a:t>
                      </a:r>
                      <a:r>
                        <a:rPr lang="en-US" sz="2100" b="0" dirty="0" smtClean="0">
                          <a:solidFill>
                            <a:srgbClr val="000000"/>
                          </a:solidFill>
                          <a:latin typeface="Times New Roman"/>
                          <a:ea typeface="Times New Roman"/>
                          <a:cs typeface="Times New Roman"/>
                        </a:rPr>
                        <a:t>Policy </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Disseminate  on Website</a:t>
                      </a:r>
                      <a:endParaRPr lang="en-US" sz="2100" b="0" dirty="0">
                        <a:latin typeface="Calibri"/>
                        <a:ea typeface="Calibri"/>
                        <a:cs typeface="Times New Roman"/>
                      </a:endParaRPr>
                    </a:p>
                  </a:txBody>
                  <a:tcPr marL="51448" marR="51448" marT="0" marB="0">
                    <a:solidFill>
                      <a:schemeClr val="bg2">
                        <a:lumMod val="90000"/>
                      </a:schemeClr>
                    </a:solidFill>
                  </a:tcPr>
                </a:tc>
              </a:tr>
              <a:tr h="534540">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Dividend Distribution Policy </a:t>
                      </a: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Disseminate  on Website</a:t>
                      </a:r>
                      <a:endParaRPr lang="en-US" sz="2100" b="0" dirty="0">
                        <a:latin typeface="Calibri"/>
                        <a:ea typeface="Calibri"/>
                        <a:cs typeface="Times New Roman"/>
                      </a:endParaRPr>
                    </a:p>
                  </a:txBody>
                  <a:tcPr marL="51448" marR="51448" marT="0" marB="0">
                    <a:solidFill>
                      <a:schemeClr val="bg2"/>
                    </a:solidFill>
                  </a:tcPr>
                </a:tc>
              </a:tr>
              <a:tr h="977854">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Policy for remuneration to Directors, Key Managerial Personnel and other employees</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lumMod val="90000"/>
                      </a:schemeClr>
                    </a:solidFill>
                  </a:tcPr>
                </a:tc>
              </a:tr>
              <a:tr h="794526">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Criteria for Performance Evaluation of Independent Director and the Board of Directors</a:t>
                      </a: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solidFill>
                  </a:tcPr>
                </a:tc>
              </a:tr>
              <a:tr h="350072">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Policy on </a:t>
                      </a:r>
                      <a:r>
                        <a:rPr lang="en-US" sz="2100" b="0" dirty="0" smtClean="0">
                          <a:solidFill>
                            <a:srgbClr val="000000"/>
                          </a:solidFill>
                          <a:latin typeface="Times New Roman"/>
                          <a:ea typeface="Times New Roman"/>
                          <a:cs typeface="Times New Roman"/>
                        </a:rPr>
                        <a:t>Board Diversity</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smtClean="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lumMod val="90000"/>
                      </a:schemeClr>
                    </a:solidFill>
                  </a:tcPr>
                </a:tc>
              </a:tr>
              <a:tr h="894869">
                <a:tc>
                  <a:txBody>
                    <a:bodyPr/>
                    <a:lstStyle/>
                    <a:p>
                      <a:pPr marL="0" marR="0" lvl="0" indent="0" algn="l" defTabSz="914400" rtl="0" eaLnBrk="1" fontAlgn="auto" latinLnBrk="0" hangingPunct="1">
                        <a:lnSpc>
                          <a:spcPct val="115000"/>
                        </a:lnSpc>
                        <a:spcBef>
                          <a:spcPts val="0"/>
                        </a:spcBef>
                        <a:spcAft>
                          <a:spcPts val="0"/>
                        </a:spcAft>
                        <a:buClrTx/>
                        <a:buSzTx/>
                        <a:buFontTx/>
                        <a:buNone/>
                        <a:tabLst>
                          <a:tab pos="2000250" algn="l"/>
                        </a:tabLst>
                        <a:defRPr/>
                      </a:pPr>
                      <a:r>
                        <a:rPr lang="en-US" sz="2100" b="0" dirty="0" smtClean="0">
                          <a:solidFill>
                            <a:srgbClr val="000000"/>
                          </a:solidFill>
                          <a:latin typeface="+mn-lt"/>
                          <a:ea typeface="Times New Roman"/>
                          <a:cs typeface="Times New Roman"/>
                        </a:rPr>
                        <a:t>Familiarization programmes imparted to Independent Directors</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tab pos="2000250" algn="l"/>
                        </a:tabLst>
                        <a:defRPr/>
                      </a:pPr>
                      <a:r>
                        <a:rPr lang="en-US" sz="2100" b="0" dirty="0" smtClean="0">
                          <a:solidFill>
                            <a:srgbClr val="000000"/>
                          </a:solidFill>
                          <a:latin typeface="+mn-lt"/>
                          <a:ea typeface="Times New Roman"/>
                          <a:cs typeface="Times New Roman"/>
                        </a:rPr>
                        <a:t>Disseminate  on Website</a:t>
                      </a:r>
                      <a:endParaRPr lang="en-US" sz="2100" b="0" dirty="0" smtClean="0">
                        <a:latin typeface="Calibri"/>
                        <a:ea typeface="Calibri"/>
                        <a:cs typeface="Times New Roman"/>
                      </a:endParaRPr>
                    </a:p>
                    <a:p>
                      <a:pPr marL="0" marR="0">
                        <a:lnSpc>
                          <a:spcPct val="115000"/>
                        </a:lnSpc>
                        <a:spcBef>
                          <a:spcPts val="0"/>
                        </a:spcBef>
                        <a:spcAft>
                          <a:spcPts val="0"/>
                        </a:spcAft>
                        <a:tabLst>
                          <a:tab pos="2000250" algn="l"/>
                        </a:tabLst>
                      </a:pPr>
                      <a:endParaRPr lang="en-US" sz="2100" b="0" dirty="0">
                        <a:latin typeface="Calibri"/>
                        <a:ea typeface="Calibri"/>
                        <a:cs typeface="Times New Roman"/>
                      </a:endParaRPr>
                    </a:p>
                  </a:txBody>
                  <a:tcPr marL="51448" marR="51448" marT="0" marB="0">
                    <a:solidFill>
                      <a:schemeClr val="bg2">
                        <a:lumMod val="90000"/>
                      </a:schemeClr>
                    </a:solidFill>
                  </a:tcPr>
                </a:tc>
              </a:tr>
            </a:tbl>
          </a:graphicData>
        </a:graphic>
      </p:graphicFrame>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152400" y="190500"/>
            <a:ext cx="8860631" cy="571500"/>
          </a:xfrm>
          <a:solidFill>
            <a:schemeClr val="accent1">
              <a:lumMod val="20000"/>
              <a:lumOff val="80000"/>
            </a:schemeClr>
          </a:solidFill>
        </p:spPr>
        <p:txBody>
          <a:bodyPr>
            <a:noAutofit/>
          </a:bodyPr>
          <a:lstStyle/>
          <a:p>
            <a:pPr algn="ctr"/>
            <a:r>
              <a:rPr lang="en-US" sz="3200" dirty="0" smtClean="0">
                <a:solidFill>
                  <a:srgbClr val="C00000"/>
                </a:solidFill>
                <a:latin typeface="Calibri" panose="020F0502020204030204" pitchFamily="34" charset="0"/>
                <a:cs typeface="Calibri" panose="020F0502020204030204" pitchFamily="34" charset="0"/>
              </a:rPr>
              <a:t>Policies and Codes-as per SEBI (LODR) </a:t>
            </a:r>
            <a:r>
              <a:rPr lang="en-US" sz="3200" dirty="0" err="1" smtClean="0">
                <a:solidFill>
                  <a:srgbClr val="C00000"/>
                </a:solidFill>
                <a:latin typeface="Calibri" panose="020F0502020204030204" pitchFamily="34" charset="0"/>
                <a:cs typeface="Calibri" panose="020F0502020204030204" pitchFamily="34" charset="0"/>
              </a:rPr>
              <a:t>Reg</a:t>
            </a:r>
            <a:r>
              <a:rPr lang="en-US" sz="3200" dirty="0" smtClean="0">
                <a:solidFill>
                  <a:srgbClr val="C00000"/>
                </a:solidFill>
                <a:latin typeface="Calibri" panose="020F0502020204030204" pitchFamily="34" charset="0"/>
                <a:cs typeface="Calibri" panose="020F0502020204030204" pitchFamily="34" charset="0"/>
              </a:rPr>
              <a:t>, 2015</a:t>
            </a:r>
            <a:endParaRPr lang="en-US"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1950151"/>
      </p:ext>
    </p:extLst>
  </p:cSld>
  <p:clrMapOvr>
    <a:masterClrMapping/>
  </p:clrMapOvr>
  <p:transition spd="med">
    <p:wipe dir="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82709258"/>
              </p:ext>
            </p:extLst>
          </p:nvPr>
        </p:nvGraphicFramePr>
        <p:xfrm>
          <a:off x="284633" y="1066801"/>
          <a:ext cx="8689062" cy="4114798"/>
        </p:xfrm>
        <a:graphic>
          <a:graphicData uri="http://schemas.openxmlformats.org/drawingml/2006/table">
            <a:tbl>
              <a:tblPr firstRow="1" bandRow="1">
                <a:tableStyleId>{5C22544A-7EE6-4342-B048-85BDC9FD1C3A}</a:tableStyleId>
              </a:tblPr>
              <a:tblGrid>
                <a:gridCol w="5921435"/>
                <a:gridCol w="2767627"/>
              </a:tblGrid>
              <a:tr h="911666">
                <a:tc>
                  <a:txBody>
                    <a:bodyPr/>
                    <a:lstStyle/>
                    <a:p>
                      <a:r>
                        <a:rPr kumimoji="0" lang="en-US" sz="2300" b="1" kern="1200" dirty="0" smtClean="0">
                          <a:solidFill>
                            <a:srgbClr val="000000"/>
                          </a:solidFill>
                          <a:latin typeface="+mn-lt"/>
                          <a:ea typeface="+mn-ea"/>
                          <a:cs typeface="+mn-cs"/>
                        </a:rPr>
                        <a:t>Policy or Code</a:t>
                      </a:r>
                      <a:endParaRPr lang="en-US" sz="2300" dirty="0">
                        <a:solidFill>
                          <a:srgbClr val="000000"/>
                        </a:solidFill>
                      </a:endParaRPr>
                    </a:p>
                  </a:txBody>
                  <a:tcPr marL="68598" marR="68598" marT="34299" marB="34299">
                    <a:solidFill>
                      <a:schemeClr val="bg2"/>
                    </a:solidFill>
                  </a:tcPr>
                </a:tc>
                <a:tc>
                  <a:txBody>
                    <a:bodyPr/>
                    <a:lstStyle/>
                    <a:p>
                      <a:r>
                        <a:rPr kumimoji="0" lang="en-US" sz="2300" b="1" kern="1200" dirty="0" smtClean="0">
                          <a:solidFill>
                            <a:srgbClr val="000000"/>
                          </a:solidFill>
                          <a:latin typeface="+mn-lt"/>
                          <a:ea typeface="+mn-ea"/>
                          <a:cs typeface="+mn-cs"/>
                        </a:rPr>
                        <a:t>Website requirement</a:t>
                      </a:r>
                      <a:endParaRPr lang="en-US" sz="2300" dirty="0">
                        <a:solidFill>
                          <a:srgbClr val="000000"/>
                        </a:solidFill>
                      </a:endParaRPr>
                    </a:p>
                  </a:txBody>
                  <a:tcPr marL="68598" marR="68598" marT="34299" marB="34299">
                    <a:solidFill>
                      <a:schemeClr val="bg2"/>
                    </a:solidFill>
                  </a:tcPr>
                </a:tc>
              </a:tr>
              <a:tr h="1601566">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Code of practices and procedures for fair disclosure of unpublished price sensitive information </a:t>
                      </a:r>
                      <a:endParaRPr lang="en-US" sz="2100" b="0" dirty="0">
                        <a:latin typeface="Calibri"/>
                        <a:ea typeface="Calibri"/>
                        <a:cs typeface="Times New Roman"/>
                      </a:endParaRPr>
                    </a:p>
                  </a:txBody>
                  <a:tcPr marL="51448" marR="51448" marT="0" marB="0">
                    <a:solidFill>
                      <a:schemeClr val="bg2"/>
                    </a:solidFill>
                  </a:tcPr>
                </a:tc>
                <a:tc>
                  <a:txBody>
                    <a:bodyPr/>
                    <a:lstStyle/>
                    <a:p>
                      <a:pPr marL="0" marR="0">
                        <a:lnSpc>
                          <a:spcPct val="115000"/>
                        </a:lnSpc>
                        <a:spcBef>
                          <a:spcPts val="0"/>
                        </a:spcBef>
                        <a:spcAft>
                          <a:spcPts val="0"/>
                        </a:spcAft>
                        <a:tabLst>
                          <a:tab pos="2000250" algn="l"/>
                        </a:tabLst>
                      </a:pPr>
                      <a:r>
                        <a:rPr lang="en-US" sz="2100" b="0">
                          <a:solidFill>
                            <a:srgbClr val="000000"/>
                          </a:solidFill>
                          <a:latin typeface="Times New Roman"/>
                          <a:ea typeface="Times New Roman"/>
                          <a:cs typeface="Times New Roman"/>
                        </a:rPr>
                        <a:t>Disseminate  on Website</a:t>
                      </a:r>
                      <a:endParaRPr lang="en-US" sz="2100" b="0">
                        <a:latin typeface="Calibri"/>
                        <a:ea typeface="Calibri"/>
                        <a:cs typeface="Times New Roman"/>
                      </a:endParaRPr>
                    </a:p>
                  </a:txBody>
                  <a:tcPr marL="51448" marR="51448" marT="0" marB="0">
                    <a:solidFill>
                      <a:schemeClr val="bg2"/>
                    </a:solidFill>
                  </a:tcPr>
                </a:tc>
              </a:tr>
              <a:tr h="1601566">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Code of Conduct to Regulate, Monitor and Report trading by Insiders </a:t>
                      </a:r>
                      <a:endParaRPr lang="en-US" sz="2100" b="0" dirty="0">
                        <a:latin typeface="Calibri"/>
                        <a:ea typeface="Calibri"/>
                        <a:cs typeface="Times New Roman"/>
                      </a:endParaRPr>
                    </a:p>
                  </a:txBody>
                  <a:tcPr marL="51448" marR="51448" marT="0" marB="0">
                    <a:solidFill>
                      <a:schemeClr val="bg2">
                        <a:lumMod val="90000"/>
                      </a:schemeClr>
                    </a:solidFill>
                  </a:tcPr>
                </a:tc>
                <a:tc>
                  <a:txBody>
                    <a:bodyPr/>
                    <a:lstStyle/>
                    <a:p>
                      <a:pPr marL="0" marR="0">
                        <a:lnSpc>
                          <a:spcPct val="115000"/>
                        </a:lnSpc>
                        <a:spcBef>
                          <a:spcPts val="0"/>
                        </a:spcBef>
                        <a:spcAft>
                          <a:spcPts val="0"/>
                        </a:spcAft>
                        <a:tabLst>
                          <a:tab pos="2000250" algn="l"/>
                        </a:tabLst>
                      </a:pPr>
                      <a:r>
                        <a:rPr lang="en-US" sz="2100" b="0" dirty="0">
                          <a:solidFill>
                            <a:srgbClr val="000000"/>
                          </a:solidFill>
                          <a:latin typeface="Times New Roman"/>
                          <a:ea typeface="Times New Roman"/>
                          <a:cs typeface="Times New Roman"/>
                        </a:rPr>
                        <a:t>NA</a:t>
                      </a:r>
                      <a:endParaRPr lang="en-US" sz="2100" b="0" dirty="0">
                        <a:latin typeface="Calibri"/>
                        <a:ea typeface="Calibri"/>
                        <a:cs typeface="Times New Roman"/>
                      </a:endParaRPr>
                    </a:p>
                  </a:txBody>
                  <a:tcPr marL="51448" marR="51448" marT="0" marB="0">
                    <a:solidFill>
                      <a:schemeClr val="bg2">
                        <a:lumMod val="90000"/>
                      </a:schemeClr>
                    </a:solidFill>
                  </a:tcPr>
                </a:tc>
              </a:tr>
            </a:tbl>
          </a:graphicData>
        </a:graphic>
      </p:graphicFrame>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284633" y="152400"/>
            <a:ext cx="8689062" cy="762000"/>
          </a:xfrm>
          <a:solidFill>
            <a:schemeClr val="bg2">
              <a:lumMod val="90000"/>
            </a:schemeClr>
          </a:solidFill>
        </p:spPr>
        <p:txBody>
          <a:bodyPr>
            <a:normAutofit/>
          </a:bodyPr>
          <a:lstStyle/>
          <a:p>
            <a:pPr algn="ctr"/>
            <a:r>
              <a:rPr lang="en-US" sz="3600" dirty="0" smtClean="0">
                <a:solidFill>
                  <a:srgbClr val="C00000"/>
                </a:solidFill>
                <a:latin typeface="Calibri" panose="020F0502020204030204" pitchFamily="34" charset="0"/>
                <a:cs typeface="Calibri" panose="020F0502020204030204" pitchFamily="34" charset="0"/>
              </a:rPr>
              <a:t>Policies and Codes-as per PIT Regulation</a:t>
            </a:r>
            <a:endParaRPr lang="en-US" sz="36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7224694"/>
      </p:ext>
    </p:extLst>
  </p:cSld>
  <p:clrMapOvr>
    <a:masterClrMapping/>
  </p:clrMapOvr>
  <p:transition spd="med">
    <p:wipe dir="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599724"/>
            <a:ext cx="8229600" cy="3763499"/>
          </a:xfrm>
        </p:spPr>
        <p:txBody>
          <a:bodyPr/>
          <a:lstStyle/>
          <a:p>
            <a:pPr marL="468183" indent="-385865" algn="just">
              <a:buClrTx/>
              <a:buSzPct val="75000"/>
              <a:buFont typeface="+mj-lt"/>
              <a:buAutoNum type="arabicPeriod"/>
            </a:pPr>
            <a:endParaRPr lang="en-US" b="1" u="sng" dirty="0" smtClean="0"/>
          </a:p>
          <a:p>
            <a:pPr marL="468183" indent="-385865" algn="just">
              <a:buFont typeface="+mj-lt"/>
              <a:buAutoNum type="arabicPeriod"/>
            </a:pPr>
            <a:endParaRPr lang="en-US" dirty="0"/>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5" name="Title 4"/>
          <p:cNvSpPr>
            <a:spLocks noGrp="1"/>
          </p:cNvSpPr>
          <p:nvPr>
            <p:ph type="title"/>
          </p:nvPr>
        </p:nvSpPr>
        <p:spPr>
          <a:xfrm>
            <a:off x="417672" y="228600"/>
            <a:ext cx="8229600" cy="708606"/>
          </a:xfrm>
          <a:solidFill>
            <a:schemeClr val="bg2">
              <a:lumMod val="75000"/>
            </a:schemeClr>
          </a:solidFill>
        </p:spPr>
        <p:txBody>
          <a:bodyPr>
            <a:normAutofit/>
          </a:bodyPr>
          <a:lstStyle/>
          <a:p>
            <a:pPr algn="ctr"/>
            <a:r>
              <a:rPr lang="en-US" sz="3200" dirty="0">
                <a:solidFill>
                  <a:srgbClr val="C00000"/>
                </a:solidFill>
                <a:latin typeface="Calibri" panose="020F0502020204030204" pitchFamily="34" charset="0"/>
                <a:cs typeface="Calibri" panose="020F0502020204030204" pitchFamily="34" charset="0"/>
              </a:rPr>
              <a:t>Normal process/ steps for Annual compliances  </a:t>
            </a:r>
          </a:p>
        </p:txBody>
      </p:sp>
      <p:graphicFrame>
        <p:nvGraphicFramePr>
          <p:cNvPr id="6" name="Diagram 5"/>
          <p:cNvGraphicFramePr/>
          <p:nvPr>
            <p:extLst>
              <p:ext uri="{D42A27DB-BD31-4B8C-83A1-F6EECF244321}">
                <p14:modId xmlns:p14="http://schemas.microsoft.com/office/powerpoint/2010/main" val="3306892559"/>
              </p:ext>
            </p:extLst>
          </p:nvPr>
        </p:nvGraphicFramePr>
        <p:xfrm>
          <a:off x="587023" y="1143000"/>
          <a:ext cx="8060249"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560272"/>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598" y="890543"/>
            <a:ext cx="8784435" cy="6001643"/>
          </a:xfrm>
          <a:prstGeom prst="rect">
            <a:avLst/>
          </a:prstGeom>
          <a:solidFill>
            <a:schemeClr val="accent1">
              <a:lumMod val="20000"/>
              <a:lumOff val="80000"/>
            </a:schemeClr>
          </a:solidFill>
          <a:ln>
            <a:solidFill>
              <a:schemeClr val="accent4">
                <a:lumMod val="20000"/>
                <a:lumOff val="80000"/>
              </a:schemeClr>
            </a:solidFill>
          </a:ln>
        </p:spPr>
        <p:txBody>
          <a:bodyPr wrap="square">
            <a:spAutoFit/>
          </a:bodyPr>
          <a:lstStyle/>
          <a:p>
            <a:pPr marL="342900" lvl="0"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The Companies Act, 2013, requires the Board of Directors of every </a:t>
            </a:r>
            <a:r>
              <a:rPr lang="en-US" sz="2400" b="1" u="sng" dirty="0">
                <a:latin typeface="Calibri" panose="020F0502020204030204" pitchFamily="34" charset="0"/>
                <a:cs typeface="Calibri" panose="020F0502020204030204" pitchFamily="34" charset="0"/>
              </a:rPr>
              <a:t>company to attach its </a:t>
            </a:r>
            <a:r>
              <a:rPr lang="en-US" sz="2400" dirty="0">
                <a:latin typeface="Calibri" panose="020F0502020204030204" pitchFamily="34" charset="0"/>
                <a:cs typeface="Calibri" panose="020F0502020204030204" pitchFamily="34" charset="0"/>
              </a:rPr>
              <a:t>report to the </a:t>
            </a:r>
            <a:r>
              <a:rPr lang="en-US" sz="2400" b="1" u="sng" dirty="0">
                <a:latin typeface="Calibri" panose="020F0502020204030204" pitchFamily="34" charset="0"/>
                <a:cs typeface="Calibri" panose="020F0502020204030204" pitchFamily="34" charset="0"/>
              </a:rPr>
              <a:t>financial statements</a:t>
            </a:r>
            <a:r>
              <a:rPr lang="en-US" sz="2400" dirty="0">
                <a:latin typeface="Calibri" panose="020F0502020204030204" pitchFamily="34" charset="0"/>
                <a:cs typeface="Calibri" panose="020F0502020204030204" pitchFamily="34" charset="0"/>
              </a:rPr>
              <a:t> to be laid before the members at AGM. It also </a:t>
            </a:r>
            <a:r>
              <a:rPr lang="en-US" sz="2400" b="1" u="sng" dirty="0">
                <a:latin typeface="Calibri" panose="020F0502020204030204" pitchFamily="34" charset="0"/>
                <a:cs typeface="Calibri" panose="020F0502020204030204" pitchFamily="34" charset="0"/>
              </a:rPr>
              <a:t>mandates certain disclosures</a:t>
            </a:r>
            <a:r>
              <a:rPr lang="en-US" sz="2400" dirty="0">
                <a:latin typeface="Calibri" panose="020F0502020204030204" pitchFamily="34" charset="0"/>
                <a:cs typeface="Calibri" panose="020F0502020204030204" pitchFamily="34" charset="0"/>
              </a:rPr>
              <a:t> to be made in the Board’s Report. </a:t>
            </a:r>
          </a:p>
          <a:p>
            <a:pPr marL="342900" indent="-342900"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342900" lvl="0"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A </a:t>
            </a:r>
            <a:r>
              <a:rPr lang="en-US" sz="2400" b="1" u="sng" dirty="0">
                <a:latin typeface="Calibri" panose="020F0502020204030204" pitchFamily="34" charset="0"/>
                <a:cs typeface="Calibri" panose="020F0502020204030204" pitchFamily="34" charset="0"/>
              </a:rPr>
              <a:t>listed company </a:t>
            </a:r>
            <a:r>
              <a:rPr lang="en-US" sz="2400" dirty="0">
                <a:latin typeface="Calibri" panose="020F0502020204030204" pitchFamily="34" charset="0"/>
                <a:cs typeface="Calibri" panose="020F0502020204030204" pitchFamily="34" charset="0"/>
              </a:rPr>
              <a:t>is also required to comply with certain </a:t>
            </a:r>
            <a:r>
              <a:rPr lang="en-US" sz="2400" b="1" u="sng" dirty="0">
                <a:latin typeface="Calibri" panose="020F0502020204030204" pitchFamily="34" charset="0"/>
                <a:cs typeface="Calibri" panose="020F0502020204030204" pitchFamily="34" charset="0"/>
              </a:rPr>
              <a:t>additional requirements as stated under the SEBI (LODR), 2015</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              (</a:t>
            </a:r>
            <a:r>
              <a:rPr lang="en-US" sz="2400" b="1" u="sng" dirty="0" smtClean="0">
                <a:solidFill>
                  <a:srgbClr val="C00000"/>
                </a:solidFill>
                <a:latin typeface="Calibri" panose="020F0502020204030204" pitchFamily="34" charset="0"/>
                <a:cs typeface="Calibri" panose="020F0502020204030204" pitchFamily="34" charset="0"/>
              </a:rPr>
              <a:t>“Listing Regulations”</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algn="just"/>
            <a:r>
              <a:rPr lang="en-US" sz="2400" dirty="0">
                <a:latin typeface="Calibri" panose="020F0502020204030204" pitchFamily="34" charset="0"/>
                <a:cs typeface="Calibri" panose="020F0502020204030204" pitchFamily="34" charset="0"/>
              </a:rPr>
              <a:t> </a:t>
            </a:r>
          </a:p>
          <a:p>
            <a:pPr marL="342900" lvl="0"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Similarly, a company, whose securities are listed on </a:t>
            </a:r>
            <a:r>
              <a:rPr lang="en-US" sz="2400" b="1" u="sng" dirty="0">
                <a:latin typeface="Calibri" panose="020F0502020204030204" pitchFamily="34" charset="0"/>
                <a:cs typeface="Calibri" panose="020F0502020204030204" pitchFamily="34" charset="0"/>
              </a:rPr>
              <a:t>an overseas stock exchange</a:t>
            </a:r>
            <a:r>
              <a:rPr lang="en-US" sz="2400" dirty="0">
                <a:latin typeface="Calibri" panose="020F0502020204030204" pitchFamily="34" charset="0"/>
                <a:cs typeface="Calibri" panose="020F0502020204030204" pitchFamily="34" charset="0"/>
              </a:rPr>
              <a:t>, is required to comply with additional requirements as may be specified by such stock exchange</a:t>
            </a:r>
            <a:r>
              <a:rPr lang="en-US" sz="2400" dirty="0" smtClean="0">
                <a:latin typeface="Calibri" panose="020F0502020204030204" pitchFamily="34" charset="0"/>
                <a:cs typeface="Calibri" panose="020F0502020204030204" pitchFamily="34" charset="0"/>
              </a:rPr>
              <a:t>.</a:t>
            </a:r>
          </a:p>
          <a:p>
            <a:pPr marL="342900" lvl="0" indent="-342900"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There is abridged form for </a:t>
            </a:r>
            <a:r>
              <a:rPr lang="en-US" sz="2400" b="1" u="sng" dirty="0">
                <a:latin typeface="Calibri" panose="020F0502020204030204" pitchFamily="34" charset="0"/>
                <a:cs typeface="Calibri" panose="020F0502020204030204" pitchFamily="34" charset="0"/>
              </a:rPr>
              <a:t>One Person Company (OPC) and Small Company</a:t>
            </a:r>
            <a:r>
              <a:rPr lang="en-US" sz="2400" dirty="0">
                <a:latin typeface="Calibri" panose="020F0502020204030204" pitchFamily="34" charset="0"/>
                <a:cs typeface="Calibri" panose="020F0502020204030204" pitchFamily="34" charset="0"/>
              </a:rPr>
              <a:t> </a:t>
            </a:r>
          </a:p>
          <a:p>
            <a:pPr marL="342900" lvl="0" indent="-342900" algn="just">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a:xfrm>
            <a:off x="8344885" y="6096001"/>
            <a:ext cx="668149" cy="677070"/>
          </a:xfrm>
        </p:spPr>
        <p:txBody>
          <a:bodyPr/>
          <a:lstStyle/>
          <a:p>
            <a:fld id="{A3F31473-23EB-4724-8B59-FE6D21D89FA4}" type="slidenum">
              <a:rPr lang="en-US" sz="2000" smtClean="0">
                <a:latin typeface="Times New Roman" pitchFamily="18" charset="0"/>
                <a:cs typeface="Times New Roman" pitchFamily="18" charset="0"/>
              </a:rPr>
              <a:pPr/>
              <a:t>13</a:t>
            </a:fld>
            <a:endParaRPr lang="en-US" sz="2000"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4457670" y="6492880"/>
            <a:ext cx="4250634" cy="365125"/>
          </a:xfrm>
        </p:spPr>
        <p:txBody>
          <a:bodyPr/>
          <a:lstStyle/>
          <a:p>
            <a:pPr algn="ctr"/>
            <a:r>
              <a:rPr lang="en-US" sz="1400" dirty="0" smtClean="0">
                <a:latin typeface="Calibri" pitchFamily="34" charset="0"/>
                <a:cs typeface="Times New Roman" pitchFamily="18" charset="0"/>
              </a:rPr>
              <a:t>AMITA DESAI &amp; CO.</a:t>
            </a:r>
            <a:endParaRPr lang="en-US" sz="1400" dirty="0">
              <a:latin typeface="Calibri" pitchFamily="34" charset="0"/>
              <a:cs typeface="Times New Roman" pitchFamily="18" charset="0"/>
            </a:endParaRPr>
          </a:p>
        </p:txBody>
      </p:sp>
      <p:sp>
        <p:nvSpPr>
          <p:cNvPr id="6" name="Title 1">
            <a:extLst>
              <a:ext uri="{FF2B5EF4-FFF2-40B4-BE49-F238E27FC236}">
                <a16:creationId xmlns:a16="http://schemas.microsoft.com/office/drawing/2014/main" xmlns="" id="{5902F857-F15F-4DA9-B4DC-21348102A1BA}"/>
              </a:ext>
            </a:extLst>
          </p:cNvPr>
          <p:cNvSpPr txBox="1">
            <a:spLocks/>
          </p:cNvSpPr>
          <p:nvPr/>
        </p:nvSpPr>
        <p:spPr>
          <a:xfrm>
            <a:off x="228598" y="0"/>
            <a:ext cx="8784435" cy="636494"/>
          </a:xfrm>
          <a:prstGeom prst="rect">
            <a:avLst/>
          </a:prstGeo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lvl="0" algn="ctr">
              <a:spcBef>
                <a:spcPct val="0"/>
              </a:spcBef>
            </a:pPr>
            <a:r>
              <a:rPr lang="en-US" sz="3200" b="1" dirty="0">
                <a:solidFill>
                  <a:srgbClr val="C00000"/>
                </a:solidFill>
                <a:effectLst>
                  <a:outerShdw blurRad="31750" dist="25400" dir="5400000" algn="tl" rotWithShape="0">
                    <a:srgbClr val="000000">
                      <a:alpha val="25000"/>
                    </a:srgbClr>
                  </a:outerShdw>
                </a:effectLst>
                <a:latin typeface="Calibri" panose="020F0502020204030204" pitchFamily="34" charset="0"/>
                <a:ea typeface="+mj-ea"/>
                <a:cs typeface="Calibri" panose="020F0502020204030204" pitchFamily="34" charset="0"/>
              </a:rPr>
              <a:t>Introduction</a:t>
            </a:r>
            <a:endParaRPr lang="en-US" sz="4000" b="1" dirty="0">
              <a:solidFill>
                <a:srgbClr val="C00000"/>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8092325"/>
      </p:ext>
    </p:extLst>
  </p:cSld>
  <p:clrMapOvr>
    <a:masterClrMapping/>
  </p:clrMapOvr>
  <p:transition spd="med">
    <p:randomBa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1799" y="1313898"/>
            <a:ext cx="8345002" cy="4934501"/>
          </a:xfrm>
          <a:solidFill>
            <a:schemeClr val="bg2"/>
          </a:solidFill>
        </p:spPr>
        <p:txBody>
          <a:bodyPr>
            <a:normAutofit fontScale="77500" lnSpcReduction="20000"/>
          </a:bodyPr>
          <a:lstStyle/>
          <a:p>
            <a:pPr marL="260817" indent="-179833">
              <a:buClrTx/>
              <a:buSzPct val="75000"/>
            </a:pPr>
            <a:r>
              <a:rPr lang="en-IN" dirty="0"/>
              <a:t>Chairman’s Letter</a:t>
            </a:r>
          </a:p>
          <a:p>
            <a:pPr marL="260817" indent="-179833">
              <a:buClrTx/>
              <a:buSzPct val="75000"/>
            </a:pPr>
            <a:r>
              <a:rPr lang="en-US" dirty="0"/>
              <a:t>Notice of </a:t>
            </a:r>
            <a:r>
              <a:rPr lang="en-US" dirty="0" smtClean="0"/>
              <a:t>AGM</a:t>
            </a:r>
          </a:p>
          <a:p>
            <a:pPr marL="260817" indent="-179833">
              <a:buClrTx/>
              <a:buSzPct val="75000"/>
            </a:pPr>
            <a:r>
              <a:rPr lang="en-US" dirty="0" smtClean="0"/>
              <a:t>Auditors Report </a:t>
            </a:r>
          </a:p>
          <a:p>
            <a:pPr marL="260817" indent="-179833">
              <a:buClrTx/>
              <a:buSzPct val="75000"/>
            </a:pPr>
            <a:r>
              <a:rPr lang="en-IN" dirty="0" smtClean="0"/>
              <a:t>Directors Report with Secretarial Report MR3</a:t>
            </a:r>
          </a:p>
          <a:p>
            <a:pPr marL="260817" indent="-179833">
              <a:buClrTx/>
              <a:buSzPct val="75000"/>
            </a:pPr>
            <a:r>
              <a:rPr lang="en-IN" dirty="0" smtClean="0"/>
              <a:t>Management </a:t>
            </a:r>
            <a:r>
              <a:rPr lang="en-IN" dirty="0"/>
              <a:t>Discussion and Analysis (MDA</a:t>
            </a:r>
            <a:r>
              <a:rPr lang="en-IN" dirty="0" smtClean="0"/>
              <a:t>)</a:t>
            </a:r>
          </a:p>
          <a:p>
            <a:pPr marL="260817" indent="-179833">
              <a:buClrTx/>
              <a:buSzPct val="75000"/>
            </a:pPr>
            <a:r>
              <a:rPr lang="en-IN" dirty="0"/>
              <a:t>Business Responsibility </a:t>
            </a:r>
            <a:r>
              <a:rPr lang="en-IN" dirty="0" smtClean="0"/>
              <a:t>Report/ BRSR</a:t>
            </a:r>
            <a:endParaRPr lang="en-IN" dirty="0"/>
          </a:p>
          <a:p>
            <a:pPr marL="260817" indent="-179833">
              <a:buClrTx/>
              <a:buSzPct val="75000"/>
            </a:pPr>
            <a:r>
              <a:rPr lang="en-US" dirty="0"/>
              <a:t>Corporate Governance </a:t>
            </a:r>
            <a:r>
              <a:rPr lang="en-US" dirty="0" smtClean="0"/>
              <a:t>Report</a:t>
            </a:r>
          </a:p>
          <a:p>
            <a:pPr marL="260817" indent="-179833">
              <a:buClrTx/>
              <a:buSzPct val="75000"/>
            </a:pPr>
            <a:r>
              <a:rPr lang="en-IN" dirty="0" smtClean="0"/>
              <a:t>Standalone Financial Statement with </a:t>
            </a:r>
            <a:r>
              <a:rPr lang="en-US" dirty="0" smtClean="0"/>
              <a:t>BS, PL ,Schedules and </a:t>
            </a:r>
            <a:r>
              <a:rPr lang="en-IN" dirty="0" smtClean="0"/>
              <a:t>Cash Flow Statement</a:t>
            </a:r>
          </a:p>
          <a:p>
            <a:pPr marL="260817" indent="-179833">
              <a:buClrTx/>
              <a:buSzPct val="75000"/>
            </a:pPr>
            <a:r>
              <a:rPr lang="en-US" dirty="0" smtClean="0"/>
              <a:t>Consolidated Financial Statement with BS, P&amp;L, Schedules and </a:t>
            </a:r>
            <a:r>
              <a:rPr lang="en-IN" dirty="0"/>
              <a:t>Cash Flow Statement</a:t>
            </a:r>
          </a:p>
          <a:p>
            <a:pPr>
              <a:buClrTx/>
            </a:pPr>
            <a:r>
              <a:rPr lang="en-IN" dirty="0" smtClean="0"/>
              <a:t>Route </a:t>
            </a:r>
            <a:r>
              <a:rPr lang="en-IN" dirty="0"/>
              <a:t>Map to the AGM , Attendance Slip, Proxy Form</a:t>
            </a:r>
            <a:r>
              <a:rPr lang="en-IN" b="1" dirty="0" smtClean="0"/>
              <a:t>.( Not in VC)</a:t>
            </a:r>
            <a:endParaRPr lang="en-IN" b="1" dirty="0" smtClean="0">
              <a:solidFill>
                <a:srgbClr val="FF0000"/>
              </a:solidFill>
            </a:endParaRPr>
          </a:p>
          <a:p>
            <a:pPr marL="82318" indent="0" algn="just">
              <a:buNone/>
            </a:pPr>
            <a:r>
              <a:rPr lang="en-IN" dirty="0" smtClean="0">
                <a:solidFill>
                  <a:srgbClr val="FF0000"/>
                </a:solidFill>
              </a:rPr>
              <a:t>(For CFS as per Schedule III, the company is required to give CFS of all subsidiaries, associates and Joint ventures (whether Indian or Foreign) </a:t>
            </a:r>
            <a:endParaRPr lang="en-IN" dirty="0">
              <a:solidFill>
                <a:srgbClr val="FF0000"/>
              </a:solidFill>
            </a:endParaRPr>
          </a:p>
          <a:p>
            <a:endParaRPr lang="en-IN" dirty="0" smtClean="0"/>
          </a:p>
          <a:p>
            <a:endParaRPr lang="en-IN" dirty="0"/>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5" name="Title 4"/>
          <p:cNvSpPr>
            <a:spLocks noGrp="1"/>
          </p:cNvSpPr>
          <p:nvPr>
            <p:ph type="title"/>
          </p:nvPr>
        </p:nvSpPr>
        <p:spPr>
          <a:xfrm>
            <a:off x="356086" y="127955"/>
            <a:ext cx="8291186" cy="1009099"/>
          </a:xfrm>
          <a:solidFill>
            <a:schemeClr val="bg2">
              <a:lumMod val="50000"/>
            </a:schemeClr>
          </a:solidFill>
        </p:spPr>
        <p:txBody>
          <a:bodyPr>
            <a:normAutofit/>
          </a:bodyPr>
          <a:lstStyle/>
          <a:p>
            <a:pPr algn="ctr"/>
            <a:r>
              <a:rPr lang="en-IN" dirty="0" smtClean="0">
                <a:solidFill>
                  <a:srgbClr val="C00000"/>
                </a:solidFill>
                <a:latin typeface="Calibri" panose="020F0502020204030204" pitchFamily="34" charset="0"/>
                <a:cs typeface="Calibri" panose="020F0502020204030204" pitchFamily="34" charset="0"/>
              </a:rPr>
              <a:t>Annual Report </a:t>
            </a:r>
            <a:endParaRPr lang="en-IN" dirty="0">
              <a:solidFill>
                <a:srgbClr val="C00000"/>
              </a:solidFill>
              <a:latin typeface="Calibri" panose="020F0502020204030204" pitchFamily="34" charset="0"/>
              <a:cs typeface="Calibri" panose="020F0502020204030204" pitchFamily="34" charset="0"/>
            </a:endParaRPr>
          </a:p>
        </p:txBody>
      </p:sp>
      <p:pic>
        <p:nvPicPr>
          <p:cNvPr id="6" name="Picture 2" descr="C:\Users\pc-8\Desktop\Images\download.jpg"/>
          <p:cNvPicPr>
            <a:picLocks noChangeAspect="1" noChangeArrowheads="1"/>
          </p:cNvPicPr>
          <p:nvPr/>
        </p:nvPicPr>
        <p:blipFill>
          <a:blip r:embed="rId2"/>
          <a:srcRect/>
          <a:stretch>
            <a:fillRect/>
          </a:stretch>
        </p:blipFill>
        <p:spPr bwMode="auto">
          <a:xfrm>
            <a:off x="6172617" y="1028075"/>
            <a:ext cx="2825470" cy="1943606"/>
          </a:xfrm>
          <a:prstGeom prst="rect">
            <a:avLst/>
          </a:prstGeom>
          <a:noFill/>
        </p:spPr>
      </p:pic>
    </p:spTree>
    <p:extLst>
      <p:ext uri="{BB962C8B-B14F-4D97-AF65-F5344CB8AC3E}">
        <p14:creationId xmlns:p14="http://schemas.microsoft.com/office/powerpoint/2010/main" val="2320921788"/>
      </p:ext>
    </p:extLst>
  </p:cSld>
  <p:clrMapOvr>
    <a:masterClrMapping/>
  </p:clrMapOvr>
  <p:transition spd="med">
    <p:wipe dir="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9941" y="1398985"/>
            <a:ext cx="8556903" cy="4495800"/>
          </a:xfrm>
          <a:solidFill>
            <a:schemeClr val="bg2"/>
          </a:solidFill>
        </p:spPr>
        <p:txBody>
          <a:bodyPr>
            <a:normAutofit/>
          </a:bodyPr>
          <a:lstStyle/>
          <a:p>
            <a:pPr marL="82318" indent="0" algn="just">
              <a:buNone/>
            </a:pPr>
            <a:r>
              <a:rPr lang="en-IN" sz="2101" b="1" u="sng" dirty="0"/>
              <a:t>Notice of the BM </a:t>
            </a:r>
          </a:p>
          <a:p>
            <a:pPr marL="82318" indent="0" algn="just">
              <a:buNone/>
            </a:pPr>
            <a:endParaRPr lang="en-IN" sz="2101" b="1" u="sng" dirty="0"/>
          </a:p>
          <a:p>
            <a:pPr algn="just"/>
            <a:r>
              <a:rPr lang="en-IN" sz="2101" dirty="0"/>
              <a:t>Notice of the Board Meeting is to be circulated atleast </a:t>
            </a:r>
            <a:r>
              <a:rPr lang="en-IN" sz="2101" b="1" dirty="0"/>
              <a:t>7 days prior </a:t>
            </a:r>
            <a:r>
              <a:rPr lang="en-IN" sz="2101" dirty="0"/>
              <a:t>to the date of meeting with detailed agenda and all relevant documents like draft Financials, draft Directors Report and draft Notice convening AGM </a:t>
            </a:r>
            <a:r>
              <a:rPr lang="en-US" sz="2101" dirty="0"/>
              <a:t>by hand or by speed post or by registered post or by e-mail or by any other electronic means </a:t>
            </a:r>
            <a:r>
              <a:rPr lang="en-IN" sz="2101" dirty="0"/>
              <a:t>as </a:t>
            </a:r>
            <a:r>
              <a:rPr lang="en-IN" sz="2101" dirty="0" smtClean="0"/>
              <a:t>per SS-1</a:t>
            </a:r>
            <a:r>
              <a:rPr lang="en-IN" sz="2101" b="1" dirty="0" smtClean="0"/>
              <a:t>.</a:t>
            </a:r>
          </a:p>
          <a:p>
            <a:pPr algn="just"/>
            <a:endParaRPr lang="en-IN" sz="2101" b="1" dirty="0"/>
          </a:p>
          <a:p>
            <a:pPr algn="just"/>
            <a:r>
              <a:rPr lang="en-US" sz="2101" dirty="0"/>
              <a:t>In case the company sends the Agenda and Notes on Agenda by speed post or by registered post, an additional two days shall be added for the service of Agenda and Notes on Agenda</a:t>
            </a:r>
            <a:endParaRPr lang="en-IN" sz="2101"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456129" y="228600"/>
            <a:ext cx="8229600" cy="685800"/>
          </a:xfrm>
          <a:solidFill>
            <a:schemeClr val="bg2">
              <a:lumMod val="50000"/>
            </a:schemeClr>
          </a:solidFill>
        </p:spPr>
        <p:txBody>
          <a:bodyPr>
            <a:noAutofit/>
          </a:bodyPr>
          <a:lstStyle/>
          <a:p>
            <a:pPr algn="ctr"/>
            <a:r>
              <a:rPr lang="en-US" sz="3200" dirty="0">
                <a:solidFill>
                  <a:schemeClr val="accent2"/>
                </a:solidFill>
                <a:latin typeface="Calibri" panose="020F0502020204030204" pitchFamily="34" charset="0"/>
                <a:cs typeface="Calibri" panose="020F0502020204030204" pitchFamily="34" charset="0"/>
              </a:rPr>
              <a:t>Board meeting for approval of Annual Report</a:t>
            </a:r>
            <a:endParaRPr lang="en-IN"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2957188"/>
      </p:ext>
    </p:extLst>
  </p:cSld>
  <p:clrMapOvr>
    <a:masterClrMapping/>
  </p:clrMapOvr>
  <p:transition spd="med">
    <p:wipe dir="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a:solidFill>
            <a:schemeClr val="accent1">
              <a:lumMod val="20000"/>
              <a:lumOff val="80000"/>
            </a:schemeClr>
          </a:solidFill>
        </p:spPr>
        <p:txBody>
          <a:bodyPr>
            <a:normAutofit/>
          </a:bodyPr>
          <a:lstStyle/>
          <a:p>
            <a:pPr marL="109537" indent="0" algn="ctr">
              <a:buNone/>
            </a:pPr>
            <a:endParaRPr lang="en-US" sz="5400" dirty="0" smtClean="0">
              <a:latin typeface="Calibri" panose="020F0502020204030204" pitchFamily="34" charset="0"/>
              <a:cs typeface="Calibri" panose="020F0502020204030204" pitchFamily="34" charset="0"/>
            </a:endParaRPr>
          </a:p>
          <a:p>
            <a:pPr marL="109537" indent="0" algn="ctr">
              <a:buNone/>
            </a:pPr>
            <a:endParaRPr lang="en-US" sz="5400" dirty="0" smtClean="0">
              <a:latin typeface="Calibri" panose="020F0502020204030204" pitchFamily="34" charset="0"/>
              <a:cs typeface="Calibri" panose="020F0502020204030204" pitchFamily="34" charset="0"/>
            </a:endParaRPr>
          </a:p>
          <a:p>
            <a:pPr marL="109537" indent="0" algn="ctr">
              <a:buNone/>
            </a:pPr>
            <a:r>
              <a:rPr lang="en-US" sz="5400" dirty="0" smtClean="0">
                <a:latin typeface="Calibri" panose="020F0502020204030204" pitchFamily="34" charset="0"/>
                <a:cs typeface="Calibri" panose="020F0502020204030204" pitchFamily="34" charset="0"/>
              </a:rPr>
              <a:t>Thank You!!</a:t>
            </a:r>
          </a:p>
          <a:p>
            <a:pPr marL="109537" indent="0" algn="ctr">
              <a:buNone/>
            </a:pPr>
            <a:r>
              <a:rPr lang="en-US" sz="5400" dirty="0" smtClean="0">
                <a:latin typeface="Calibri" panose="020F0502020204030204" pitchFamily="34" charset="0"/>
                <a:cs typeface="Calibri" panose="020F0502020204030204" pitchFamily="34" charset="0"/>
              </a:rPr>
              <a:t>Any Q /A</a:t>
            </a:r>
            <a:endParaRPr lang="en-IN" sz="5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132</a:t>
            </a:fld>
            <a:endParaRPr lang="en-US"/>
          </a:p>
        </p:txBody>
      </p:sp>
    </p:spTree>
    <p:extLst>
      <p:ext uri="{BB962C8B-B14F-4D97-AF65-F5344CB8AC3E}">
        <p14:creationId xmlns:p14="http://schemas.microsoft.com/office/powerpoint/2010/main" val="3711779795"/>
      </p:ext>
    </p:extLst>
  </p:cSld>
  <p:clrMapOvr>
    <a:masterClrMapping/>
  </p:clrMapOvr>
  <p:transition spd="med">
    <p:wipe dir="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2057400"/>
            <a:ext cx="5181600" cy="3417474"/>
          </a:xfrm>
          <a:prstGeom prst="rect">
            <a:avLst/>
          </a:prstGeom>
        </p:spPr>
        <p:txBody>
          <a:bodyPr wrap="square">
            <a:spAutoFit/>
          </a:bodyPr>
          <a:lstStyle/>
          <a:p>
            <a:pPr marL="61738"/>
            <a:r>
              <a:rPr lang="en-US" sz="2401" b="1" dirty="0">
                <a:latin typeface="Times New Roman" pitchFamily="18" charset="0"/>
                <a:cs typeface="Times New Roman" pitchFamily="18" charset="0"/>
              </a:rPr>
              <a:t>Amita Desai &amp; Co.</a:t>
            </a:r>
          </a:p>
          <a:p>
            <a:pPr marL="61738"/>
            <a:r>
              <a:rPr lang="en-US" sz="2401" dirty="0">
                <a:latin typeface="Times New Roman" pitchFamily="18" charset="0"/>
                <a:cs typeface="Times New Roman" pitchFamily="18" charset="0"/>
              </a:rPr>
              <a:t>Company Secretaries</a:t>
            </a:r>
          </a:p>
          <a:p>
            <a:pPr marL="61738"/>
            <a:r>
              <a:rPr lang="en-US" sz="2401" dirty="0">
                <a:latin typeface="Times New Roman" pitchFamily="18" charset="0"/>
                <a:cs typeface="Times New Roman" pitchFamily="18" charset="0"/>
              </a:rPr>
              <a:t>1005, Solaris Hubtown,</a:t>
            </a:r>
          </a:p>
          <a:p>
            <a:pPr marL="61738"/>
            <a:r>
              <a:rPr lang="en-US" sz="2401" dirty="0">
                <a:latin typeface="Times New Roman" pitchFamily="18" charset="0"/>
                <a:cs typeface="Times New Roman" pitchFamily="18" charset="0"/>
              </a:rPr>
              <a:t>Prof N S Phadke Marg,</a:t>
            </a:r>
          </a:p>
          <a:p>
            <a:pPr marL="61738"/>
            <a:r>
              <a:rPr lang="en-US" sz="2401" dirty="0">
                <a:latin typeface="Times New Roman" pitchFamily="18" charset="0"/>
                <a:cs typeface="Times New Roman" pitchFamily="18" charset="0"/>
              </a:rPr>
              <a:t>Andheri East, Mumbai- India  </a:t>
            </a:r>
          </a:p>
          <a:p>
            <a:pPr marL="61738"/>
            <a:r>
              <a:rPr lang="en-US" sz="2401" dirty="0">
                <a:latin typeface="Times New Roman" pitchFamily="18" charset="0"/>
                <a:cs typeface="Times New Roman" pitchFamily="18" charset="0"/>
              </a:rPr>
              <a:t>Tel 91 22 2684 5920/21/23</a:t>
            </a:r>
          </a:p>
          <a:p>
            <a:pPr marL="61738"/>
            <a:r>
              <a:rPr lang="en-US" sz="2401" dirty="0">
                <a:latin typeface="Times New Roman" pitchFamily="18" charset="0"/>
                <a:cs typeface="Times New Roman" pitchFamily="18" charset="0"/>
              </a:rPr>
              <a:t>Mobile: 9820177691</a:t>
            </a:r>
            <a:endParaRPr lang="en-US" sz="2401" b="1" dirty="0">
              <a:latin typeface="Times New Roman" pitchFamily="18" charset="0"/>
              <a:cs typeface="Times New Roman" pitchFamily="18" charset="0"/>
            </a:endParaRPr>
          </a:p>
          <a:p>
            <a:pPr marL="61738"/>
            <a:r>
              <a:rPr lang="en-US" sz="2401" b="1" dirty="0">
                <a:latin typeface="Times New Roman" pitchFamily="18" charset="0"/>
                <a:cs typeface="Times New Roman" pitchFamily="18" charset="0"/>
              </a:rPr>
              <a:t>Email : info@amitadesai.com </a:t>
            </a:r>
          </a:p>
          <a:p>
            <a:pPr marL="61738"/>
            <a:r>
              <a:rPr lang="en-US" sz="2401" b="1" dirty="0">
                <a:latin typeface="Times New Roman" pitchFamily="18" charset="0"/>
                <a:cs typeface="Times New Roman" pitchFamily="18" charset="0"/>
              </a:rPr>
              <a:t>Website : www.amitadesai.com</a:t>
            </a:r>
          </a:p>
        </p:txBody>
      </p:sp>
      <p:pic>
        <p:nvPicPr>
          <p:cNvPr id="95234" name="Picture 2" descr="http://www.samarthanam.org/parisara/img/contact_us_banner1.jpg"/>
          <p:cNvPicPr>
            <a:picLocks noChangeAspect="1" noChangeArrowheads="1"/>
          </p:cNvPicPr>
          <p:nvPr/>
        </p:nvPicPr>
        <p:blipFill>
          <a:blip r:embed="rId2" cstate="print"/>
          <a:srcRect/>
          <a:stretch>
            <a:fillRect/>
          </a:stretch>
        </p:blipFill>
        <p:spPr bwMode="auto">
          <a:xfrm>
            <a:off x="2028162" y="387099"/>
            <a:ext cx="4859015" cy="1007575"/>
          </a:xfrm>
          <a:prstGeom prst="rect">
            <a:avLst/>
          </a:prstGeom>
          <a:noFill/>
        </p:spPr>
      </p:pic>
      <p:sp>
        <p:nvSpPr>
          <p:cNvPr id="7" name="Footer Placeholder 6"/>
          <p:cNvSpPr>
            <a:spLocks noGrp="1"/>
          </p:cNvSpPr>
          <p:nvPr>
            <p:ph type="ftr" sz="quarter" idx="11"/>
          </p:nvPr>
        </p:nvSpPr>
        <p:spPr>
          <a:xfrm>
            <a:off x="4457670" y="5727508"/>
            <a:ext cx="4250634" cy="273915"/>
          </a:xfrm>
        </p:spPr>
        <p:txBody>
          <a:bodyPr/>
          <a:lstStyle/>
          <a:p>
            <a:r>
              <a:rPr lang="en-US" sz="1200" dirty="0">
                <a:latin typeface="Times New Roman" pitchFamily="18" charset="0"/>
                <a:cs typeface="Times New Roman" pitchFamily="18" charset="0"/>
              </a:rPr>
              <a:t>AMITA DESAI &amp; CO</a:t>
            </a:r>
          </a:p>
        </p:txBody>
      </p:sp>
    </p:spTree>
    <p:extLst>
      <p:ext uri="{BB962C8B-B14F-4D97-AF65-F5344CB8AC3E}">
        <p14:creationId xmlns:p14="http://schemas.microsoft.com/office/powerpoint/2010/main" val="25073891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a:solidFill>
            <a:schemeClr val="accent1">
              <a:lumMod val="20000"/>
              <a:lumOff val="80000"/>
            </a:schemeClr>
          </a:solidFill>
        </p:spPr>
        <p:txBody>
          <a:bodyPr>
            <a:normAutofit/>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Communication from the Company</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Image Building</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Disclosure to Regulator</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Transparency to public / investors</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MDA –a very important communication</a:t>
            </a:r>
          </a:p>
          <a:p>
            <a:pPr algn="just">
              <a:buFont typeface="Wingdings" panose="05000000000000000000" pitchFamily="2" charset="2"/>
              <a:buChar char="§"/>
            </a:pPr>
            <a:r>
              <a:rPr lang="en-US" sz="2800" dirty="0">
                <a:latin typeface="Calibri" panose="020F0502020204030204" pitchFamily="34" charset="0"/>
                <a:cs typeface="Calibri" panose="020F0502020204030204" pitchFamily="34" charset="0"/>
              </a:rPr>
              <a:t>Corporate </a:t>
            </a:r>
            <a:r>
              <a:rPr lang="en-US" sz="2800" dirty="0" smtClean="0">
                <a:latin typeface="Calibri" panose="020F0502020204030204" pitchFamily="34" charset="0"/>
                <a:cs typeface="Calibri" panose="020F0502020204030204" pitchFamily="34" charset="0"/>
              </a:rPr>
              <a:t>Governance </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BRR/ BRSR-ESG </a:t>
            </a:r>
            <a:r>
              <a:rPr lang="en-US" sz="2400" dirty="0" smtClean="0">
                <a:latin typeface="Calibri" panose="020F0502020204030204" pitchFamily="34" charset="0"/>
                <a:cs typeface="Calibri" panose="020F0502020204030204" pitchFamily="34" charset="0"/>
              </a:rPr>
              <a:t>(</a:t>
            </a:r>
            <a:r>
              <a:rPr lang="en-US" sz="2400" b="1" dirty="0" smtClean="0">
                <a:latin typeface="Calibri" panose="020F0502020204030204" pitchFamily="34" charset="0"/>
                <a:cs typeface="Calibri" panose="020F0502020204030204" pitchFamily="34" charset="0"/>
              </a:rPr>
              <a:t>Environmental</a:t>
            </a:r>
            <a:r>
              <a:rPr lang="en-US" sz="2400" b="1" dirty="0">
                <a:latin typeface="Calibri" panose="020F0502020204030204" pitchFamily="34" charset="0"/>
                <a:cs typeface="Calibri" panose="020F0502020204030204" pitchFamily="34" charset="0"/>
              </a:rPr>
              <a:t>, Social, and </a:t>
            </a:r>
            <a:r>
              <a:rPr lang="en-US" sz="2400" b="1" dirty="0" smtClean="0">
                <a:latin typeface="Calibri" panose="020F0502020204030204" pitchFamily="34" charset="0"/>
                <a:cs typeface="Calibri" panose="020F0502020204030204" pitchFamily="34" charset="0"/>
              </a:rPr>
              <a:t>Governance)</a:t>
            </a:r>
            <a:endParaRPr lang="en-US" sz="2400" b="1"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CSR Programs</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Any initiative taken by the Company</a:t>
            </a: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Integrated Report</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109728" indent="0" algn="just">
              <a:buNone/>
            </a:pPr>
            <a:endParaRPr lang="en-US" sz="2400" dirty="0" smtClean="0">
              <a:latin typeface="Calibri" panose="020F0502020204030204" pitchFamily="34" charset="0"/>
              <a:cs typeface="Calibri" panose="020F0502020204030204" pitchFamily="34" charset="0"/>
            </a:endParaRPr>
          </a:p>
          <a:p>
            <a:pPr marL="109728" indent="0" algn="just">
              <a:buNone/>
            </a:pPr>
            <a:endParaRPr lang="en-IN" sz="2200" b="1"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14</a:t>
            </a:fld>
            <a:endParaRPr lang="en-US" dirty="0"/>
          </a:p>
        </p:txBody>
      </p:sp>
      <p:sp>
        <p:nvSpPr>
          <p:cNvPr id="5" name="Title 4"/>
          <p:cNvSpPr>
            <a:spLocks noGrp="1"/>
          </p:cNvSpPr>
          <p:nvPr>
            <p:ph type="title"/>
          </p:nvPr>
        </p:nvSpPr>
        <p:spPr>
          <a:xfrm>
            <a:off x="457200" y="-12879"/>
            <a:ext cx="8229600" cy="586583"/>
          </a:xfrm>
          <a:solidFill>
            <a:schemeClr val="bg2">
              <a:lumMod val="75000"/>
            </a:schemeClr>
          </a:solidFill>
        </p:spPr>
        <p:txBody>
          <a:bodyPr>
            <a:normAutofit/>
          </a:bodyPr>
          <a:lstStyle/>
          <a:p>
            <a:pPr algn="ctr"/>
            <a:r>
              <a:rPr lang="en-US" sz="3200" dirty="0" smtClean="0">
                <a:solidFill>
                  <a:srgbClr val="C00000"/>
                </a:solidFill>
                <a:latin typeface="Calibri" panose="020F0502020204030204" pitchFamily="34" charset="0"/>
                <a:cs typeface="Calibri" panose="020F0502020204030204" pitchFamily="34" charset="0"/>
              </a:rPr>
              <a:t>Why is Director’s Report Important?</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3399992"/>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22146"/>
          </a:xfrm>
          <a:solidFill>
            <a:schemeClr val="accent1">
              <a:lumMod val="20000"/>
              <a:lumOff val="80000"/>
            </a:schemeClr>
          </a:solidFill>
        </p:spPr>
        <p:txBody>
          <a:bodyPr>
            <a:normAutofit/>
          </a:bodyPr>
          <a:lstStyle/>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Read by </a:t>
            </a:r>
            <a:r>
              <a:rPr lang="en-US" sz="2800" b="1" u="sng" dirty="0" smtClean="0">
                <a:latin typeface="Calibri" panose="020F0502020204030204" pitchFamily="34" charset="0"/>
                <a:cs typeface="Calibri" panose="020F0502020204030204" pitchFamily="34" charset="0"/>
              </a:rPr>
              <a:t>Investors and Analysts </a:t>
            </a:r>
            <a:r>
              <a:rPr lang="en-US" sz="2800" dirty="0" smtClean="0">
                <a:latin typeface="Calibri" panose="020F0502020204030204" pitchFamily="34" charset="0"/>
                <a:cs typeface="Calibri" panose="020F0502020204030204" pitchFamily="34" charset="0"/>
              </a:rPr>
              <a:t>on Performance, Ratios, Remuneration, Future Growth of the company</a:t>
            </a:r>
          </a:p>
          <a:p>
            <a:pPr algn="just">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Communication </a:t>
            </a:r>
            <a:r>
              <a:rPr lang="en-US" sz="2800" b="1" u="sng" dirty="0" smtClean="0">
                <a:latin typeface="Calibri" panose="020F0502020204030204" pitchFamily="34" charset="0"/>
                <a:cs typeface="Calibri" panose="020F0502020204030204" pitchFamily="34" charset="0"/>
              </a:rPr>
              <a:t>collated at one place </a:t>
            </a:r>
            <a:r>
              <a:rPr lang="en-US" sz="2800" dirty="0" smtClean="0">
                <a:latin typeface="Calibri" panose="020F0502020204030204" pitchFamily="34" charset="0"/>
                <a:cs typeface="Calibri" panose="020F0502020204030204" pitchFamily="34" charset="0"/>
              </a:rPr>
              <a:t>about various </a:t>
            </a:r>
            <a:r>
              <a:rPr lang="en-US" sz="2800" b="1" u="sng" dirty="0" smtClean="0">
                <a:latin typeface="Calibri" panose="020F0502020204030204" pitchFamily="34" charset="0"/>
                <a:cs typeface="Calibri" panose="020F0502020204030204" pitchFamily="34" charset="0"/>
              </a:rPr>
              <a:t>Awards and Achievements </a:t>
            </a:r>
            <a:r>
              <a:rPr lang="en-US" sz="2800" dirty="0" smtClean="0">
                <a:latin typeface="Calibri" panose="020F0502020204030204" pitchFamily="34" charset="0"/>
                <a:cs typeface="Calibri" panose="020F0502020204030204" pitchFamily="34" charset="0"/>
              </a:rPr>
              <a:t>of the Company</a:t>
            </a:r>
          </a:p>
          <a:p>
            <a:pPr algn="just">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Gives </a:t>
            </a:r>
            <a:r>
              <a:rPr lang="en-US" sz="2800" b="1" u="sng" dirty="0" smtClean="0">
                <a:latin typeface="Calibri" panose="020F0502020204030204" pitchFamily="34" charset="0"/>
                <a:cs typeface="Calibri" panose="020F0502020204030204" pitchFamily="34" charset="0"/>
              </a:rPr>
              <a:t>insight </a:t>
            </a:r>
            <a:r>
              <a:rPr lang="en-US" sz="2800" dirty="0" smtClean="0">
                <a:latin typeface="Calibri" panose="020F0502020204030204" pitchFamily="34" charset="0"/>
                <a:cs typeface="Calibri" panose="020F0502020204030204" pitchFamily="34" charset="0"/>
              </a:rPr>
              <a:t>of strategy , capability </a:t>
            </a:r>
            <a:r>
              <a:rPr lang="en-US" sz="2800" dirty="0">
                <a:latin typeface="Calibri" panose="020F0502020204030204" pitchFamily="34" charset="0"/>
                <a:cs typeface="Calibri" panose="020F0502020204030204" pitchFamily="34" charset="0"/>
              </a:rPr>
              <a:t>to diversify and </a:t>
            </a:r>
            <a:r>
              <a:rPr lang="en-US" sz="2800" dirty="0" smtClean="0">
                <a:latin typeface="Calibri" panose="020F0502020204030204" pitchFamily="34" charset="0"/>
                <a:cs typeface="Calibri" panose="020F0502020204030204" pitchFamily="34" charset="0"/>
              </a:rPr>
              <a:t>growth</a:t>
            </a:r>
            <a:endParaRPr lang="en-US" sz="2800" dirty="0">
              <a:latin typeface="Calibri" panose="020F0502020204030204" pitchFamily="34" charset="0"/>
              <a:cs typeface="Calibri" panose="020F0502020204030204" pitchFamily="34" charset="0"/>
            </a:endParaRPr>
          </a:p>
          <a:p>
            <a:pPr marL="109728" indent="0" algn="just">
              <a:buNone/>
            </a:pPr>
            <a:r>
              <a:rPr lang="en-US" sz="2800" dirty="0" smtClean="0">
                <a:latin typeface="Calibri" panose="020F0502020204030204" pitchFamily="34" charset="0"/>
                <a:cs typeface="Calibri" panose="020F0502020204030204" pitchFamily="34" charset="0"/>
              </a:rPr>
              <a:t>   </a:t>
            </a:r>
          </a:p>
          <a:p>
            <a:pPr algn="just">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Governance and qualifications </a:t>
            </a:r>
            <a:r>
              <a:rPr lang="en-US" sz="2800" dirty="0" smtClean="0">
                <a:latin typeface="Calibri" panose="020F0502020204030204" pitchFamily="34" charset="0"/>
                <a:cs typeface="Calibri" panose="020F0502020204030204" pitchFamily="34" charset="0"/>
              </a:rPr>
              <a:t>of Auditors</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15</a:t>
            </a:fld>
            <a:endParaRPr lang="en-US" dirty="0"/>
          </a:p>
        </p:txBody>
      </p:sp>
      <p:sp>
        <p:nvSpPr>
          <p:cNvPr id="5" name="Title 4"/>
          <p:cNvSpPr>
            <a:spLocks noGrp="1"/>
          </p:cNvSpPr>
          <p:nvPr>
            <p:ph type="title"/>
          </p:nvPr>
        </p:nvSpPr>
        <p:spPr>
          <a:xfrm>
            <a:off x="457200" y="0"/>
            <a:ext cx="8229600" cy="586583"/>
          </a:xfrm>
          <a:solidFill>
            <a:schemeClr val="bg2">
              <a:lumMod val="75000"/>
            </a:schemeClr>
          </a:solidFill>
        </p:spPr>
        <p:txBody>
          <a:bodyPr>
            <a:normAutofit/>
          </a:bodyPr>
          <a:lstStyle/>
          <a:p>
            <a:pPr algn="ctr"/>
            <a:r>
              <a:rPr lang="en-US" sz="3200" dirty="0" smtClean="0">
                <a:solidFill>
                  <a:srgbClr val="C00000"/>
                </a:solidFill>
                <a:latin typeface="Calibri" panose="020F0502020204030204" pitchFamily="34" charset="0"/>
                <a:cs typeface="Calibri" panose="020F0502020204030204" pitchFamily="34" charset="0"/>
              </a:rPr>
              <a:t>What is the purpose of Director’s report</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3539097"/>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05400"/>
          </a:xfrm>
          <a:solidFill>
            <a:schemeClr val="accent1">
              <a:lumMod val="20000"/>
              <a:lumOff val="80000"/>
            </a:schemeClr>
          </a:solidFill>
        </p:spPr>
        <p:txBody>
          <a:bodyPr>
            <a:normAutofit/>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For any Due Diligence exercise</a:t>
            </a:r>
          </a:p>
          <a:p>
            <a:pPr algn="just">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For Performance Evaluation</a:t>
            </a:r>
          </a:p>
          <a:p>
            <a:pPr algn="just">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For any kind of Rating</a:t>
            </a:r>
          </a:p>
          <a:p>
            <a:pPr algn="just">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Details of subsidiaries </a:t>
            </a: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16</a:t>
            </a:fld>
            <a:endParaRPr lang="en-US" dirty="0"/>
          </a:p>
        </p:txBody>
      </p:sp>
      <p:sp>
        <p:nvSpPr>
          <p:cNvPr id="5" name="Title 4"/>
          <p:cNvSpPr>
            <a:spLocks noGrp="1"/>
          </p:cNvSpPr>
          <p:nvPr>
            <p:ph type="title"/>
          </p:nvPr>
        </p:nvSpPr>
        <p:spPr>
          <a:xfrm>
            <a:off x="457200" y="0"/>
            <a:ext cx="8229600" cy="609600"/>
          </a:xfrm>
          <a:solidFill>
            <a:schemeClr val="bg2">
              <a:lumMod val="75000"/>
            </a:schemeClr>
          </a:solidFill>
        </p:spPr>
        <p:txBody>
          <a:bodyPr>
            <a:noAutofit/>
          </a:bodyPr>
          <a:lstStyle/>
          <a:p>
            <a:pPr algn="ctr"/>
            <a:r>
              <a:rPr lang="en-US" sz="3000" dirty="0" smtClean="0">
                <a:solidFill>
                  <a:srgbClr val="C00000"/>
                </a:solidFill>
                <a:latin typeface="Calibri" panose="020F0502020204030204" pitchFamily="34" charset="0"/>
                <a:cs typeface="Calibri" panose="020F0502020204030204" pitchFamily="34" charset="0"/>
              </a:rPr>
              <a:t>How is Director’s Report relevant and to whom?</a:t>
            </a:r>
            <a:endParaRPr lang="en-IN" sz="30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414" y="3352800"/>
            <a:ext cx="3695986" cy="2457831"/>
          </a:xfrm>
          <a:prstGeom prst="rect">
            <a:avLst/>
          </a:prstGeom>
        </p:spPr>
      </p:pic>
    </p:spTree>
    <p:extLst>
      <p:ext uri="{BB962C8B-B14F-4D97-AF65-F5344CB8AC3E}">
        <p14:creationId xmlns:p14="http://schemas.microsoft.com/office/powerpoint/2010/main" val="1428360234"/>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86400"/>
          </a:xfrm>
          <a:solidFill>
            <a:schemeClr val="accent1">
              <a:lumMod val="20000"/>
              <a:lumOff val="80000"/>
            </a:schemeClr>
          </a:solidFill>
        </p:spPr>
        <p:txBody>
          <a:bodyPr>
            <a:normAutofit/>
          </a:bodyPr>
          <a:lstStyle/>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Directors' Report </a:t>
            </a:r>
            <a:r>
              <a:rPr lang="en-US" sz="2800" b="1" u="sng" dirty="0" smtClean="0">
                <a:solidFill>
                  <a:srgbClr val="C00000"/>
                </a:solidFill>
                <a:latin typeface="Calibri" panose="020F0502020204030204" pitchFamily="34" charset="0"/>
                <a:cs typeface="Calibri" panose="020F0502020204030204" pitchFamily="34" charset="0"/>
              </a:rPr>
              <a:t>gives details of entire FY </a:t>
            </a:r>
            <a:r>
              <a:rPr lang="en-US" sz="2800" dirty="0" smtClean="0">
                <a:latin typeface="Calibri" panose="020F0502020204030204" pitchFamily="34" charset="0"/>
                <a:cs typeface="Calibri" panose="020F0502020204030204" pitchFamily="34" charset="0"/>
              </a:rPr>
              <a:t>and not as on 31</a:t>
            </a:r>
            <a:r>
              <a:rPr lang="en-US" sz="2800" baseline="30000" dirty="0" smtClean="0">
                <a:latin typeface="Calibri" panose="020F0502020204030204" pitchFamily="34" charset="0"/>
                <a:cs typeface="Calibri" panose="020F0502020204030204" pitchFamily="34" charset="0"/>
              </a:rPr>
              <a:t>st</a:t>
            </a:r>
            <a:r>
              <a:rPr lang="en-US" sz="2800" dirty="0" smtClean="0">
                <a:latin typeface="Calibri" panose="020F0502020204030204" pitchFamily="34" charset="0"/>
                <a:cs typeface="Calibri" panose="020F0502020204030204" pitchFamily="34" charset="0"/>
              </a:rPr>
              <a:t> March alone</a:t>
            </a:r>
          </a:p>
          <a:p>
            <a:pPr algn="just">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The Act </a:t>
            </a:r>
            <a:r>
              <a:rPr lang="en-US" sz="2800" dirty="0">
                <a:latin typeface="Calibri" panose="020F0502020204030204" pitchFamily="34" charset="0"/>
                <a:cs typeface="Calibri" panose="020F0502020204030204" pitchFamily="34" charset="0"/>
              </a:rPr>
              <a:t>2013  requires </a:t>
            </a:r>
            <a:r>
              <a:rPr lang="en-US" sz="2800" dirty="0" smtClean="0">
                <a:latin typeface="Calibri" panose="020F0502020204030204" pitchFamily="34" charset="0"/>
                <a:cs typeface="Calibri" panose="020F0502020204030204" pitchFamily="34" charset="0"/>
              </a:rPr>
              <a:t>it to be attached to the </a:t>
            </a:r>
            <a:r>
              <a:rPr lang="en-US" sz="2800" b="1" u="sng" dirty="0">
                <a:solidFill>
                  <a:srgbClr val="C00000"/>
                </a:solidFill>
                <a:latin typeface="Calibri" panose="020F0502020204030204" pitchFamily="34" charset="0"/>
                <a:cs typeface="Calibri" panose="020F0502020204030204" pitchFamily="34" charset="0"/>
              </a:rPr>
              <a:t>financial statements </a:t>
            </a:r>
            <a:r>
              <a:rPr lang="en-US" sz="2800" dirty="0">
                <a:latin typeface="Calibri" panose="020F0502020204030204" pitchFamily="34" charset="0"/>
                <a:cs typeface="Calibri" panose="020F0502020204030204" pitchFamily="34" charset="0"/>
              </a:rPr>
              <a:t>to be laid before the </a:t>
            </a:r>
            <a:r>
              <a:rPr lang="en-US" sz="2800" dirty="0" smtClean="0">
                <a:latin typeface="Calibri" panose="020F0502020204030204" pitchFamily="34" charset="0"/>
                <a:cs typeface="Calibri" panose="020F0502020204030204" pitchFamily="34" charset="0"/>
              </a:rPr>
              <a:t>members at </a:t>
            </a:r>
            <a:r>
              <a:rPr lang="en-US" sz="2800" dirty="0">
                <a:latin typeface="Calibri" panose="020F0502020204030204" pitchFamily="34" charset="0"/>
                <a:cs typeface="Calibri" panose="020F0502020204030204" pitchFamily="34" charset="0"/>
              </a:rPr>
              <a:t>the </a:t>
            </a:r>
            <a:r>
              <a:rPr lang="en-US" sz="2800" dirty="0" smtClean="0">
                <a:latin typeface="Calibri" panose="020F0502020204030204" pitchFamily="34" charset="0"/>
                <a:cs typeface="Calibri" panose="020F0502020204030204" pitchFamily="34" charset="0"/>
              </a:rPr>
              <a:t>Annual General Meeting</a:t>
            </a:r>
            <a:r>
              <a:rPr lang="en-US" sz="2800" dirty="0">
                <a:latin typeface="Calibri" panose="020F0502020204030204" pitchFamily="34" charset="0"/>
                <a:cs typeface="Calibri" panose="020F0502020204030204" pitchFamily="34" charset="0"/>
              </a:rPr>
              <a:t>. </a:t>
            </a:r>
            <a:endParaRPr lang="en-US" sz="28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17</a:t>
            </a:fld>
            <a:endParaRPr lang="en-US" dirty="0"/>
          </a:p>
        </p:txBody>
      </p:sp>
      <p:sp>
        <p:nvSpPr>
          <p:cNvPr id="5" name="Title 4"/>
          <p:cNvSpPr>
            <a:spLocks noGrp="1"/>
          </p:cNvSpPr>
          <p:nvPr>
            <p:ph type="title"/>
          </p:nvPr>
        </p:nvSpPr>
        <p:spPr>
          <a:xfrm>
            <a:off x="457200" y="0"/>
            <a:ext cx="8229600" cy="609600"/>
          </a:xfrm>
          <a:solidFill>
            <a:schemeClr val="bg2">
              <a:lumMod val="75000"/>
            </a:schemeClr>
          </a:solidFill>
        </p:spPr>
        <p:txBody>
          <a:bodyPr>
            <a:noAutofit/>
          </a:bodyPr>
          <a:lstStyle/>
          <a:p>
            <a:pPr algn="ctr"/>
            <a:r>
              <a:rPr lang="en-US" sz="2800" dirty="0" smtClean="0">
                <a:solidFill>
                  <a:srgbClr val="C00000"/>
                </a:solidFill>
                <a:latin typeface="Calibri" panose="020F0502020204030204" pitchFamily="34" charset="0"/>
                <a:cs typeface="Calibri" panose="020F0502020204030204" pitchFamily="34" charset="0"/>
              </a:rPr>
              <a:t>When is Director’s Report placed and before whom?</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3810000"/>
            <a:ext cx="6076950" cy="1981200"/>
          </a:xfrm>
          <a:prstGeom prst="rect">
            <a:avLst/>
          </a:prstGeom>
        </p:spPr>
      </p:pic>
    </p:spTree>
    <p:extLst>
      <p:ext uri="{BB962C8B-B14F-4D97-AF65-F5344CB8AC3E}">
        <p14:creationId xmlns:p14="http://schemas.microsoft.com/office/powerpoint/2010/main" val="1843876775"/>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10200"/>
          </a:xfrm>
          <a:solidFill>
            <a:schemeClr val="accent1">
              <a:lumMod val="20000"/>
              <a:lumOff val="80000"/>
            </a:schemeClr>
          </a:solidFill>
        </p:spPr>
        <p:txBody>
          <a:bodyPr>
            <a:normAutofit/>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18</a:t>
            </a:fld>
            <a:endParaRPr lang="en-US" dirty="0"/>
          </a:p>
        </p:txBody>
      </p:sp>
      <p:sp>
        <p:nvSpPr>
          <p:cNvPr id="5" name="Title 4"/>
          <p:cNvSpPr>
            <a:spLocks noGrp="1"/>
          </p:cNvSpPr>
          <p:nvPr>
            <p:ph type="title"/>
          </p:nvPr>
        </p:nvSpPr>
        <p:spPr>
          <a:xfrm>
            <a:off x="457200" y="0"/>
            <a:ext cx="8229600" cy="609600"/>
          </a:xfrm>
          <a:solidFill>
            <a:schemeClr val="bg2">
              <a:lumMod val="75000"/>
            </a:schemeClr>
          </a:solidFill>
        </p:spPr>
        <p:txBody>
          <a:bodyPr>
            <a:normAutofit/>
          </a:bodyPr>
          <a:lstStyle/>
          <a:p>
            <a:pPr algn="ctr"/>
            <a:r>
              <a:rPr lang="en-US" sz="3000" dirty="0" smtClean="0">
                <a:solidFill>
                  <a:srgbClr val="C00000"/>
                </a:solidFill>
                <a:latin typeface="Calibri" panose="020F0502020204030204" pitchFamily="34" charset="0"/>
                <a:cs typeface="Calibri" panose="020F0502020204030204" pitchFamily="34" charset="0"/>
              </a:rPr>
              <a:t>Where is Director’s Report required to be filed?</a:t>
            </a:r>
            <a:endParaRPr lang="en-IN" sz="3000" dirty="0">
              <a:solidFill>
                <a:srgbClr val="C00000"/>
              </a:solidFill>
              <a:latin typeface="Calibri" panose="020F0502020204030204" pitchFamily="34" charset="0"/>
              <a:cs typeface="Calibri" panose="020F0502020204030204" pitchFamily="34" charset="0"/>
            </a:endParaRPr>
          </a:p>
        </p:txBody>
      </p:sp>
      <p:graphicFrame>
        <p:nvGraphicFramePr>
          <p:cNvPr id="7" name="Diagram 6"/>
          <p:cNvGraphicFramePr/>
          <p:nvPr>
            <p:extLst>
              <p:ext uri="{D42A27DB-BD31-4B8C-83A1-F6EECF244321}">
                <p14:modId xmlns:p14="http://schemas.microsoft.com/office/powerpoint/2010/main" val="1874427758"/>
              </p:ext>
            </p:extLst>
          </p:nvPr>
        </p:nvGraphicFramePr>
        <p:xfrm>
          <a:off x="762000" y="1066800"/>
          <a:ext cx="7391400"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2700158"/>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69043022"/>
              </p:ext>
            </p:extLst>
          </p:nvPr>
        </p:nvGraphicFramePr>
        <p:xfrm>
          <a:off x="457200" y="1143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a:xfrm>
            <a:off x="4380073" y="6477000"/>
            <a:ext cx="2350681" cy="296071"/>
          </a:xfrm>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19</a:t>
            </a:fld>
            <a:endParaRPr lang="en-US" dirty="0"/>
          </a:p>
        </p:txBody>
      </p:sp>
      <p:sp>
        <p:nvSpPr>
          <p:cNvPr id="5" name="Title 4"/>
          <p:cNvSpPr>
            <a:spLocks noGrp="1"/>
          </p:cNvSpPr>
          <p:nvPr>
            <p:ph type="title"/>
          </p:nvPr>
        </p:nvSpPr>
        <p:spPr>
          <a:xfrm>
            <a:off x="457200" y="0"/>
            <a:ext cx="8229600" cy="533400"/>
          </a:xfrm>
          <a:solidFill>
            <a:schemeClr val="bg2">
              <a:lumMod val="75000"/>
            </a:schemeClr>
          </a:solidFill>
        </p:spPr>
        <p:txBody>
          <a:bodyPr>
            <a:normAutofit fontScale="90000"/>
          </a:bodyPr>
          <a:lstStyle/>
          <a:p>
            <a:r>
              <a:rPr lang="en-US" sz="4400" dirty="0">
                <a:solidFill>
                  <a:srgbClr val="C00000"/>
                </a:solidFill>
                <a:latin typeface="Calibri" panose="020F0502020204030204" pitchFamily="34" charset="0"/>
                <a:cs typeface="Calibri" panose="020F0502020204030204" pitchFamily="34" charset="0"/>
              </a:rPr>
              <a:t>Disclosure</a:t>
            </a:r>
            <a:r>
              <a:rPr lang="en-US" dirty="0" smtClean="0"/>
              <a:t> </a:t>
            </a:r>
            <a:r>
              <a:rPr lang="en-US" sz="4400" dirty="0">
                <a:solidFill>
                  <a:srgbClr val="C00000"/>
                </a:solidFill>
                <a:latin typeface="Calibri" panose="020F0502020204030204" pitchFamily="34" charset="0"/>
                <a:cs typeface="Calibri" panose="020F0502020204030204" pitchFamily="34" charset="0"/>
              </a:rPr>
              <a:t>Required in Board Report</a:t>
            </a:r>
            <a:endParaRPr lang="en-IN" sz="4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29607"/>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5775" y="1109252"/>
            <a:ext cx="8229600" cy="5139148"/>
          </a:xfrm>
          <a:solidFill>
            <a:schemeClr val="accent1">
              <a:lumMod val="20000"/>
              <a:lumOff val="80000"/>
            </a:schemeClr>
          </a:solidFill>
        </p:spPr>
        <p:txBody>
          <a:bodyPr>
            <a:normAutofit lnSpcReduction="10000"/>
          </a:bodyPr>
          <a:lstStyle/>
          <a:p>
            <a:pPr algn="just"/>
            <a:r>
              <a:rPr lang="en-US" sz="3200" dirty="0">
                <a:latin typeface="Calibri" panose="020F0502020204030204" pitchFamily="34" charset="0"/>
                <a:cs typeface="Calibri" panose="020F0502020204030204" pitchFamily="34" charset="0"/>
              </a:rPr>
              <a:t>This Presentation is </a:t>
            </a:r>
            <a:r>
              <a:rPr lang="en-US" sz="3200" b="1" u="sng" dirty="0">
                <a:latin typeface="Calibri" panose="020F0502020204030204" pitchFamily="34" charset="0"/>
                <a:cs typeface="Calibri" panose="020F0502020204030204" pitchFamily="34" charset="0"/>
              </a:rPr>
              <a:t>for knowledge sharing </a:t>
            </a:r>
            <a:r>
              <a:rPr lang="en-US" sz="3200" dirty="0">
                <a:latin typeface="Calibri" panose="020F0502020204030204" pitchFamily="34" charset="0"/>
                <a:cs typeface="Calibri" panose="020F0502020204030204" pitchFamily="34" charset="0"/>
              </a:rPr>
              <a:t>only and not be considered as legal opinion</a:t>
            </a:r>
          </a:p>
          <a:p>
            <a:pPr algn="just"/>
            <a:endParaRPr lang="en-US" sz="3200" dirty="0" smtClean="0">
              <a:latin typeface="Calibri" panose="020F0502020204030204" pitchFamily="34" charset="0"/>
              <a:cs typeface="Calibri" panose="020F0502020204030204" pitchFamily="34" charset="0"/>
            </a:endParaRPr>
          </a:p>
          <a:p>
            <a:pPr algn="just"/>
            <a:r>
              <a:rPr lang="en-US" sz="3200" dirty="0" smtClean="0">
                <a:latin typeface="Calibri" panose="020F0502020204030204" pitchFamily="34" charset="0"/>
                <a:cs typeface="Calibri" panose="020F0502020204030204" pitchFamily="34" charset="0"/>
              </a:rPr>
              <a:t>The Views </a:t>
            </a:r>
            <a:r>
              <a:rPr lang="en-US" sz="3200" dirty="0">
                <a:latin typeface="Calibri" panose="020F0502020204030204" pitchFamily="34" charset="0"/>
                <a:cs typeface="Calibri" panose="020F0502020204030204" pitchFamily="34" charset="0"/>
              </a:rPr>
              <a:t>expressed herein are of my own and </a:t>
            </a:r>
            <a:r>
              <a:rPr lang="en-US" sz="3200" b="1" u="sng" dirty="0">
                <a:latin typeface="Calibri" panose="020F0502020204030204" pitchFamily="34" charset="0"/>
                <a:cs typeface="Calibri" panose="020F0502020204030204" pitchFamily="34" charset="0"/>
              </a:rPr>
              <a:t>not of the ICSI or MCA. </a:t>
            </a:r>
            <a:endParaRPr lang="en-US" sz="3200" b="1" u="sng" dirty="0" smtClean="0">
              <a:latin typeface="Calibri" panose="020F0502020204030204" pitchFamily="34" charset="0"/>
              <a:cs typeface="Calibri" panose="020F0502020204030204" pitchFamily="34" charset="0"/>
            </a:endParaRPr>
          </a:p>
          <a:p>
            <a:pPr algn="just"/>
            <a:endParaRPr lang="en-US" sz="3200" dirty="0" smtClean="0">
              <a:latin typeface="Calibri" panose="020F0502020204030204" pitchFamily="34" charset="0"/>
              <a:cs typeface="Calibri" panose="020F0502020204030204" pitchFamily="34" charset="0"/>
            </a:endParaRPr>
          </a:p>
          <a:p>
            <a:pPr algn="just"/>
            <a:r>
              <a:rPr lang="en-US" sz="3200" dirty="0" smtClean="0">
                <a:latin typeface="Calibri" panose="020F0502020204030204" pitchFamily="34" charset="0"/>
                <a:cs typeface="Calibri" panose="020F0502020204030204" pitchFamily="34" charset="0"/>
              </a:rPr>
              <a:t>Request to seek professional guidance for </a:t>
            </a:r>
            <a:r>
              <a:rPr lang="en-US" sz="3200" b="1" u="sng" dirty="0" smtClean="0">
                <a:latin typeface="Calibri" panose="020F0502020204030204" pitchFamily="34" charset="0"/>
                <a:cs typeface="Calibri" panose="020F0502020204030204" pitchFamily="34" charset="0"/>
              </a:rPr>
              <a:t>specific query </a:t>
            </a:r>
            <a:r>
              <a:rPr lang="en-US" sz="3200" dirty="0" smtClean="0">
                <a:latin typeface="Calibri" panose="020F0502020204030204" pitchFamily="34" charset="0"/>
                <a:cs typeface="Calibri" panose="020F0502020204030204" pitchFamily="34" charset="0"/>
              </a:rPr>
              <a:t>before acting upon any view expressed in this material or during the presentation</a:t>
            </a:r>
            <a:endParaRPr lang="en-US" sz="3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a:t>
            </a:fld>
            <a:endParaRPr lang="en-US" dirty="0"/>
          </a:p>
        </p:txBody>
      </p:sp>
      <p:sp>
        <p:nvSpPr>
          <p:cNvPr id="5" name="Title 4"/>
          <p:cNvSpPr>
            <a:spLocks noGrp="1"/>
          </p:cNvSpPr>
          <p:nvPr>
            <p:ph type="title"/>
          </p:nvPr>
        </p:nvSpPr>
        <p:spPr>
          <a:xfrm>
            <a:off x="457200" y="274638"/>
            <a:ext cx="8229600" cy="806039"/>
          </a:xfrm>
          <a:solidFill>
            <a:schemeClr val="bg2">
              <a:lumMod val="75000"/>
            </a:schemeClr>
          </a:solidFill>
        </p:spPr>
        <p:txBody>
          <a:bodyPr/>
          <a:lstStyle/>
          <a:p>
            <a:pPr algn="ctr"/>
            <a:r>
              <a:rPr lang="en-US" dirty="0">
                <a:solidFill>
                  <a:srgbClr val="C00000"/>
                </a:solidFill>
              </a:rPr>
              <a:t>D</a:t>
            </a:r>
            <a:r>
              <a:rPr lang="en-US" dirty="0" smtClean="0">
                <a:solidFill>
                  <a:srgbClr val="C00000"/>
                </a:solidFill>
              </a:rPr>
              <a:t>isclaimer</a:t>
            </a:r>
            <a:endParaRPr lang="en-US" dirty="0">
              <a:solidFill>
                <a:srgbClr val="C00000"/>
              </a:solidFill>
            </a:endParaRPr>
          </a:p>
        </p:txBody>
      </p:sp>
    </p:spTree>
    <p:extLst>
      <p:ext uri="{BB962C8B-B14F-4D97-AF65-F5344CB8AC3E}">
        <p14:creationId xmlns:p14="http://schemas.microsoft.com/office/powerpoint/2010/main" val="1754139361"/>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013032" cy="5638800"/>
          </a:xfrm>
          <a:solidFill>
            <a:schemeClr val="bg2"/>
          </a:solidFill>
        </p:spPr>
        <p:txBody>
          <a:bodyPr/>
          <a:lstStyle/>
          <a:p>
            <a:pPr marL="109728" indent="0">
              <a:buNone/>
            </a:pPr>
            <a:r>
              <a:rPr lang="en-US" dirty="0" smtClean="0"/>
              <a:t>1. Additional Disclosures IB-</a:t>
            </a:r>
            <a:r>
              <a:rPr lang="en-US" dirty="0" smtClean="0">
                <a:solidFill>
                  <a:srgbClr val="C00000"/>
                </a:solidFill>
              </a:rPr>
              <a:t>Notification 24032021</a:t>
            </a:r>
          </a:p>
          <a:p>
            <a:pPr marL="109728" indent="0">
              <a:buNone/>
            </a:pPr>
            <a:r>
              <a:rPr lang="en-US" dirty="0" smtClean="0"/>
              <a:t>2. Link of AR– </a:t>
            </a:r>
            <a:r>
              <a:rPr lang="en-US" dirty="0" smtClean="0">
                <a:solidFill>
                  <a:srgbClr val="C00000"/>
                </a:solidFill>
              </a:rPr>
              <a:t>Notification 05032021</a:t>
            </a:r>
          </a:p>
          <a:p>
            <a:pPr marL="109728" indent="0">
              <a:buNone/>
            </a:pPr>
            <a:r>
              <a:rPr lang="en-US" dirty="0" smtClean="0"/>
              <a:t>3. ISIN, FII details and no Indebtness- </a:t>
            </a:r>
            <a:r>
              <a:rPr lang="en-US" dirty="0" smtClean="0">
                <a:solidFill>
                  <a:srgbClr val="C00000"/>
                </a:solidFill>
              </a:rPr>
              <a:t>Notification 05032021</a:t>
            </a:r>
          </a:p>
          <a:p>
            <a:pPr marL="109728" indent="0">
              <a:buNone/>
            </a:pPr>
            <a:r>
              <a:rPr lang="en-US" dirty="0" smtClean="0"/>
              <a:t>4. New Format of MGT 7 and MGT 7A</a:t>
            </a:r>
            <a:r>
              <a:rPr lang="en-US" dirty="0">
                <a:solidFill>
                  <a:srgbClr val="C00000"/>
                </a:solidFill>
              </a:rPr>
              <a:t> Notification </a:t>
            </a:r>
            <a:r>
              <a:rPr lang="en-US" dirty="0" smtClean="0">
                <a:solidFill>
                  <a:srgbClr val="C00000"/>
                </a:solidFill>
              </a:rPr>
              <a:t>05032021</a:t>
            </a:r>
          </a:p>
          <a:p>
            <a:pPr marL="109728" indent="0">
              <a:buNone/>
            </a:pPr>
            <a:r>
              <a:rPr lang="en-US" dirty="0" smtClean="0"/>
              <a:t>5. How to approve Report during lockdown </a:t>
            </a:r>
          </a:p>
          <a:p>
            <a:pPr marL="109728" indent="0">
              <a:buNone/>
            </a:pPr>
            <a:r>
              <a:rPr lang="en-US" dirty="0" smtClean="0"/>
              <a:t>6. How to affix Signature ( Pasted / DSC)</a:t>
            </a:r>
          </a:p>
          <a:p>
            <a:pPr marL="109728" indent="0">
              <a:buNone/>
            </a:pPr>
            <a:r>
              <a:rPr lang="en-US" dirty="0" smtClean="0"/>
              <a:t>7. CFS- JV, Associate companies, subsidiaries – Section 2 (6)</a:t>
            </a:r>
          </a:p>
          <a:p>
            <a:pPr marL="109728" indent="0">
              <a:buNone/>
            </a:pPr>
            <a:r>
              <a:rPr lang="en-US" dirty="0" smtClean="0"/>
              <a:t>8. Material changes and Impact- </a:t>
            </a:r>
            <a:r>
              <a:rPr lang="en-US" b="1" dirty="0" smtClean="0">
                <a:solidFill>
                  <a:srgbClr val="C00000"/>
                </a:solidFill>
              </a:rPr>
              <a:t>Small company </a:t>
            </a:r>
            <a:r>
              <a:rPr lang="en-US" b="1" dirty="0" err="1" smtClean="0">
                <a:solidFill>
                  <a:srgbClr val="C00000"/>
                </a:solidFill>
              </a:rPr>
              <a:t>donot</a:t>
            </a:r>
            <a:r>
              <a:rPr lang="en-US" b="1" dirty="0" smtClean="0">
                <a:solidFill>
                  <a:srgbClr val="C00000"/>
                </a:solidFill>
              </a:rPr>
              <a:t> wish</a:t>
            </a:r>
          </a:p>
          <a:p>
            <a:pPr marL="457200" indent="-347663">
              <a:buNone/>
            </a:pPr>
            <a:r>
              <a:rPr lang="en-US" dirty="0" smtClean="0"/>
              <a:t>9. </a:t>
            </a:r>
            <a:r>
              <a:rPr lang="en-US" dirty="0"/>
              <a:t>Rule 2A the Companies (Specification of Definitions details) Second Amendment Rules, 2021 inserted vide Notification </a:t>
            </a:r>
            <a:r>
              <a:rPr lang="en-US" dirty="0" err="1">
                <a:solidFill>
                  <a:srgbClr val="C00000"/>
                </a:solidFill>
              </a:rPr>
              <a:t>dt</a:t>
            </a:r>
            <a:r>
              <a:rPr lang="en-US" dirty="0">
                <a:solidFill>
                  <a:srgbClr val="C00000"/>
                </a:solidFill>
              </a:rPr>
              <a:t> 19 Feb 2021 </a:t>
            </a:r>
            <a:r>
              <a:rPr lang="en-US" dirty="0"/>
              <a:t>and effective from </a:t>
            </a:r>
            <a:r>
              <a:rPr lang="en-US" dirty="0">
                <a:solidFill>
                  <a:srgbClr val="C00000"/>
                </a:solidFill>
              </a:rPr>
              <a:t>1st day of April, 2021</a:t>
            </a:r>
            <a:endParaRPr lang="en-US" dirty="0" smtClean="0">
              <a:solidFill>
                <a:srgbClr val="C00000"/>
              </a:solidFill>
            </a:endParaRPr>
          </a:p>
          <a:p>
            <a:pPr marL="109728" indent="0">
              <a:buNone/>
            </a:pPr>
            <a:endParaRPr lang="en-US"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20</a:t>
            </a:fld>
            <a:endParaRPr lang="en-US"/>
          </a:p>
        </p:txBody>
      </p:sp>
      <p:sp>
        <p:nvSpPr>
          <p:cNvPr id="5"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930980"/>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168" y="990600"/>
            <a:ext cx="8936832" cy="5105400"/>
          </a:xfrm>
          <a:solidFill>
            <a:schemeClr val="bg2"/>
          </a:solidFill>
        </p:spPr>
        <p:txBody>
          <a:bodyPr>
            <a:normAutofit lnSpcReduction="10000"/>
          </a:bodyPr>
          <a:lstStyle/>
          <a:p>
            <a:pPr marL="109728" indent="0" algn="just">
              <a:buNone/>
            </a:pPr>
            <a:r>
              <a:rPr lang="en-US" dirty="0" smtClean="0">
                <a:latin typeface="Calibri" panose="020F0502020204030204" pitchFamily="34" charset="0"/>
                <a:cs typeface="Calibri" panose="020F0502020204030204" pitchFamily="34" charset="0"/>
              </a:rPr>
              <a:t>10.  My </a:t>
            </a:r>
            <a:r>
              <a:rPr lang="en-US" dirty="0">
                <a:latin typeface="Calibri" panose="020F0502020204030204" pitchFamily="34" charset="0"/>
                <a:cs typeface="Calibri" panose="020F0502020204030204" pitchFamily="34" charset="0"/>
              </a:rPr>
              <a:t>Company is a debt listed private company. </a:t>
            </a:r>
          </a:p>
          <a:p>
            <a:pPr algn="just"/>
            <a:endParaRPr lang="en-US" dirty="0" smtClean="0">
              <a:latin typeface="Calibri" panose="020F0502020204030204" pitchFamily="34" charset="0"/>
              <a:cs typeface="Calibri" panose="020F0502020204030204" pitchFamily="34" charset="0"/>
            </a:endParaRPr>
          </a:p>
          <a:p>
            <a:pPr algn="just"/>
            <a:r>
              <a:rPr lang="en-US" dirty="0" smtClean="0">
                <a:latin typeface="Calibri" panose="020F0502020204030204" pitchFamily="34" charset="0"/>
                <a:cs typeface="Calibri" panose="020F0502020204030204" pitchFamily="34" charset="0"/>
              </a:rPr>
              <a:t>Secretarial </a:t>
            </a:r>
            <a:r>
              <a:rPr lang="en-US" dirty="0">
                <a:latin typeface="Calibri" panose="020F0502020204030204" pitchFamily="34" charset="0"/>
                <a:cs typeface="Calibri" panose="020F0502020204030204" pitchFamily="34" charset="0"/>
              </a:rPr>
              <a:t>Audit Report u/s 204 is required to be attached to the BOD Report</a:t>
            </a:r>
            <a:r>
              <a:rPr lang="en-US" dirty="0" smtClean="0">
                <a:latin typeface="Calibri" panose="020F0502020204030204" pitchFamily="34" charset="0"/>
                <a:cs typeface="Calibri" panose="020F0502020204030204" pitchFamily="34" charset="0"/>
              </a:rPr>
              <a:t>.</a:t>
            </a:r>
          </a:p>
          <a:p>
            <a:pPr algn="just"/>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The definition of a listed company is amended in February, 2021 that </a:t>
            </a:r>
            <a:r>
              <a:rPr lang="en-US" b="1" dirty="0" err="1" smtClean="0">
                <a:solidFill>
                  <a:srgbClr val="C00000"/>
                </a:solidFill>
                <a:latin typeface="Calibri" panose="020F0502020204030204" pitchFamily="34" charset="0"/>
                <a:cs typeface="Calibri" panose="020F0502020204030204" pitchFamily="34" charset="0"/>
              </a:rPr>
              <a:t>w.e.f</a:t>
            </a:r>
            <a:r>
              <a:rPr lang="en-US" b="1" dirty="0" smtClean="0">
                <a:solidFill>
                  <a:srgbClr val="C00000"/>
                </a:solidFill>
                <a:latin typeface="Calibri" panose="020F0502020204030204" pitchFamily="34" charset="0"/>
                <a:cs typeface="Calibri" panose="020F0502020204030204" pitchFamily="34" charset="0"/>
              </a:rPr>
              <a:t>. 01 </a:t>
            </a:r>
            <a:r>
              <a:rPr lang="en-US" b="1" dirty="0">
                <a:solidFill>
                  <a:srgbClr val="C00000"/>
                </a:solidFill>
                <a:latin typeface="Calibri" panose="020F0502020204030204" pitchFamily="34" charset="0"/>
                <a:cs typeface="Calibri" panose="020F0502020204030204" pitchFamily="34" charset="0"/>
              </a:rPr>
              <a:t>April 2021</a:t>
            </a:r>
            <a:r>
              <a:rPr lang="en-US" dirty="0">
                <a:latin typeface="Calibri" panose="020F0502020204030204" pitchFamily="34" charset="0"/>
                <a:cs typeface="Calibri" panose="020F0502020204030204" pitchFamily="34" charset="0"/>
              </a:rPr>
              <a:t>, the Company is no longer falling under the definition of the Listed Company. </a:t>
            </a:r>
          </a:p>
          <a:p>
            <a:pPr marL="109728" indent="0" algn="just">
              <a:buNone/>
            </a:pPr>
            <a:r>
              <a:rPr lang="en-US" dirty="0">
                <a:latin typeface="Calibri" panose="020F0502020204030204" pitchFamily="34" charset="0"/>
                <a:cs typeface="Calibri" panose="020F0502020204030204" pitchFamily="34" charset="0"/>
              </a:rPr>
              <a:t> </a:t>
            </a:r>
          </a:p>
          <a:p>
            <a:pPr algn="just"/>
            <a:r>
              <a:rPr lang="en-US" dirty="0">
                <a:latin typeface="Calibri" panose="020F0502020204030204" pitchFamily="34" charset="0"/>
                <a:cs typeface="Calibri" panose="020F0502020204030204" pitchFamily="34" charset="0"/>
              </a:rPr>
              <a:t>For the year 2020-21, does the Company require a Secretarial Audit and attach it to the BOD report to be approved by the date in Q1 or Q2 of 2021-22 ?</a:t>
            </a:r>
          </a:p>
          <a:p>
            <a:pPr algn="just"/>
            <a:endParaRPr lang="en-US"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21</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5568012"/>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36832" cy="5417346"/>
          </a:xfrm>
          <a:solidFill>
            <a:schemeClr val="bg2"/>
          </a:solidFill>
        </p:spPr>
        <p:txBody>
          <a:bodyPr>
            <a:normAutofit lnSpcReduction="10000"/>
          </a:bodyPr>
          <a:lstStyle/>
          <a:p>
            <a:pPr marL="628650" indent="-519113">
              <a:buNone/>
            </a:pPr>
            <a:r>
              <a:rPr lang="en-US" dirty="0" smtClean="0">
                <a:latin typeface="Calibri" panose="020F0502020204030204" pitchFamily="34" charset="0"/>
                <a:cs typeface="Calibri" panose="020F0502020204030204" pitchFamily="34" charset="0"/>
              </a:rPr>
              <a:t>11. Can we revise Directors Report</a:t>
            </a:r>
          </a:p>
          <a:p>
            <a:pPr marL="628650" indent="-519113">
              <a:buNone/>
            </a:pPr>
            <a:endParaRPr lang="en-US" dirty="0">
              <a:latin typeface="Calibri" panose="020F0502020204030204" pitchFamily="34" charset="0"/>
              <a:cs typeface="Calibri" panose="020F0502020204030204" pitchFamily="34" charset="0"/>
            </a:endParaRPr>
          </a:p>
          <a:p>
            <a:pPr marL="628650" indent="-519113" algn="just">
              <a:buNone/>
            </a:pPr>
            <a:r>
              <a:rPr lang="en-US" dirty="0" smtClean="0">
                <a:latin typeface="Calibri" panose="020F0502020204030204" pitchFamily="34" charset="0"/>
                <a:cs typeface="Calibri" panose="020F0502020204030204" pitchFamily="34" charset="0"/>
              </a:rPr>
              <a:t>12. Disclosures </a:t>
            </a:r>
            <a:r>
              <a:rPr lang="en-US" dirty="0">
                <a:latin typeface="Calibri" panose="020F0502020204030204" pitchFamily="34" charset="0"/>
                <a:cs typeface="Calibri" panose="020F0502020204030204" pitchFamily="34" charset="0"/>
              </a:rPr>
              <a:t>with respect to </a:t>
            </a:r>
            <a:r>
              <a:rPr lang="en-US" dirty="0" smtClean="0">
                <a:latin typeface="Calibri" panose="020F0502020204030204" pitchFamily="34" charset="0"/>
                <a:cs typeface="Calibri" panose="020F0502020204030204" pitchFamily="34" charset="0"/>
              </a:rPr>
              <a:t>Demat </a:t>
            </a:r>
            <a:r>
              <a:rPr lang="en-US" dirty="0">
                <a:latin typeface="Calibri" panose="020F0502020204030204" pitchFamily="34" charset="0"/>
                <a:cs typeface="Calibri" panose="020F0502020204030204" pitchFamily="34" charset="0"/>
              </a:rPr>
              <a:t>suspense account/ unclaimed suspense account as provided in  Para F of Schedule V of the Listing </a:t>
            </a:r>
            <a:r>
              <a:rPr lang="en-US" dirty="0" smtClean="0">
                <a:latin typeface="Calibri" panose="020F0502020204030204" pitchFamily="34" charset="0"/>
                <a:cs typeface="Calibri" panose="020F0502020204030204" pitchFamily="34" charset="0"/>
              </a:rPr>
              <a:t>Regulations</a:t>
            </a:r>
          </a:p>
          <a:p>
            <a:pPr marL="628650" indent="-519113" algn="just">
              <a:buNone/>
            </a:pPr>
            <a:endParaRPr lang="en-US" dirty="0">
              <a:latin typeface="Calibri" panose="020F0502020204030204" pitchFamily="34" charset="0"/>
              <a:cs typeface="Calibri" panose="020F0502020204030204" pitchFamily="34" charset="0"/>
            </a:endParaRPr>
          </a:p>
          <a:p>
            <a:pPr marL="628650" indent="-519113" algn="just">
              <a:buNone/>
            </a:pPr>
            <a:r>
              <a:rPr lang="en-US" dirty="0" smtClean="0">
                <a:latin typeface="Calibri" panose="020F0502020204030204" pitchFamily="34" charset="0"/>
                <a:cs typeface="Calibri" panose="020F0502020204030204" pitchFamily="34" charset="0"/>
              </a:rPr>
              <a:t>13. What if my company has no website/ No India specific website</a:t>
            </a:r>
          </a:p>
          <a:p>
            <a:pPr marL="628650" indent="-519113" algn="just">
              <a:buNone/>
            </a:pPr>
            <a:endParaRPr lang="en-US" dirty="0">
              <a:latin typeface="Calibri" panose="020F0502020204030204" pitchFamily="34" charset="0"/>
              <a:cs typeface="Calibri" panose="020F0502020204030204" pitchFamily="34" charset="0"/>
            </a:endParaRPr>
          </a:p>
          <a:p>
            <a:pPr marL="628650" indent="-519113" algn="just">
              <a:buNone/>
            </a:pPr>
            <a:r>
              <a:rPr lang="en-US" dirty="0" smtClean="0">
                <a:latin typeface="Calibri" panose="020F0502020204030204" pitchFamily="34" charset="0"/>
                <a:cs typeface="Calibri" panose="020F0502020204030204" pitchFamily="34" charset="0"/>
              </a:rPr>
              <a:t>14. Software used by the company to have audit trail</a:t>
            </a:r>
          </a:p>
          <a:p>
            <a:pPr marL="628650" indent="-519113" algn="just">
              <a:buNone/>
            </a:pPr>
            <a:endParaRPr lang="en-US" dirty="0">
              <a:latin typeface="Calibri" panose="020F0502020204030204" pitchFamily="34" charset="0"/>
              <a:cs typeface="Calibri" panose="020F0502020204030204" pitchFamily="34" charset="0"/>
            </a:endParaRPr>
          </a:p>
          <a:p>
            <a:pPr marL="628650" indent="-519113" algn="just">
              <a:buNone/>
            </a:pPr>
            <a:r>
              <a:rPr lang="en-US" dirty="0" smtClean="0">
                <a:latin typeface="Calibri" panose="020F0502020204030204" pitchFamily="34" charset="0"/>
                <a:cs typeface="Calibri" panose="020F0502020204030204" pitchFamily="34" charset="0"/>
              </a:rPr>
              <a:t>15. Whether small company/ Private company need RMP?</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22</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4109774"/>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3" y="866776"/>
            <a:ext cx="8229600" cy="5381624"/>
          </a:xfrm>
          <a:solidFill>
            <a:schemeClr val="bg2"/>
          </a:solidFill>
        </p:spPr>
        <p:txBody>
          <a:bodyPr>
            <a:noAutofit/>
          </a:bodyPr>
          <a:lstStyle/>
          <a:p>
            <a:pPr marL="109728" indent="0" algn="just">
              <a:buNone/>
            </a:pPr>
            <a:r>
              <a:rPr lang="en-US" sz="3600" b="1" u="sng" dirty="0" smtClean="0">
                <a:solidFill>
                  <a:srgbClr val="C00000"/>
                </a:solidFill>
                <a:latin typeface="Calibri" panose="020F0502020204030204" pitchFamily="34" charset="0"/>
                <a:cs typeface="Calibri" panose="020F0502020204030204" pitchFamily="34" charset="0"/>
              </a:rPr>
              <a:t>16. CSR</a:t>
            </a:r>
          </a:p>
          <a:p>
            <a:pPr marL="109728" indent="0" algn="just">
              <a:buNone/>
            </a:pPr>
            <a:r>
              <a:rPr lang="en-US" sz="2800" dirty="0" smtClean="0">
                <a:latin typeface="Calibri" panose="020F0502020204030204" pitchFamily="34" charset="0"/>
                <a:cs typeface="Calibri" panose="020F0502020204030204" pitchFamily="34" charset="0"/>
              </a:rPr>
              <a:t>On </a:t>
            </a:r>
            <a:r>
              <a:rPr lang="en-US" sz="2800" b="1" u="sng" dirty="0" smtClean="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20</a:t>
            </a:r>
            <a:r>
              <a:rPr lang="en-US" sz="2800" b="1" u="sng" baseline="30000" dirty="0">
                <a:latin typeface="Calibri" panose="020F0502020204030204" pitchFamily="34" charset="0"/>
                <a:cs typeface="Calibri" panose="020F0502020204030204" pitchFamily="34" charset="0"/>
              </a:rPr>
              <a:t>th</a:t>
            </a:r>
            <a:r>
              <a:rPr lang="en-US" sz="2800" b="1" u="sng" dirty="0">
                <a:latin typeface="Calibri" panose="020F0502020204030204" pitchFamily="34" charset="0"/>
                <a:cs typeface="Calibri" panose="020F0502020204030204" pitchFamily="34" charset="0"/>
              </a:rPr>
              <a:t> May 2021 , Circular</a:t>
            </a:r>
            <a:r>
              <a:rPr lang="en-US" sz="2800" dirty="0">
                <a:latin typeface="Calibri" panose="020F0502020204030204" pitchFamily="34" charset="0"/>
                <a:cs typeface="Calibri" panose="020F0502020204030204" pitchFamily="34" charset="0"/>
              </a:rPr>
              <a:t> was issued by MCA stating where a company has contributed any amount to </a:t>
            </a:r>
            <a:r>
              <a:rPr lang="en-US" sz="2800" b="1" u="sng" dirty="0">
                <a:latin typeface="Calibri" panose="020F0502020204030204" pitchFamily="34" charset="0"/>
                <a:cs typeface="Calibri" panose="020F0502020204030204" pitchFamily="34" charset="0"/>
              </a:rPr>
              <a:t>‘PM CARES Fund’ </a:t>
            </a:r>
            <a:r>
              <a:rPr lang="en-US" sz="2800" b="1" u="sng" dirty="0" smtClean="0">
                <a:latin typeface="Calibri" panose="020F0502020204030204" pitchFamily="34" charset="0"/>
                <a:cs typeface="Calibri" panose="020F0502020204030204" pitchFamily="34" charset="0"/>
              </a:rPr>
              <a:t>on 31.03.2020 </a:t>
            </a:r>
            <a:r>
              <a:rPr lang="en-US" sz="2800" dirty="0" smtClean="0">
                <a:latin typeface="Calibri" panose="020F0502020204030204" pitchFamily="34" charset="0"/>
                <a:cs typeface="Calibri" panose="020F0502020204030204" pitchFamily="34" charset="0"/>
              </a:rPr>
              <a:t>,pursuant to appeal by the Government, and </a:t>
            </a:r>
            <a:r>
              <a:rPr lang="en-US" sz="2800" b="1" dirty="0" smtClean="0">
                <a:latin typeface="Calibri" panose="020F0502020204030204" pitchFamily="34" charset="0"/>
                <a:cs typeface="Calibri" panose="020F0502020204030204" pitchFamily="34" charset="0"/>
              </a:rPr>
              <a:t>which </a:t>
            </a:r>
            <a:r>
              <a:rPr lang="en-US" sz="2800" b="1" dirty="0">
                <a:latin typeface="Calibri" panose="020F0502020204030204" pitchFamily="34" charset="0"/>
                <a:cs typeface="Calibri" panose="020F0502020204030204" pitchFamily="34" charset="0"/>
              </a:rPr>
              <a:t>is over and above the minimum amount as prescribed under section 135(5) of the Companies Act, 2013 (“Act”) for FY 2019-20,</a:t>
            </a:r>
            <a:r>
              <a:rPr lang="en-US" sz="2800" dirty="0">
                <a:latin typeface="Calibri" panose="020F0502020204030204" pitchFamily="34" charset="0"/>
                <a:cs typeface="Calibri" panose="020F0502020204030204" pitchFamily="34" charset="0"/>
              </a:rPr>
              <a:t> and such excess amount or part thereof is offset against the requirement to spend under section 135(5) for </a:t>
            </a:r>
            <a:r>
              <a:rPr lang="en-US" sz="2800" b="1" dirty="0">
                <a:latin typeface="Calibri" panose="020F0502020204030204" pitchFamily="34" charset="0"/>
                <a:cs typeface="Calibri" panose="020F0502020204030204" pitchFamily="34" charset="0"/>
              </a:rPr>
              <a:t>FY 2020-21</a:t>
            </a:r>
            <a:r>
              <a:rPr lang="en-US" sz="2800" dirty="0">
                <a:latin typeface="Calibri" panose="020F0502020204030204" pitchFamily="34" charset="0"/>
                <a:cs typeface="Calibri" panose="020F0502020204030204" pitchFamily="34" charset="0"/>
              </a:rPr>
              <a:t> in terms of the aforementioned appeal, then the same shall not be viewed as a violation subject to the </a:t>
            </a:r>
            <a:r>
              <a:rPr lang="en-US" sz="2800" dirty="0" smtClean="0">
                <a:latin typeface="Calibri" panose="020F0502020204030204" pitchFamily="34" charset="0"/>
                <a:cs typeface="Calibri" panose="020F0502020204030204" pitchFamily="34" charset="0"/>
              </a:rPr>
              <a:t>three conditions </a:t>
            </a:r>
            <a:r>
              <a:rPr lang="en-US" sz="2800" dirty="0">
                <a:latin typeface="Calibri" panose="020F0502020204030204" pitchFamily="34" charset="0"/>
                <a:cs typeface="Calibri" panose="020F0502020204030204" pitchFamily="34" charset="0"/>
              </a:rPr>
              <a:t>that</a:t>
            </a:r>
            <a:r>
              <a:rPr lang="en-US"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23</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1443005"/>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8785861" cy="5569745"/>
          </a:xfrm>
          <a:solidFill>
            <a:schemeClr val="bg2"/>
          </a:solidFill>
        </p:spPr>
        <p:txBody>
          <a:bodyPr>
            <a:normAutofit fontScale="92500"/>
          </a:bodyPr>
          <a:lstStyle/>
          <a:p>
            <a:pPr marL="457200" lvl="0" indent="-347663" algn="just">
              <a:buNone/>
            </a:pPr>
            <a:r>
              <a:rPr lang="en-US" sz="2800" b="1" u="sng" dirty="0" smtClean="0">
                <a:solidFill>
                  <a:srgbClr val="C00000"/>
                </a:solidFill>
                <a:latin typeface="Calibri" panose="020F0502020204030204" pitchFamily="34" charset="0"/>
                <a:cs typeface="Calibri" panose="020F0502020204030204" pitchFamily="34" charset="0"/>
              </a:rPr>
              <a:t>New three conditions</a:t>
            </a:r>
          </a:p>
          <a:p>
            <a:pPr marL="457200" lvl="0" indent="-347663" algn="just">
              <a:buNone/>
            </a:pPr>
            <a:r>
              <a:rPr lang="en-US" sz="2800" dirty="0" smtClean="0">
                <a:latin typeface="Calibri" panose="020F0502020204030204" pitchFamily="34" charset="0"/>
                <a:cs typeface="Calibri" panose="020F0502020204030204" pitchFamily="34" charset="0"/>
              </a:rPr>
              <a:t>1</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The </a:t>
            </a:r>
            <a:r>
              <a:rPr lang="en-US" sz="2800" dirty="0">
                <a:latin typeface="Calibri" panose="020F0502020204030204" pitchFamily="34" charset="0"/>
                <a:cs typeface="Calibri" panose="020F0502020204030204" pitchFamily="34" charset="0"/>
              </a:rPr>
              <a:t>amount offset as such shall have factored the unspent CSR amount </a:t>
            </a:r>
            <a:r>
              <a:rPr lang="en-US" sz="2800" b="1" dirty="0">
                <a:solidFill>
                  <a:srgbClr val="C00000"/>
                </a:solidFill>
                <a:latin typeface="Calibri" panose="020F0502020204030204" pitchFamily="34" charset="0"/>
                <a:cs typeface="Calibri" panose="020F0502020204030204" pitchFamily="34" charset="0"/>
              </a:rPr>
              <a:t>for previous financial years</a:t>
            </a:r>
            <a:r>
              <a:rPr lang="en-US" sz="2800" dirty="0">
                <a:latin typeface="Calibri" panose="020F0502020204030204" pitchFamily="34" charset="0"/>
                <a:cs typeface="Calibri" panose="020F0502020204030204" pitchFamily="34" charset="0"/>
              </a:rPr>
              <a:t>, if any; </a:t>
            </a:r>
          </a:p>
          <a:p>
            <a:pPr marL="457200" indent="-347663" algn="just">
              <a:buNone/>
            </a:pPr>
            <a:endParaRPr lang="en-US" sz="2800" dirty="0" smtClean="0">
              <a:latin typeface="Calibri" panose="020F0502020204030204" pitchFamily="34" charset="0"/>
              <a:cs typeface="Calibri" panose="020F0502020204030204" pitchFamily="34" charset="0"/>
            </a:endParaRPr>
          </a:p>
          <a:p>
            <a:pPr marL="457200" indent="-347663" algn="just">
              <a:buNone/>
            </a:pPr>
            <a:r>
              <a:rPr lang="en-US" sz="2800" dirty="0" smtClean="0">
                <a:latin typeface="Calibri" panose="020F0502020204030204" pitchFamily="34" charset="0"/>
                <a:cs typeface="Calibri" panose="020F0502020204030204" pitchFamily="34" charset="0"/>
              </a:rPr>
              <a:t>2</a:t>
            </a:r>
            <a:r>
              <a:rPr lang="en-US" sz="2800" dirty="0">
                <a:latin typeface="Calibri" panose="020F0502020204030204" pitchFamily="34" charset="0"/>
                <a:cs typeface="Calibri" panose="020F0502020204030204" pitchFamily="34" charset="0"/>
              </a:rPr>
              <a:t>. The Chief Financial Officer shall certify that the contribution to “PM-CARES Fund” was indeed made </a:t>
            </a:r>
            <a:r>
              <a:rPr lang="en-US" sz="2800" b="1" dirty="0">
                <a:solidFill>
                  <a:srgbClr val="C00000"/>
                </a:solidFill>
                <a:latin typeface="Calibri" panose="020F0502020204030204" pitchFamily="34" charset="0"/>
                <a:cs typeface="Calibri" panose="020F0502020204030204" pitchFamily="34" charset="0"/>
              </a:rPr>
              <a:t>on 31st March 2020</a:t>
            </a:r>
            <a:r>
              <a:rPr lang="en-US" sz="2800" dirty="0">
                <a:solidFill>
                  <a:srgbClr val="C000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in pursuance of the appeal and the same shall also be so </a:t>
            </a:r>
            <a:r>
              <a:rPr lang="en-US" sz="2800" b="1" dirty="0">
                <a:solidFill>
                  <a:srgbClr val="C00000"/>
                </a:solidFill>
                <a:latin typeface="Calibri" panose="020F0502020204030204" pitchFamily="34" charset="0"/>
                <a:cs typeface="Calibri" panose="020F0502020204030204" pitchFamily="34" charset="0"/>
              </a:rPr>
              <a:t>certified by the Statutory Auditor</a:t>
            </a:r>
            <a:r>
              <a:rPr lang="en-US" sz="2800" dirty="0">
                <a:solidFill>
                  <a:srgbClr val="C000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of the company; and </a:t>
            </a:r>
          </a:p>
          <a:p>
            <a:pPr marL="457200" indent="-347663" algn="just">
              <a:buNone/>
            </a:pPr>
            <a:endParaRPr lang="en-US" sz="2800" dirty="0">
              <a:latin typeface="Calibri" panose="020F0502020204030204" pitchFamily="34" charset="0"/>
              <a:cs typeface="Calibri" panose="020F0502020204030204" pitchFamily="34" charset="0"/>
            </a:endParaRPr>
          </a:p>
          <a:p>
            <a:pPr marL="457200" indent="-347663" algn="just">
              <a:buNone/>
            </a:pPr>
            <a:r>
              <a:rPr lang="en-US" sz="2800" dirty="0" smtClean="0">
                <a:latin typeface="Calibri" panose="020F0502020204030204" pitchFamily="34" charset="0"/>
                <a:cs typeface="Calibri" panose="020F0502020204030204" pitchFamily="34" charset="0"/>
              </a:rPr>
              <a:t>3</a:t>
            </a:r>
            <a:r>
              <a:rPr lang="en-US" sz="2800" dirty="0">
                <a:latin typeface="Calibri" panose="020F0502020204030204" pitchFamily="34" charset="0"/>
                <a:cs typeface="Calibri" panose="020F0502020204030204" pitchFamily="34" charset="0"/>
              </a:rPr>
              <a:t>. Details of </a:t>
            </a:r>
            <a:r>
              <a:rPr lang="en-US" sz="2800" b="1" dirty="0">
                <a:solidFill>
                  <a:srgbClr val="C00000"/>
                </a:solidFill>
                <a:latin typeface="Calibri" panose="020F0502020204030204" pitchFamily="34" charset="0"/>
                <a:cs typeface="Calibri" panose="020F0502020204030204" pitchFamily="34" charset="0"/>
              </a:rPr>
              <a:t>such contribution </a:t>
            </a:r>
            <a:r>
              <a:rPr lang="en-US" sz="2800" dirty="0">
                <a:latin typeface="Calibri" panose="020F0502020204030204" pitchFamily="34" charset="0"/>
                <a:cs typeface="Calibri" panose="020F0502020204030204" pitchFamily="34" charset="0"/>
              </a:rPr>
              <a:t>shall be disclosed separately in the Annual Report on CSR as well as in the Board’s Report for FY 2020-21 in terms of section 134 (3) (o) of the Act</a:t>
            </a:r>
          </a:p>
          <a:p>
            <a:pPr marL="457200" indent="-347663" algn="just"/>
            <a:endParaRPr lang="en-US" sz="2800" dirty="0">
              <a:latin typeface="Calibri" panose="020F0502020204030204" pitchFamily="34" charset="0"/>
              <a:cs typeface="Calibri" panose="020F0502020204030204" pitchFamily="34" charset="0"/>
            </a:endParaRPr>
          </a:p>
          <a:p>
            <a:pPr algn="just"/>
            <a:endParaRPr lang="en-US" sz="2800" dirty="0">
              <a:latin typeface="Calibri" panose="020F0502020204030204" pitchFamily="34" charset="0"/>
              <a:cs typeface="Calibri" panose="020F0502020204030204" pitchFamily="34" charset="0"/>
            </a:endParaRPr>
          </a:p>
          <a:p>
            <a:endParaRPr lang="en-US"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24</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6957115"/>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066801"/>
            <a:ext cx="8785860" cy="5112544"/>
          </a:xfrm>
          <a:solidFill>
            <a:schemeClr val="bg2"/>
          </a:solidFill>
        </p:spPr>
        <p:txBody>
          <a:bodyPr>
            <a:normAutofit fontScale="92500" lnSpcReduction="10000"/>
          </a:bodyPr>
          <a:lstStyle/>
          <a:p>
            <a:pPr marL="342900" indent="-233363"/>
            <a:r>
              <a:rPr lang="en-US" sz="2800" dirty="0">
                <a:latin typeface="Calibri" panose="020F0502020204030204" pitchFamily="34" charset="0"/>
                <a:cs typeface="Calibri" panose="020F0502020204030204" pitchFamily="34" charset="0"/>
              </a:rPr>
              <a:t>Whether Impact Assessment in required?</a:t>
            </a:r>
          </a:p>
          <a:p>
            <a:pPr marL="342900" indent="-233363"/>
            <a:r>
              <a:rPr lang="en-US" sz="2800" dirty="0">
                <a:latin typeface="Calibri" panose="020F0502020204030204" pitchFamily="34" charset="0"/>
                <a:cs typeface="Calibri" panose="020F0502020204030204" pitchFamily="34" charset="0"/>
              </a:rPr>
              <a:t>How to fill Annexure </a:t>
            </a:r>
            <a:r>
              <a:rPr lang="en-US" sz="2800" dirty="0" smtClean="0">
                <a:latin typeface="Calibri" panose="020F0502020204030204" pitchFamily="34" charset="0"/>
                <a:cs typeface="Calibri" panose="020F0502020204030204" pitchFamily="34" charset="0"/>
              </a:rPr>
              <a:t>II of CSR</a:t>
            </a:r>
            <a:endParaRPr lang="en-US" sz="2800" dirty="0">
              <a:latin typeface="Calibri" panose="020F0502020204030204" pitchFamily="34" charset="0"/>
              <a:cs typeface="Calibri" panose="020F0502020204030204" pitchFamily="34" charset="0"/>
            </a:endParaRPr>
          </a:p>
          <a:p>
            <a:pPr marL="342900" indent="-233363"/>
            <a:r>
              <a:rPr lang="en-US" sz="2800" dirty="0">
                <a:latin typeface="Calibri" panose="020F0502020204030204" pitchFamily="34" charset="0"/>
                <a:cs typeface="Calibri" panose="020F0502020204030204" pitchFamily="34" charset="0"/>
              </a:rPr>
              <a:t>What is Outgoing </a:t>
            </a:r>
            <a:r>
              <a:rPr lang="en-US" sz="2800" dirty="0" smtClean="0">
                <a:latin typeface="Calibri" panose="020F0502020204030204" pitchFamily="34" charset="0"/>
                <a:cs typeface="Calibri" panose="020F0502020204030204" pitchFamily="34" charset="0"/>
              </a:rPr>
              <a:t>Project</a:t>
            </a:r>
            <a:endParaRPr lang="en-US" sz="2800" dirty="0">
              <a:latin typeface="Calibri" panose="020F0502020204030204" pitchFamily="34" charset="0"/>
              <a:cs typeface="Calibri" panose="020F0502020204030204" pitchFamily="34" charset="0"/>
            </a:endParaRPr>
          </a:p>
          <a:p>
            <a:pPr marL="342900" indent="-233363" algn="just"/>
            <a:r>
              <a:rPr lang="en-US" sz="2800" dirty="0" smtClean="0">
                <a:latin typeface="Calibri" panose="020F0502020204030204" pitchFamily="34" charset="0"/>
                <a:cs typeface="Calibri" panose="020F0502020204030204" pitchFamily="34" charset="0"/>
              </a:rPr>
              <a:t>What is to be set off or carry forward</a:t>
            </a:r>
          </a:p>
          <a:p>
            <a:pPr marL="342900" indent="-233363" algn="just"/>
            <a:r>
              <a:rPr lang="en-US" sz="2800" dirty="0" smtClean="0">
                <a:latin typeface="Calibri" panose="020F0502020204030204" pitchFamily="34" charset="0"/>
                <a:cs typeface="Calibri" panose="020F0502020204030204" pitchFamily="34" charset="0"/>
              </a:rPr>
              <a:t>Whether company requires to have CSR committee</a:t>
            </a:r>
          </a:p>
          <a:p>
            <a:pPr marL="109537" indent="0" algn="just">
              <a:buNone/>
            </a:pPr>
            <a:r>
              <a:rPr lang="en-US" sz="2800" dirty="0" smtClean="0">
                <a:latin typeface="Calibri" panose="020F0502020204030204" pitchFamily="34" charset="0"/>
                <a:cs typeface="Calibri" panose="020F0502020204030204" pitchFamily="34" charset="0"/>
              </a:rPr>
              <a:t>   </a:t>
            </a:r>
            <a:r>
              <a:rPr lang="en-US" sz="2800" b="1" u="sng" dirty="0" smtClean="0">
                <a:latin typeface="Calibri" panose="020F0502020204030204" pitchFamily="34" charset="0"/>
                <a:cs typeface="Calibri" panose="020F0502020204030204" pitchFamily="34" charset="0"/>
              </a:rPr>
              <a:t>Refer section 135 (9) and Rule 3 (2)</a:t>
            </a:r>
          </a:p>
          <a:p>
            <a:pPr marL="457200" indent="-347663" algn="just"/>
            <a:r>
              <a:rPr lang="en-US" sz="2800" dirty="0" smtClean="0">
                <a:latin typeface="Calibri" panose="020F0502020204030204" pitchFamily="34" charset="0"/>
                <a:cs typeface="Calibri" panose="020F0502020204030204" pitchFamily="34" charset="0"/>
              </a:rPr>
              <a:t>Foreign Company &amp; CSR Obligation</a:t>
            </a:r>
          </a:p>
          <a:p>
            <a:pPr marL="457200" indent="-347663" algn="just"/>
            <a:r>
              <a:rPr lang="en-US" sz="2800" dirty="0" smtClean="0">
                <a:latin typeface="Calibri" panose="020F0502020204030204" pitchFamily="34" charset="0"/>
                <a:cs typeface="Calibri" panose="020F0502020204030204" pitchFamily="34" charset="0"/>
              </a:rPr>
              <a:t>Section 8 Company &amp; CSR Obligation</a:t>
            </a:r>
          </a:p>
          <a:p>
            <a:pPr algn="just"/>
            <a:r>
              <a:rPr lang="en-US" sz="2800" dirty="0" smtClean="0">
                <a:latin typeface="Calibri" panose="020F0502020204030204" pitchFamily="34" charset="0"/>
                <a:cs typeface="Calibri" panose="020F0502020204030204" pitchFamily="34" charset="0"/>
              </a:rPr>
              <a:t>POSH Act – 10 employees- ICC- Report </a:t>
            </a:r>
          </a:p>
          <a:p>
            <a:pPr marL="109728" indent="0" algn="just">
              <a:buNone/>
            </a:pPr>
            <a:endParaRPr lang="en-US" sz="2800" dirty="0">
              <a:latin typeface="Calibri" panose="020F0502020204030204" pitchFamily="34" charset="0"/>
              <a:cs typeface="Calibri" panose="020F0502020204030204" pitchFamily="34" charset="0"/>
            </a:endParaRPr>
          </a:p>
          <a:p>
            <a:pPr marL="109728" indent="0" algn="just">
              <a:buNone/>
            </a:pPr>
            <a:r>
              <a:rPr lang="en-US" b="1" dirty="0" smtClean="0"/>
              <a:t>17. CARO and </a:t>
            </a:r>
            <a:r>
              <a:rPr lang="en-US" b="1" dirty="0" err="1" smtClean="0"/>
              <a:t>Sch</a:t>
            </a:r>
            <a:r>
              <a:rPr lang="en-US" b="1" dirty="0" smtClean="0"/>
              <a:t> III amendment– Careful while drafting DR</a:t>
            </a:r>
            <a:endParaRPr lang="en-US" b="1"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25</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9812395"/>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066801"/>
            <a:ext cx="8785860" cy="5112544"/>
          </a:xfrm>
          <a:solidFill>
            <a:schemeClr val="bg2"/>
          </a:solidFill>
        </p:spPr>
        <p:txBody>
          <a:bodyPr>
            <a:normAutofit/>
          </a:bodyPr>
          <a:lstStyle/>
          <a:p>
            <a:pPr marL="109537" indent="0">
              <a:buNone/>
            </a:pPr>
            <a:r>
              <a:rPr lang="en-US" b="1" dirty="0" smtClean="0"/>
              <a:t>18. Remuneration to NED and ID-18 March 2021 </a:t>
            </a:r>
            <a:r>
              <a:rPr lang="en-US" b="1" dirty="0" err="1" smtClean="0"/>
              <a:t>Notfn</a:t>
            </a:r>
            <a:endParaRPr lang="en-US" b="1" dirty="0" smtClean="0"/>
          </a:p>
          <a:p>
            <a:pPr lvl="0" algn="just"/>
            <a:r>
              <a:rPr lang="en-US" dirty="0" smtClean="0"/>
              <a:t>section </a:t>
            </a:r>
            <a:r>
              <a:rPr lang="en-US" dirty="0"/>
              <a:t>149(9), which provides that if a company has no profits or inadequate profits, the company can </a:t>
            </a:r>
            <a:r>
              <a:rPr lang="en-US" b="1" dirty="0"/>
              <a:t>remunerate Independent Director</a:t>
            </a:r>
            <a:r>
              <a:rPr lang="en-US" dirty="0"/>
              <a:t>, in accordance with Schedule V to the Act</a:t>
            </a:r>
          </a:p>
          <a:p>
            <a:endParaRPr lang="en-US" dirty="0"/>
          </a:p>
          <a:p>
            <a:pPr lvl="0" algn="just"/>
            <a:r>
              <a:rPr lang="en-US" dirty="0"/>
              <a:t>Section 197 (3) was amended by stating that if in a financial year a company has no profits or its profits are inadequate, the company </a:t>
            </a:r>
            <a:r>
              <a:rPr lang="en-US" b="1" dirty="0"/>
              <a:t>can pay to its Directors including Non-Executive Director and Independent Director in accordance with Schedule V to the Act</a:t>
            </a:r>
            <a:endParaRPr lang="en-US" dirty="0"/>
          </a:p>
          <a:p>
            <a:pPr marL="109537" indent="0">
              <a:buNone/>
            </a:pPr>
            <a:endParaRPr lang="en-US" b="1"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26</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8026460"/>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066801"/>
            <a:ext cx="8785860" cy="5112544"/>
          </a:xfrm>
          <a:solidFill>
            <a:schemeClr val="bg2"/>
          </a:solidFill>
        </p:spPr>
        <p:txBody>
          <a:bodyPr>
            <a:normAutofit lnSpcReduction="10000"/>
          </a:bodyPr>
          <a:lstStyle/>
          <a:p>
            <a:pPr marL="109537" indent="0" algn="just">
              <a:buNone/>
            </a:pPr>
            <a:r>
              <a:rPr lang="en-US" b="1" dirty="0" smtClean="0"/>
              <a:t>18. Remuneration to NED and ID</a:t>
            </a:r>
          </a:p>
          <a:p>
            <a:pPr algn="just"/>
            <a:endParaRPr lang="en-US" b="1" dirty="0" smtClean="0"/>
          </a:p>
          <a:p>
            <a:pPr algn="just"/>
            <a:r>
              <a:rPr lang="en-US" b="1" dirty="0" smtClean="0"/>
              <a:t>Schedule </a:t>
            </a:r>
            <a:r>
              <a:rPr lang="en-US" b="1" dirty="0"/>
              <a:t>V Part II of the Companies Act,2013- Executive and Independent Director can be </a:t>
            </a:r>
            <a:r>
              <a:rPr lang="en-US" b="1" dirty="0">
                <a:latin typeface="Calibri" panose="020F0502020204030204" pitchFamily="34" charset="0"/>
                <a:cs typeface="Calibri" panose="020F0502020204030204" pitchFamily="34" charset="0"/>
              </a:rPr>
              <a:t>remunerated</a:t>
            </a:r>
            <a:r>
              <a:rPr lang="en-US" b="1" dirty="0"/>
              <a:t> by loss making company or company having inadequate profits – amended on 18</a:t>
            </a:r>
            <a:r>
              <a:rPr lang="en-US" b="1" baseline="30000" dirty="0"/>
              <a:t>th</a:t>
            </a:r>
            <a:r>
              <a:rPr lang="en-US" b="1" dirty="0"/>
              <a:t> March 2021</a:t>
            </a:r>
            <a:endParaRPr lang="en-US" dirty="0"/>
          </a:p>
          <a:p>
            <a:pPr algn="just"/>
            <a:endParaRPr lang="en-US" dirty="0"/>
          </a:p>
          <a:p>
            <a:pPr algn="just"/>
            <a:r>
              <a:rPr lang="en-US" dirty="0"/>
              <a:t>As per effective capital- company can pay from Rs.12 Lac pa to </a:t>
            </a:r>
            <a:r>
              <a:rPr lang="en-US" dirty="0" err="1"/>
              <a:t>Rs</a:t>
            </a:r>
            <a:r>
              <a:rPr lang="en-US" dirty="0"/>
              <a:t>. 24 lakhs plus 0.01% of the effective capital in excess of </a:t>
            </a:r>
            <a:r>
              <a:rPr lang="en-US" dirty="0" err="1"/>
              <a:t>Rs</a:t>
            </a:r>
            <a:r>
              <a:rPr lang="en-US" dirty="0"/>
              <a:t>. 250 Crores:</a:t>
            </a:r>
          </a:p>
          <a:p>
            <a:pPr algn="just"/>
            <a:r>
              <a:rPr lang="en-US" dirty="0"/>
              <a:t> </a:t>
            </a:r>
          </a:p>
          <a:p>
            <a:pPr marL="109537" indent="0" algn="just">
              <a:buNone/>
            </a:pPr>
            <a:endParaRPr lang="en-US" b="1"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27</a:t>
            </a:fld>
            <a:endParaRPr lang="en-US"/>
          </a:p>
        </p:txBody>
      </p:sp>
      <p:sp>
        <p:nvSpPr>
          <p:cNvPr id="6" name="Title 4"/>
          <p:cNvSpPr>
            <a:spLocks noGrp="1"/>
          </p:cNvSpPr>
          <p:nvPr>
            <p:ph type="title"/>
          </p:nvPr>
        </p:nvSpPr>
        <p:spPr>
          <a:xfrm>
            <a:off x="76200" y="76201"/>
            <a:ext cx="8936832" cy="762000"/>
          </a:xfrm>
          <a:solidFill>
            <a:schemeClr val="bg2">
              <a:lumMod val="50000"/>
            </a:schemeClr>
          </a:solidFill>
        </p:spPr>
        <p:txBody>
          <a:bodyPr/>
          <a:lstStyle/>
          <a:p>
            <a:pPr algn="ctr"/>
            <a:r>
              <a:rPr lang="en-US" dirty="0" smtClean="0">
                <a:solidFill>
                  <a:srgbClr val="C00000"/>
                </a:solidFill>
                <a:latin typeface="Calibri" panose="020F0502020204030204" pitchFamily="34" charset="0"/>
                <a:cs typeface="Calibri" panose="020F0502020204030204" pitchFamily="34" charset="0"/>
              </a:rPr>
              <a:t>Certain critical aspects </a:t>
            </a:r>
            <a:endParaRPr lang="en-US"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4270120"/>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569746"/>
          </a:xfrm>
          <a:solidFill>
            <a:schemeClr val="accent1">
              <a:lumMod val="20000"/>
              <a:lumOff val="80000"/>
            </a:schemeClr>
          </a:solidFill>
        </p:spPr>
        <p:txBody>
          <a:bodyPr vert="horz">
            <a:noAutofit/>
          </a:bodyPr>
          <a:lstStyle/>
          <a:p>
            <a:pPr marL="109728" indent="0" algn="just">
              <a:buNone/>
            </a:pPr>
            <a:r>
              <a:rPr lang="en-US" sz="2200" dirty="0" smtClean="0">
                <a:latin typeface="Calibri" panose="020F0502020204030204" pitchFamily="34" charset="0"/>
                <a:cs typeface="Calibri" panose="020F0502020204030204" pitchFamily="34" charset="0"/>
              </a:rPr>
              <a:t>MCA </a:t>
            </a:r>
            <a:r>
              <a:rPr lang="en-US" sz="2200" dirty="0">
                <a:latin typeface="Calibri" panose="020F0502020204030204" pitchFamily="34" charset="0"/>
                <a:cs typeface="Calibri" panose="020F0502020204030204" pitchFamily="34" charset="0"/>
              </a:rPr>
              <a:t>vide Notification No. CG-DL-E-01022021-224862 </a:t>
            </a:r>
            <a:endParaRPr lang="en-US" sz="2200" dirty="0" smtClean="0">
              <a:latin typeface="Calibri" panose="020F0502020204030204" pitchFamily="34" charset="0"/>
              <a:cs typeface="Calibri" panose="020F0502020204030204" pitchFamily="34" charset="0"/>
            </a:endParaRPr>
          </a:p>
          <a:p>
            <a:pPr marL="109728" indent="0" algn="just">
              <a:buNone/>
            </a:pPr>
            <a:r>
              <a:rPr lang="en-US" sz="2200" dirty="0" smtClean="0">
                <a:latin typeface="Calibri" panose="020F0502020204030204" pitchFamily="34" charset="0"/>
                <a:cs typeface="Calibri" panose="020F0502020204030204" pitchFamily="34" charset="0"/>
              </a:rPr>
              <a:t>On </a:t>
            </a:r>
            <a:r>
              <a:rPr lang="en-US" sz="2200" b="1" u="sng" dirty="0" smtClean="0">
                <a:latin typeface="Calibri" panose="020F0502020204030204" pitchFamily="34" charset="0"/>
                <a:cs typeface="Calibri" panose="020F0502020204030204" pitchFamily="34" charset="0"/>
              </a:rPr>
              <a:t>February 01, 2021 </a:t>
            </a:r>
            <a:r>
              <a:rPr lang="en-US" sz="2200" dirty="0" smtClean="0">
                <a:latin typeface="Calibri" panose="020F0502020204030204" pitchFamily="34" charset="0"/>
                <a:cs typeface="Calibri" panose="020F0502020204030204" pitchFamily="34" charset="0"/>
              </a:rPr>
              <a:t>defined Small Company as a Company other than a Public Company: </a:t>
            </a:r>
            <a:r>
              <a:rPr lang="en-US" sz="2400" dirty="0" smtClean="0">
                <a:solidFill>
                  <a:srgbClr val="C00000"/>
                </a:solidFill>
                <a:latin typeface="Calibri" panose="020F0502020204030204" pitchFamily="34" charset="0"/>
                <a:cs typeface="Calibri" panose="020F0502020204030204" pitchFamily="34" charset="0"/>
              </a:rPr>
              <a:t>(effective </a:t>
            </a:r>
            <a:r>
              <a:rPr lang="en-US" sz="2400" dirty="0">
                <a:solidFill>
                  <a:srgbClr val="C00000"/>
                </a:solidFill>
                <a:latin typeface="Calibri" panose="020F0502020204030204" pitchFamily="34" charset="0"/>
                <a:cs typeface="Calibri" panose="020F0502020204030204" pitchFamily="34" charset="0"/>
              </a:rPr>
              <a:t>from April 01, </a:t>
            </a:r>
            <a:r>
              <a:rPr lang="en-US" sz="2400" dirty="0" smtClean="0">
                <a:solidFill>
                  <a:srgbClr val="C00000"/>
                </a:solidFill>
                <a:latin typeface="Calibri" panose="020F0502020204030204" pitchFamily="34" charset="0"/>
                <a:cs typeface="Calibri" panose="020F0502020204030204" pitchFamily="34" charset="0"/>
              </a:rPr>
              <a:t>2021)</a:t>
            </a:r>
            <a:endParaRPr lang="en-US" sz="2200" dirty="0">
              <a:solidFill>
                <a:srgbClr val="C00000"/>
              </a:solidFill>
              <a:latin typeface="Calibri" panose="020F0502020204030204" pitchFamily="34" charset="0"/>
              <a:cs typeface="Calibri" panose="020F0502020204030204" pitchFamily="34" charset="0"/>
            </a:endParaRPr>
          </a:p>
          <a:p>
            <a:pPr marL="109728" indent="0" algn="just">
              <a:buNone/>
            </a:pPr>
            <a:endParaRPr lang="en-US" sz="22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200" b="1" u="sng" dirty="0" smtClean="0">
                <a:solidFill>
                  <a:srgbClr val="C00000"/>
                </a:solidFill>
                <a:latin typeface="Calibri" panose="020F0502020204030204" pitchFamily="34" charset="0"/>
                <a:cs typeface="Calibri" panose="020F0502020204030204" pitchFamily="34" charset="0"/>
              </a:rPr>
              <a:t>Paid- up Share Capital </a:t>
            </a:r>
            <a:r>
              <a:rPr lang="en-US" sz="2200" dirty="0" smtClean="0">
                <a:latin typeface="Calibri" panose="020F0502020204030204" pitchFamily="34" charset="0"/>
                <a:cs typeface="Calibri" panose="020F0502020204030204" pitchFamily="34" charset="0"/>
              </a:rPr>
              <a:t>of the Company shall not exceed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2 Crores (instead of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50 Lakhs) and maximum of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10 Cr; and</a:t>
            </a:r>
          </a:p>
          <a:p>
            <a:pPr algn="just">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200" b="1" u="sng" dirty="0" smtClean="0">
                <a:solidFill>
                  <a:srgbClr val="C00000"/>
                </a:solidFill>
                <a:latin typeface="Calibri" panose="020F0502020204030204" pitchFamily="34" charset="0"/>
                <a:cs typeface="Calibri" panose="020F0502020204030204" pitchFamily="34" charset="0"/>
              </a:rPr>
              <a:t>Turnover </a:t>
            </a:r>
            <a:r>
              <a:rPr lang="en-US" sz="2200" dirty="0" smtClean="0">
                <a:latin typeface="Calibri" panose="020F0502020204030204" pitchFamily="34" charset="0"/>
                <a:cs typeface="Calibri" panose="020F0502020204030204" pitchFamily="34" charset="0"/>
              </a:rPr>
              <a:t>of the Company shall not exceed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20 Crores (instead of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2 Crores) and maximum of </a:t>
            </a:r>
            <a:r>
              <a:rPr lang="en-US" sz="2200" dirty="0" err="1" smtClean="0">
                <a:latin typeface="Calibri" panose="020F0502020204030204" pitchFamily="34" charset="0"/>
                <a:cs typeface="Calibri" panose="020F0502020204030204" pitchFamily="34" charset="0"/>
              </a:rPr>
              <a:t>Rs</a:t>
            </a:r>
            <a:r>
              <a:rPr lang="en-US" sz="2200" dirty="0" smtClean="0">
                <a:latin typeface="Calibri" panose="020F0502020204030204" pitchFamily="34" charset="0"/>
                <a:cs typeface="Calibri" panose="020F0502020204030204" pitchFamily="34" charset="0"/>
              </a:rPr>
              <a:t>. 100 Cr.</a:t>
            </a:r>
          </a:p>
          <a:p>
            <a:pPr algn="just">
              <a:buFont typeface="Wingdings" panose="05000000000000000000" pitchFamily="2" charset="2"/>
              <a:buChar char="§"/>
            </a:pPr>
            <a:endParaRPr lang="en-US"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28</a:t>
            </a:fld>
            <a:endParaRPr lang="en-US"/>
          </a:p>
        </p:txBody>
      </p:sp>
      <p:sp>
        <p:nvSpPr>
          <p:cNvPr id="5" name="Title 4"/>
          <p:cNvSpPr>
            <a:spLocks noGrp="1"/>
          </p:cNvSpPr>
          <p:nvPr>
            <p:ph type="title"/>
          </p:nvPr>
        </p:nvSpPr>
        <p:spPr>
          <a:xfrm>
            <a:off x="457200" y="4182"/>
            <a:ext cx="8229600" cy="68161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3200" dirty="0" smtClean="0">
                <a:solidFill>
                  <a:srgbClr val="C00000"/>
                </a:solidFill>
                <a:latin typeface="Calibri" panose="020F0502020204030204" pitchFamily="34" charset="0"/>
                <a:cs typeface="Calibri" panose="020F0502020204030204" pitchFamily="34" charset="0"/>
              </a:rPr>
              <a:t>Definition of Small Company </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512" y="4311843"/>
            <a:ext cx="2466975" cy="1847850"/>
          </a:xfrm>
          <a:prstGeom prst="rect">
            <a:avLst/>
          </a:prstGeom>
        </p:spPr>
      </p:pic>
    </p:spTree>
    <p:extLst>
      <p:ext uri="{BB962C8B-B14F-4D97-AF65-F5344CB8AC3E}">
        <p14:creationId xmlns:p14="http://schemas.microsoft.com/office/powerpoint/2010/main" val="2201586417"/>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a:solidFill>
            <a:schemeClr val="accent1">
              <a:lumMod val="20000"/>
              <a:lumOff val="80000"/>
            </a:schemeClr>
          </a:solidFill>
        </p:spPr>
        <p:txBody>
          <a:bodyPr>
            <a:normAutofit/>
          </a:bodyPr>
          <a:lstStyle/>
          <a:p>
            <a:pPr marL="120650" indent="0">
              <a:buNone/>
            </a:pPr>
            <a:r>
              <a:rPr lang="en-US" dirty="0" smtClean="0"/>
              <a:t>1</a:t>
            </a:r>
            <a:r>
              <a:rPr lang="en-US" dirty="0" smtClean="0">
                <a:latin typeface="Calibri" panose="020F0502020204030204" pitchFamily="34" charset="0"/>
                <a:cs typeface="Calibri" panose="020F0502020204030204" pitchFamily="34" charset="0"/>
              </a:rPr>
              <a:t>. Link of Annual Return MGT -7– </a:t>
            </a:r>
            <a:r>
              <a:rPr lang="en-US" b="1" dirty="0" smtClean="0">
                <a:solidFill>
                  <a:srgbClr val="C00000"/>
                </a:solidFill>
                <a:latin typeface="Calibri" panose="020F0502020204030204" pitchFamily="34" charset="0"/>
                <a:cs typeface="Calibri" panose="020F0502020204030204" pitchFamily="34" charset="0"/>
              </a:rPr>
              <a:t>5</a:t>
            </a:r>
            <a:r>
              <a:rPr lang="en-US" b="1" baseline="30000" dirty="0" smtClean="0">
                <a:solidFill>
                  <a:srgbClr val="C00000"/>
                </a:solidFill>
                <a:latin typeface="Calibri" panose="020F0502020204030204" pitchFamily="34" charset="0"/>
                <a:cs typeface="Calibri" panose="020F0502020204030204" pitchFamily="34" charset="0"/>
              </a:rPr>
              <a:t>th</a:t>
            </a:r>
            <a:r>
              <a:rPr lang="en-US" b="1" dirty="0" smtClean="0">
                <a:solidFill>
                  <a:srgbClr val="C00000"/>
                </a:solidFill>
                <a:latin typeface="Calibri" panose="020F0502020204030204" pitchFamily="34" charset="0"/>
                <a:cs typeface="Calibri" panose="020F0502020204030204" pitchFamily="34" charset="0"/>
              </a:rPr>
              <a:t> March 202i</a:t>
            </a:r>
          </a:p>
          <a:p>
            <a:pPr marL="120650" indent="0">
              <a:buNone/>
            </a:pPr>
            <a:r>
              <a:rPr lang="en-US" dirty="0" smtClean="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Number </a:t>
            </a:r>
            <a:r>
              <a:rPr lang="en-US" dirty="0">
                <a:latin typeface="Calibri" panose="020F0502020204030204" pitchFamily="34" charset="0"/>
                <a:cs typeface="Calibri" panose="020F0502020204030204" pitchFamily="34" charset="0"/>
              </a:rPr>
              <a:t>of </a:t>
            </a:r>
            <a:r>
              <a:rPr lang="en-US" dirty="0" smtClean="0">
                <a:latin typeface="Calibri" panose="020F0502020204030204" pitchFamily="34" charset="0"/>
                <a:cs typeface="Calibri" panose="020F0502020204030204" pitchFamily="34" charset="0"/>
              </a:rPr>
              <a:t>Meetings </a:t>
            </a:r>
            <a:r>
              <a:rPr lang="en-US" dirty="0">
                <a:latin typeface="Calibri" panose="020F0502020204030204" pitchFamily="34" charset="0"/>
                <a:cs typeface="Calibri" panose="020F0502020204030204" pitchFamily="34" charset="0"/>
              </a:rPr>
              <a:t>of the Board;</a:t>
            </a:r>
          </a:p>
          <a:p>
            <a:pPr marL="120650" indent="0">
              <a:buNone/>
            </a:pPr>
            <a:r>
              <a:rPr lang="en-US" dirty="0" smtClean="0">
                <a:latin typeface="Calibri" panose="020F0502020204030204" pitchFamily="34" charset="0"/>
                <a:cs typeface="Calibri" panose="020F0502020204030204" pitchFamily="34" charset="0"/>
              </a:rPr>
              <a:t>3. Directors</a:t>
            </a:r>
            <a:r>
              <a:rPr lang="en-US" dirty="0">
                <a:latin typeface="Calibri" panose="020F0502020204030204" pitchFamily="34" charset="0"/>
                <a:cs typeface="Calibri" panose="020F0502020204030204" pitchFamily="34" charset="0"/>
              </a:rPr>
              <a:t>’ Responsibility Statement</a:t>
            </a:r>
            <a:r>
              <a:rPr lang="en-US" dirty="0" smtClean="0">
                <a:latin typeface="Calibri" panose="020F0502020204030204" pitchFamily="34" charset="0"/>
                <a:cs typeface="Calibri" panose="020F0502020204030204" pitchFamily="34" charset="0"/>
              </a:rPr>
              <a:t>;</a:t>
            </a:r>
          </a:p>
          <a:p>
            <a:pPr marL="120650" indent="0">
              <a:buNone/>
            </a:pPr>
            <a:r>
              <a:rPr lang="en-US" dirty="0" smtClean="0">
                <a:latin typeface="Calibri" panose="020F0502020204030204" pitchFamily="34" charset="0"/>
                <a:cs typeface="Calibri" panose="020F0502020204030204" pitchFamily="34" charset="0"/>
              </a:rPr>
              <a:t>4. Fraud other </a:t>
            </a:r>
            <a:r>
              <a:rPr lang="en-US" dirty="0">
                <a:latin typeface="Calibri" panose="020F0502020204030204" pitchFamily="34" charset="0"/>
                <a:cs typeface="Calibri" panose="020F0502020204030204" pitchFamily="34" charset="0"/>
              </a:rPr>
              <a:t>than those which are reportable to the </a:t>
            </a:r>
            <a:r>
              <a:rPr lang="en-US" dirty="0" smtClean="0">
                <a:latin typeface="Calibri" panose="020F0502020204030204" pitchFamily="34" charset="0"/>
                <a:cs typeface="Calibri" panose="020F0502020204030204" pitchFamily="34" charset="0"/>
              </a:rPr>
              <a:t>CG</a:t>
            </a:r>
          </a:p>
          <a:p>
            <a:pPr marL="120650" indent="0">
              <a:buNone/>
            </a:pPr>
            <a:r>
              <a:rPr lang="en-US" dirty="0" smtClean="0">
                <a:latin typeface="Calibri" panose="020F0502020204030204" pitchFamily="34" charset="0"/>
                <a:cs typeface="Calibri" panose="020F0502020204030204" pitchFamily="34" charset="0"/>
              </a:rPr>
              <a:t>5. Statement </a:t>
            </a:r>
            <a:r>
              <a:rPr lang="en-US" dirty="0">
                <a:latin typeface="Calibri" panose="020F0502020204030204" pitchFamily="34" charset="0"/>
                <a:cs typeface="Calibri" panose="020F0502020204030204" pitchFamily="34" charset="0"/>
              </a:rPr>
              <a:t>on declaration </a:t>
            </a:r>
            <a:r>
              <a:rPr lang="en-US" dirty="0" smtClean="0">
                <a:latin typeface="Calibri" panose="020F0502020204030204" pitchFamily="34" charset="0"/>
                <a:cs typeface="Calibri" panose="020F0502020204030204" pitchFamily="34" charset="0"/>
              </a:rPr>
              <a:t>by ID</a:t>
            </a:r>
          </a:p>
          <a:p>
            <a:pPr marL="120650" indent="0">
              <a:buNone/>
            </a:pPr>
            <a:r>
              <a:rPr lang="en-US" dirty="0" smtClean="0">
                <a:latin typeface="Calibri" panose="020F0502020204030204" pitchFamily="34" charset="0"/>
                <a:cs typeface="Calibri" panose="020F0502020204030204" pitchFamily="34" charset="0"/>
              </a:rPr>
              <a:t>6. NRC Policy</a:t>
            </a:r>
          </a:p>
          <a:p>
            <a:pPr marL="457200" indent="-347663" algn="just">
              <a:buNone/>
            </a:pPr>
            <a:r>
              <a:rPr lang="en-US" dirty="0" smtClean="0">
                <a:latin typeface="Calibri" panose="020F0502020204030204" pitchFamily="34" charset="0"/>
                <a:cs typeface="Calibri" panose="020F0502020204030204" pitchFamily="34" charset="0"/>
              </a:rPr>
              <a:t>7.Explanations on every Qualification/Reservation/ Adverse Remark </a:t>
            </a:r>
            <a:r>
              <a:rPr lang="en-US" dirty="0">
                <a:latin typeface="Calibri" panose="020F0502020204030204" pitchFamily="34" charset="0"/>
                <a:cs typeface="Calibri" panose="020F0502020204030204" pitchFamily="34" charset="0"/>
              </a:rPr>
              <a:t>or </a:t>
            </a:r>
            <a:r>
              <a:rPr lang="en-US" dirty="0" smtClean="0">
                <a:latin typeface="Calibri" panose="020F0502020204030204" pitchFamily="34" charset="0"/>
                <a:cs typeface="Calibri" panose="020F0502020204030204" pitchFamily="34" charset="0"/>
              </a:rPr>
              <a:t>Disclaimer made by the Auditors </a:t>
            </a:r>
          </a:p>
          <a:p>
            <a:pPr marL="109728" indent="0">
              <a:buNone/>
            </a:pPr>
            <a:r>
              <a:rPr lang="en-US" dirty="0">
                <a:latin typeface="Calibri" panose="020F0502020204030204" pitchFamily="34" charset="0"/>
                <a:cs typeface="Calibri" panose="020F0502020204030204" pitchFamily="34" charset="0"/>
              </a:rPr>
              <a:t>8. </a:t>
            </a:r>
            <a:r>
              <a:rPr lang="en-US" dirty="0" smtClean="0">
                <a:latin typeface="Calibri" panose="020F0502020204030204" pitchFamily="34" charset="0"/>
                <a:cs typeface="Calibri" panose="020F0502020204030204" pitchFamily="34" charset="0"/>
              </a:rPr>
              <a:t>Particulars </a:t>
            </a:r>
            <a:r>
              <a:rPr lang="en-US" dirty="0">
                <a:latin typeface="Calibri" panose="020F0502020204030204" pitchFamily="34" charset="0"/>
                <a:cs typeface="Calibri" panose="020F0502020204030204" pitchFamily="34" charset="0"/>
              </a:rPr>
              <a:t>of </a:t>
            </a:r>
            <a:r>
              <a:rPr lang="en-US" dirty="0" smtClean="0">
                <a:latin typeface="Calibri" panose="020F0502020204030204" pitchFamily="34" charset="0"/>
                <a:cs typeface="Calibri" panose="020F0502020204030204" pitchFamily="34" charset="0"/>
              </a:rPr>
              <a:t>loans/guarantees/investments u/s 186</a:t>
            </a:r>
          </a:p>
          <a:p>
            <a:pPr marL="109728" indent="0">
              <a:buNone/>
            </a:pPr>
            <a:r>
              <a:rPr lang="en-US" dirty="0">
                <a:latin typeface="Calibri" panose="020F0502020204030204" pitchFamily="34" charset="0"/>
                <a:cs typeface="Calibri" panose="020F0502020204030204" pitchFamily="34" charset="0"/>
              </a:rPr>
              <a:t>9. RPT</a:t>
            </a:r>
          </a:p>
          <a:p>
            <a:pPr marL="109728" indent="0">
              <a:buNone/>
            </a:pPr>
            <a:endParaRPr lang="en-US"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29</a:t>
            </a:fld>
            <a:endParaRPr lang="en-US" dirty="0"/>
          </a:p>
        </p:txBody>
      </p:sp>
      <p:sp>
        <p:nvSpPr>
          <p:cNvPr id="6" name="Title 4"/>
          <p:cNvSpPr>
            <a:spLocks noGrp="1"/>
          </p:cNvSpPr>
          <p:nvPr>
            <p:ph type="title"/>
          </p:nvPr>
        </p:nvSpPr>
        <p:spPr>
          <a:xfrm>
            <a:off x="457200" y="0"/>
            <a:ext cx="8229600" cy="9144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a:t>
            </a:r>
            <a:r>
              <a:rPr lang="en-US" sz="2400" dirty="0">
                <a:solidFill>
                  <a:srgbClr val="C00000"/>
                </a:solidFill>
                <a:latin typeface="Calibri" panose="020F0502020204030204" pitchFamily="34" charset="0"/>
                <a:cs typeface="Calibri" panose="020F0502020204030204" pitchFamily="34" charset="0"/>
              </a:rPr>
              <a:t> </a:t>
            </a:r>
            <a:r>
              <a:rPr lang="en-US" sz="2400" dirty="0" smtClean="0">
                <a:solidFill>
                  <a:srgbClr val="C00000"/>
                </a:solidFill>
                <a:latin typeface="Calibri" panose="020F0502020204030204" pitchFamily="34" charset="0"/>
                <a:cs typeface="Calibri" panose="020F0502020204030204" pitchFamily="34" charset="0"/>
              </a:rPr>
              <a:t>Section 134 (3)</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394413"/>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113139" y="533400"/>
            <a:ext cx="8803393" cy="4114800"/>
          </a:xfrm>
        </p:spPr>
        <p:txBody>
          <a:bodyPr anchor="t" anchorCtr="0">
            <a:noAutofit/>
          </a:bodyPr>
          <a:lstStyle/>
          <a:p>
            <a:pPr algn="ctr"/>
            <a:r>
              <a:rPr lang="en-US" sz="4501" dirty="0" smtClean="0">
                <a:solidFill>
                  <a:srgbClr val="0070C0"/>
                </a:solidFill>
              </a:rPr>
              <a:t>Directors Report and Annual </a:t>
            </a:r>
            <a:r>
              <a:rPr lang="en-US" sz="4501" dirty="0">
                <a:solidFill>
                  <a:srgbClr val="0070C0"/>
                </a:solidFill>
              </a:rPr>
              <a:t>Filing </a:t>
            </a:r>
            <a:br>
              <a:rPr lang="en-US" sz="4501" dirty="0">
                <a:solidFill>
                  <a:srgbClr val="0070C0"/>
                </a:solidFill>
              </a:rPr>
            </a:br>
            <a:r>
              <a:rPr lang="en-US" sz="4501" dirty="0">
                <a:solidFill>
                  <a:srgbClr val="0070C0"/>
                </a:solidFill>
              </a:rPr>
              <a:t>under </a:t>
            </a:r>
            <a:br>
              <a:rPr lang="en-US" sz="4501" dirty="0">
                <a:solidFill>
                  <a:srgbClr val="0070C0"/>
                </a:solidFill>
              </a:rPr>
            </a:br>
            <a:r>
              <a:rPr lang="en-US" sz="4501" dirty="0">
                <a:solidFill>
                  <a:srgbClr val="0070C0"/>
                </a:solidFill>
              </a:rPr>
              <a:t> the Companies Act, 2013</a:t>
            </a:r>
            <a:endParaRPr lang="en-US" sz="4051" dirty="0">
              <a:solidFill>
                <a:srgbClr val="0070C0"/>
              </a:solidFill>
            </a:endParaRPr>
          </a:p>
        </p:txBody>
      </p:sp>
      <p:sp>
        <p:nvSpPr>
          <p:cNvPr id="7" name="Footer Placeholder 6"/>
          <p:cNvSpPr>
            <a:spLocks noGrp="1"/>
          </p:cNvSpPr>
          <p:nvPr>
            <p:ph type="ftr" sz="quarter" idx="11"/>
          </p:nvPr>
        </p:nvSpPr>
        <p:spPr>
          <a:xfrm>
            <a:off x="3339494" y="6407945"/>
            <a:ext cx="2350681" cy="365125"/>
          </a:xfrm>
        </p:spPr>
        <p:txBody>
          <a:bodyPr/>
          <a:lstStyle/>
          <a:p>
            <a:pPr algn="ctr"/>
            <a:r>
              <a:rPr lang="en-US" sz="1200" dirty="0">
                <a:latin typeface="Times New Roman" pitchFamily="18" charset="0"/>
                <a:cs typeface="Times New Roman" pitchFamily="18" charset="0"/>
              </a:rPr>
              <a:t>AMITA DESAI &amp; CO</a:t>
            </a:r>
          </a:p>
        </p:txBody>
      </p:sp>
      <p:sp>
        <p:nvSpPr>
          <p:cNvPr id="5" name="Slide Number Placeholder 4"/>
          <p:cNvSpPr>
            <a:spLocks noGrp="1"/>
          </p:cNvSpPr>
          <p:nvPr>
            <p:ph type="sldNum" sz="quarter" idx="12"/>
          </p:nvPr>
        </p:nvSpPr>
        <p:spPr/>
        <p:txBody>
          <a:bodyPr/>
          <a:lstStyle/>
          <a:p>
            <a:fld id="{A3F31473-23EB-4724-8B59-FE6D21D89FA4}" type="slidenum">
              <a:rPr lang="en-US" sz="1500">
                <a:latin typeface="Times New Roman" pitchFamily="18" charset="0"/>
                <a:cs typeface="Times New Roman" pitchFamily="18" charset="0"/>
              </a:rPr>
              <a:pPr/>
              <a:t>3</a:t>
            </a:fld>
            <a:endParaRPr lang="en-US" sz="1500" dirty="0">
              <a:latin typeface="Times New Roman" pitchFamily="18" charset="0"/>
              <a:cs typeface="Times New Roman" pitchFamily="18" charset="0"/>
            </a:endParaRPr>
          </a:p>
        </p:txBody>
      </p:sp>
    </p:spTree>
    <p:extLst>
      <p:ext uri="{BB962C8B-B14F-4D97-AF65-F5344CB8AC3E}">
        <p14:creationId xmlns:p14="http://schemas.microsoft.com/office/powerpoint/2010/main" val="153088945"/>
      </p:ext>
    </p:extLst>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a:solidFill>
            <a:schemeClr val="accent1">
              <a:lumMod val="20000"/>
              <a:lumOff val="80000"/>
            </a:schemeClr>
          </a:solidFill>
        </p:spPr>
        <p:txBody>
          <a:bodyPr>
            <a:normAutofit/>
          </a:bodyPr>
          <a:lstStyle/>
          <a:p>
            <a:pPr marL="109728" indent="0" algn="just">
              <a:buNone/>
            </a:pPr>
            <a:r>
              <a:rPr lang="en-US" dirty="0" smtClean="0">
                <a:latin typeface="Calibri" panose="020F0502020204030204" pitchFamily="34" charset="0"/>
                <a:cs typeface="Calibri" panose="020F0502020204030204" pitchFamily="34" charset="0"/>
              </a:rPr>
              <a:t>10. State </a:t>
            </a:r>
            <a:r>
              <a:rPr lang="en-US" dirty="0">
                <a:latin typeface="Calibri" panose="020F0502020204030204" pitchFamily="34" charset="0"/>
                <a:cs typeface="Calibri" panose="020F0502020204030204" pitchFamily="34" charset="0"/>
              </a:rPr>
              <a:t>of the </a:t>
            </a:r>
            <a:r>
              <a:rPr lang="en-US" dirty="0" smtClean="0">
                <a:latin typeface="Calibri" panose="020F0502020204030204" pitchFamily="34" charset="0"/>
                <a:cs typeface="Calibri" panose="020F0502020204030204" pitchFamily="34" charset="0"/>
              </a:rPr>
              <a:t>Company’s Affairs;</a:t>
            </a:r>
          </a:p>
          <a:p>
            <a:pPr marL="109728" indent="0" algn="just">
              <a:buNone/>
            </a:pPr>
            <a:r>
              <a:rPr lang="en-US" dirty="0" smtClean="0">
                <a:latin typeface="Calibri" panose="020F0502020204030204" pitchFamily="34" charset="0"/>
                <a:cs typeface="Calibri" panose="020F0502020204030204" pitchFamily="34" charset="0"/>
              </a:rPr>
              <a:t>11. Reserves</a:t>
            </a:r>
          </a:p>
          <a:p>
            <a:pPr marL="109728" indent="0" algn="just">
              <a:buNone/>
            </a:pPr>
            <a:r>
              <a:rPr lang="en-US" dirty="0" smtClean="0">
                <a:latin typeface="Calibri" panose="020F0502020204030204" pitchFamily="34" charset="0"/>
                <a:cs typeface="Calibri" panose="020F0502020204030204" pitchFamily="34" charset="0"/>
              </a:rPr>
              <a:t>12. Dividend </a:t>
            </a:r>
            <a:endParaRPr lang="en-US" dirty="0">
              <a:latin typeface="Calibri" panose="020F0502020204030204" pitchFamily="34" charset="0"/>
              <a:cs typeface="Calibri" panose="020F0502020204030204" pitchFamily="34" charset="0"/>
            </a:endParaRPr>
          </a:p>
          <a:p>
            <a:pPr marL="577850" indent="-468313" algn="just">
              <a:buNone/>
            </a:pPr>
            <a:r>
              <a:rPr lang="en-US" dirty="0" smtClean="0">
                <a:latin typeface="Calibri" panose="020F0502020204030204" pitchFamily="34" charset="0"/>
                <a:cs typeface="Calibri" panose="020F0502020204030204" pitchFamily="34" charset="0"/>
              </a:rPr>
              <a:t>13.Material </a:t>
            </a:r>
            <a:r>
              <a:rPr lang="en-US" dirty="0">
                <a:latin typeface="Calibri" panose="020F0502020204030204" pitchFamily="34" charset="0"/>
                <a:cs typeface="Calibri" panose="020F0502020204030204" pitchFamily="34" charset="0"/>
              </a:rPr>
              <a:t>changes and </a:t>
            </a:r>
            <a:r>
              <a:rPr lang="en-US" dirty="0" smtClean="0">
                <a:latin typeface="Calibri" panose="020F0502020204030204" pitchFamily="34" charset="0"/>
                <a:cs typeface="Calibri" panose="020F0502020204030204" pitchFamily="34" charset="0"/>
              </a:rPr>
              <a:t>commitments between end of FY to  </a:t>
            </a:r>
            <a:r>
              <a:rPr lang="en-US" dirty="0">
                <a:latin typeface="Calibri" panose="020F0502020204030204" pitchFamily="34" charset="0"/>
                <a:cs typeface="Calibri" panose="020F0502020204030204" pitchFamily="34" charset="0"/>
              </a:rPr>
              <a:t>date of the </a:t>
            </a:r>
            <a:r>
              <a:rPr lang="en-US" dirty="0" smtClean="0">
                <a:latin typeface="Calibri" panose="020F0502020204030204" pitchFamily="34" charset="0"/>
                <a:cs typeface="Calibri" panose="020F0502020204030204" pitchFamily="34" charset="0"/>
              </a:rPr>
              <a:t>Report</a:t>
            </a:r>
            <a:r>
              <a:rPr lang="en-US" dirty="0">
                <a:latin typeface="Calibri" panose="020F0502020204030204" pitchFamily="34" charset="0"/>
                <a:cs typeface="Calibri" panose="020F0502020204030204" pitchFamily="34" charset="0"/>
              </a:rPr>
              <a:t>;</a:t>
            </a:r>
          </a:p>
          <a:p>
            <a:pPr marL="577850" indent="-468313" algn="just">
              <a:buNone/>
            </a:pPr>
            <a:r>
              <a:rPr lang="en-US" dirty="0" smtClean="0">
                <a:latin typeface="Calibri" panose="020F0502020204030204" pitchFamily="34" charset="0"/>
                <a:cs typeface="Calibri" panose="020F0502020204030204" pitchFamily="34" charset="0"/>
              </a:rPr>
              <a:t>14.Conservation </a:t>
            </a:r>
            <a:r>
              <a:rPr lang="en-US" dirty="0">
                <a:latin typeface="Calibri" panose="020F0502020204030204" pitchFamily="34" charset="0"/>
                <a:cs typeface="Calibri" panose="020F0502020204030204" pitchFamily="34" charset="0"/>
              </a:rPr>
              <a:t>of </a:t>
            </a:r>
            <a:r>
              <a:rPr lang="en-US" dirty="0" smtClean="0">
                <a:latin typeface="Calibri" panose="020F0502020204030204" pitchFamily="34" charset="0"/>
                <a:cs typeface="Calibri" panose="020F0502020204030204" pitchFamily="34" charset="0"/>
              </a:rPr>
              <a:t>Energy</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Technology </a:t>
            </a:r>
            <a:r>
              <a:rPr lang="en-US" dirty="0">
                <a:latin typeface="Calibri" panose="020F0502020204030204" pitchFamily="34" charset="0"/>
                <a:cs typeface="Calibri" panose="020F0502020204030204" pitchFamily="34" charset="0"/>
              </a:rPr>
              <a:t>A</a:t>
            </a:r>
            <a:r>
              <a:rPr lang="en-US" dirty="0" smtClean="0">
                <a:latin typeface="Calibri" panose="020F0502020204030204" pitchFamily="34" charset="0"/>
                <a:cs typeface="Calibri" panose="020F0502020204030204" pitchFamily="34" charset="0"/>
              </a:rPr>
              <a:t>bsorption</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Foreign Exchange </a:t>
            </a:r>
            <a:r>
              <a:rPr lang="en-US" dirty="0">
                <a:latin typeface="Calibri" panose="020F0502020204030204" pitchFamily="34" charset="0"/>
                <a:cs typeface="Calibri" panose="020F0502020204030204" pitchFamily="34" charset="0"/>
              </a:rPr>
              <a:t>E</a:t>
            </a:r>
            <a:r>
              <a:rPr lang="en-US" dirty="0" smtClean="0">
                <a:latin typeface="Calibri" panose="020F0502020204030204" pitchFamily="34" charset="0"/>
                <a:cs typeface="Calibri" panose="020F0502020204030204" pitchFamily="34" charset="0"/>
              </a:rPr>
              <a:t>arnings </a:t>
            </a:r>
            <a:r>
              <a:rPr lang="en-US" dirty="0">
                <a:latin typeface="Calibri" panose="020F0502020204030204" pitchFamily="34" charset="0"/>
                <a:cs typeface="Calibri" panose="020F0502020204030204" pitchFamily="34" charset="0"/>
              </a:rPr>
              <a:t>and O</a:t>
            </a:r>
            <a:r>
              <a:rPr lang="en-US" dirty="0" smtClean="0">
                <a:latin typeface="Calibri" panose="020F0502020204030204" pitchFamily="34" charset="0"/>
                <a:cs typeface="Calibri" panose="020F0502020204030204" pitchFamily="34" charset="0"/>
              </a:rPr>
              <a:t>utgo</a:t>
            </a:r>
          </a:p>
          <a:p>
            <a:pPr marL="109728" indent="0" algn="just">
              <a:buNone/>
            </a:pPr>
            <a:r>
              <a:rPr lang="en-US" dirty="0" smtClean="0">
                <a:latin typeface="Calibri" panose="020F0502020204030204" pitchFamily="34" charset="0"/>
                <a:cs typeface="Calibri" panose="020F0502020204030204" pitchFamily="34" charset="0"/>
              </a:rPr>
              <a:t>15. Risk </a:t>
            </a:r>
            <a:r>
              <a:rPr lang="en-US" dirty="0">
                <a:latin typeface="Calibri" panose="020F0502020204030204" pitchFamily="34" charset="0"/>
                <a:cs typeface="Calibri" panose="020F0502020204030204" pitchFamily="34" charset="0"/>
              </a:rPr>
              <a:t>M</a:t>
            </a:r>
            <a:r>
              <a:rPr lang="en-US" dirty="0" smtClean="0">
                <a:latin typeface="Calibri" panose="020F0502020204030204" pitchFamily="34" charset="0"/>
                <a:cs typeface="Calibri" panose="020F0502020204030204" pitchFamily="34" charset="0"/>
              </a:rPr>
              <a:t>anagement Policy/ CSR Policy</a:t>
            </a:r>
          </a:p>
          <a:p>
            <a:pPr marL="511175" indent="-401638">
              <a:buNone/>
            </a:pPr>
            <a:r>
              <a:rPr lang="en-US" dirty="0" smtClean="0">
                <a:latin typeface="Calibri" panose="020F0502020204030204" pitchFamily="34" charset="0"/>
                <a:cs typeface="Calibri" panose="020F0502020204030204" pitchFamily="34" charset="0"/>
              </a:rPr>
              <a:t>16. Annual Evaluation </a:t>
            </a:r>
            <a:r>
              <a:rPr lang="en-US" dirty="0">
                <a:latin typeface="Calibri" panose="020F0502020204030204" pitchFamily="34" charset="0"/>
                <a:cs typeface="Calibri" panose="020F0502020204030204" pitchFamily="34" charset="0"/>
              </a:rPr>
              <a:t>of the performance of the Board, its Committees and of </a:t>
            </a:r>
            <a:r>
              <a:rPr lang="en-US" dirty="0" smtClean="0">
                <a:latin typeface="Calibri" panose="020F0502020204030204" pitchFamily="34" charset="0"/>
                <a:cs typeface="Calibri" panose="020F0502020204030204" pitchFamily="34" charset="0"/>
              </a:rPr>
              <a:t>Individual Directors </a:t>
            </a: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30</a:t>
            </a:fld>
            <a:endParaRPr lang="en-US" dirty="0"/>
          </a:p>
        </p:txBody>
      </p:sp>
      <p:sp>
        <p:nvSpPr>
          <p:cNvPr id="6" name="Title 4"/>
          <p:cNvSpPr>
            <a:spLocks noGrp="1"/>
          </p:cNvSpPr>
          <p:nvPr>
            <p:ph type="title"/>
          </p:nvPr>
        </p:nvSpPr>
        <p:spPr>
          <a:xfrm>
            <a:off x="457200" y="0"/>
            <a:ext cx="8229600" cy="9144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a:t>
            </a:r>
            <a:r>
              <a:rPr lang="en-US" sz="2400" dirty="0">
                <a:solidFill>
                  <a:srgbClr val="C00000"/>
                </a:solidFill>
                <a:latin typeface="Calibri" panose="020F0502020204030204" pitchFamily="34" charset="0"/>
                <a:cs typeface="Calibri" panose="020F0502020204030204" pitchFamily="34" charset="0"/>
              </a:rPr>
              <a:t> </a:t>
            </a:r>
            <a:r>
              <a:rPr lang="en-US" sz="2400" dirty="0" smtClean="0">
                <a:solidFill>
                  <a:srgbClr val="C00000"/>
                </a:solidFill>
                <a:latin typeface="Calibri" panose="020F0502020204030204" pitchFamily="34" charset="0"/>
                <a:cs typeface="Calibri" panose="020F0502020204030204" pitchFamily="34" charset="0"/>
              </a:rPr>
              <a:t>Section 134 (3)</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6947417"/>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097" y="1298973"/>
            <a:ext cx="8229600" cy="4724400"/>
          </a:xfrm>
          <a:solidFill>
            <a:schemeClr val="accent1">
              <a:lumMod val="20000"/>
              <a:lumOff val="80000"/>
            </a:schemeClr>
          </a:solidFill>
        </p:spPr>
        <p:txBody>
          <a:bodyPr>
            <a:noAutofit/>
          </a:bodyPr>
          <a:lstStyle/>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Board Report shall </a:t>
            </a:r>
            <a:r>
              <a:rPr lang="en-US" sz="2400" dirty="0">
                <a:latin typeface="Calibri" panose="020F0502020204030204" pitchFamily="34" charset="0"/>
                <a:cs typeface="Calibri" panose="020F0502020204030204" pitchFamily="34" charset="0"/>
              </a:rPr>
              <a:t>be prepared on </a:t>
            </a:r>
            <a:r>
              <a:rPr lang="en-US" sz="2400" b="1" u="sng" dirty="0" smtClean="0">
                <a:latin typeface="Calibri" panose="020F0502020204030204" pitchFamily="34" charset="0"/>
                <a:cs typeface="Calibri" panose="020F0502020204030204" pitchFamily="34" charset="0"/>
              </a:rPr>
              <a:t>standalone </a:t>
            </a:r>
            <a:r>
              <a:rPr lang="en-US" sz="2400" b="1" u="sng" dirty="0">
                <a:latin typeface="Calibri" panose="020F0502020204030204" pitchFamily="34" charset="0"/>
                <a:cs typeface="Calibri" panose="020F0502020204030204" pitchFamily="34" charset="0"/>
              </a:rPr>
              <a:t>financial statements </a:t>
            </a:r>
            <a:r>
              <a:rPr lang="en-US" sz="2400" dirty="0">
                <a:latin typeface="Calibri" panose="020F0502020204030204" pitchFamily="34" charset="0"/>
                <a:cs typeface="Calibri" panose="020F0502020204030204" pitchFamily="34" charset="0"/>
              </a:rPr>
              <a:t>of the company </a:t>
            </a:r>
            <a:r>
              <a:rPr lang="en-US" sz="2400" dirty="0" smtClean="0">
                <a:latin typeface="Calibri" panose="020F0502020204030204" pitchFamily="34" charset="0"/>
                <a:cs typeface="Calibri" panose="020F0502020204030204" pitchFamily="34" charset="0"/>
              </a:rPr>
              <a:t>and CFS Performance to be given</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Highlights </a:t>
            </a:r>
            <a:r>
              <a:rPr lang="en-US" sz="2400" dirty="0">
                <a:latin typeface="Calibri" panose="020F0502020204030204" pitchFamily="34" charset="0"/>
                <a:cs typeface="Calibri" panose="020F0502020204030204" pitchFamily="34" charset="0"/>
              </a:rPr>
              <a:t>of performance of </a:t>
            </a:r>
            <a:r>
              <a:rPr lang="en-US" sz="2400" b="1" u="sng" dirty="0">
                <a:latin typeface="Calibri" panose="020F0502020204030204" pitchFamily="34" charset="0"/>
                <a:cs typeface="Calibri" panose="020F0502020204030204" pitchFamily="34" charset="0"/>
              </a:rPr>
              <a:t>subsidiaries, associates and joint venture </a:t>
            </a:r>
            <a:r>
              <a:rPr lang="en-US" sz="2400" b="1" u="sng" dirty="0" smtClean="0">
                <a:latin typeface="Calibri" panose="020F0502020204030204" pitchFamily="34" charset="0"/>
                <a:cs typeface="Calibri" panose="020F0502020204030204" pitchFamily="34" charset="0"/>
              </a:rPr>
              <a:t>companies.</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Particulars of contracts or arrangements with </a:t>
            </a:r>
            <a:r>
              <a:rPr lang="en-US" sz="2400" b="1" u="sng" dirty="0" smtClean="0">
                <a:latin typeface="Calibri" panose="020F0502020204030204" pitchFamily="34" charset="0"/>
                <a:cs typeface="Calibri" panose="020F0502020204030204" pitchFamily="34" charset="0"/>
              </a:rPr>
              <a:t>Related Parties and Transaction details </a:t>
            </a:r>
            <a:r>
              <a:rPr lang="en-US" sz="2400" dirty="0" smtClean="0">
                <a:latin typeface="Calibri" panose="020F0502020204030204" pitchFamily="34" charset="0"/>
                <a:cs typeface="Calibri" panose="020F0502020204030204" pitchFamily="34" charset="0"/>
              </a:rPr>
              <a:t>in the Form AOC-2.</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S</a:t>
            </a:r>
            <a:r>
              <a:rPr lang="en-US" sz="2400" dirty="0" smtClean="0">
                <a:latin typeface="Calibri" panose="020F0502020204030204" pitchFamily="34" charset="0"/>
                <a:cs typeface="Calibri" panose="020F0502020204030204" pitchFamily="34" charset="0"/>
              </a:rPr>
              <a:t>tatement indicating formal </a:t>
            </a:r>
            <a:r>
              <a:rPr lang="en-US" sz="2400" b="1" u="sng" dirty="0" smtClean="0">
                <a:latin typeface="Calibri" panose="020F0502020204030204" pitchFamily="34" charset="0"/>
                <a:cs typeface="Calibri" panose="020F0502020204030204" pitchFamily="34" charset="0"/>
              </a:rPr>
              <a:t>Annual </a:t>
            </a:r>
            <a:r>
              <a:rPr lang="en-US" sz="2400" b="1" u="sng" dirty="0">
                <a:latin typeface="Calibri" panose="020F0502020204030204" pitchFamily="34" charset="0"/>
                <a:cs typeface="Calibri" panose="020F0502020204030204" pitchFamily="34" charset="0"/>
              </a:rPr>
              <a:t>E</a:t>
            </a:r>
            <a:r>
              <a:rPr lang="en-US" sz="2400" b="1" u="sng" dirty="0" smtClean="0">
                <a:latin typeface="Calibri" panose="020F0502020204030204" pitchFamily="34" charset="0"/>
                <a:cs typeface="Calibri" panose="020F0502020204030204" pitchFamily="34" charset="0"/>
              </a:rPr>
              <a:t>valuation</a:t>
            </a:r>
            <a:r>
              <a:rPr lang="en-US" sz="2400" dirty="0" smtClean="0">
                <a:latin typeface="Calibri" panose="020F0502020204030204" pitchFamily="34" charset="0"/>
                <a:cs typeface="Calibri" panose="020F0502020204030204" pitchFamily="34" charset="0"/>
              </a:rPr>
              <a:t> made by the Board of its own performance and that of its committees and individual directors.( listed co + Public Co &gt;25 Cr PUC</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31</a:t>
            </a:fld>
            <a:endParaRPr lang="en-US" dirty="0"/>
          </a:p>
        </p:txBody>
      </p:sp>
      <p:sp>
        <p:nvSpPr>
          <p:cNvPr id="7" name="Title 4"/>
          <p:cNvSpPr>
            <a:spLocks noGrp="1"/>
          </p:cNvSpPr>
          <p:nvPr>
            <p:ph type="title"/>
          </p:nvPr>
        </p:nvSpPr>
        <p:spPr>
          <a:xfrm>
            <a:off x="389097" y="0"/>
            <a:ext cx="8297703" cy="10668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 of Companies (Accounts) Rule, 2014]- Not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5290768"/>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a:solidFill>
            <a:schemeClr val="accent1">
              <a:lumMod val="20000"/>
              <a:lumOff val="80000"/>
            </a:schemeClr>
          </a:solidFill>
        </p:spPr>
        <p:txBody>
          <a:bodyPr>
            <a:noAutofit/>
          </a:bodyPr>
          <a:lstStyle/>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of  </a:t>
            </a:r>
            <a:r>
              <a:rPr lang="en-US" sz="2400" b="1" u="sng" dirty="0" smtClean="0">
                <a:latin typeface="Calibri" panose="020F0502020204030204" pitchFamily="34" charset="0"/>
                <a:cs typeface="Calibri" panose="020F0502020204030204" pitchFamily="34" charset="0"/>
              </a:rPr>
              <a:t>Conservation of Energy, Technology Absorption</a:t>
            </a:r>
          </a:p>
          <a:p>
            <a:pPr marL="457200" lvl="1" indent="53975" algn="just">
              <a:buNone/>
            </a:pPr>
            <a:r>
              <a:rPr lang="en-US" sz="2400" b="1" u="sng" dirty="0" smtClean="0">
                <a:latin typeface="Calibri" panose="020F0502020204030204" pitchFamily="34" charset="0"/>
                <a:cs typeface="Calibri" panose="020F0502020204030204" pitchFamily="34" charset="0"/>
              </a:rPr>
              <a:t>&amp; Foreign Exchange Earnings and Outgo</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b="1" u="sng" dirty="0" smtClean="0">
                <a:latin typeface="Calibri" panose="020F0502020204030204" pitchFamily="34" charset="0"/>
                <a:cs typeface="Calibri" panose="020F0502020204030204" pitchFamily="34" charset="0"/>
              </a:rPr>
              <a:t>Financial Summary </a:t>
            </a:r>
            <a:r>
              <a:rPr lang="en-US" sz="2400" dirty="0" smtClean="0">
                <a:latin typeface="Calibri" panose="020F0502020204030204" pitchFamily="34" charset="0"/>
                <a:cs typeface="Calibri" panose="020F0502020204030204" pitchFamily="34" charset="0"/>
              </a:rPr>
              <a:t>or highlights</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Change </a:t>
            </a:r>
            <a:r>
              <a:rPr lang="en-US" sz="2400" dirty="0">
                <a:latin typeface="Calibri" panose="020F0502020204030204" pitchFamily="34" charset="0"/>
                <a:cs typeface="Calibri" panose="020F0502020204030204" pitchFamily="34" charset="0"/>
              </a:rPr>
              <a:t>in </a:t>
            </a:r>
            <a:r>
              <a:rPr lang="en-US" sz="2400" b="1" u="sng" dirty="0" smtClean="0">
                <a:latin typeface="Calibri" panose="020F0502020204030204" pitchFamily="34" charset="0"/>
                <a:cs typeface="Calibri" panose="020F0502020204030204" pitchFamily="34" charset="0"/>
              </a:rPr>
              <a:t>Nature </a:t>
            </a:r>
            <a:r>
              <a:rPr lang="en-US" sz="2400" b="1" u="sng" dirty="0">
                <a:latin typeface="Calibri" panose="020F0502020204030204" pitchFamily="34" charset="0"/>
                <a:cs typeface="Calibri" panose="020F0502020204030204" pitchFamily="34" charset="0"/>
              </a:rPr>
              <a:t>of </a:t>
            </a:r>
            <a:r>
              <a:rPr lang="en-US" sz="2400" b="1" u="sng" dirty="0" smtClean="0">
                <a:latin typeface="Calibri" panose="020F0502020204030204" pitchFamily="34" charset="0"/>
                <a:cs typeface="Calibri" panose="020F0502020204030204" pitchFamily="34" charset="0"/>
              </a:rPr>
              <a:t>Business</a:t>
            </a:r>
            <a:endParaRPr lang="en-US" sz="2400" b="1" u="sng"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endParaRPr lang="en-US" sz="2400" b="1" u="sng"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b="1" u="sng" dirty="0" smtClean="0">
                <a:latin typeface="Calibri" panose="020F0502020204030204" pitchFamily="34" charset="0"/>
                <a:cs typeface="Calibri" panose="020F0502020204030204" pitchFamily="34" charset="0"/>
              </a:rPr>
              <a:t>Details of Directors &amp; KMPs</a:t>
            </a:r>
            <a:r>
              <a:rPr lang="en-US" sz="2400" dirty="0" smtClean="0">
                <a:latin typeface="Calibri" panose="020F0502020204030204" pitchFamily="34" charset="0"/>
                <a:cs typeface="Calibri" panose="020F0502020204030204" pitchFamily="34" charset="0"/>
              </a:rPr>
              <a:t> changed during the FY and </a:t>
            </a:r>
            <a:r>
              <a:rPr lang="en-US" sz="2400" b="1" u="sng" dirty="0" smtClean="0">
                <a:latin typeface="Calibri" panose="020F0502020204030204" pitchFamily="34" charset="0"/>
                <a:cs typeface="Calibri" panose="020F0502020204030204" pitchFamily="34" charset="0"/>
              </a:rPr>
              <a:t>Opinion </a:t>
            </a:r>
            <a:r>
              <a:rPr lang="en-US" sz="2400" dirty="0">
                <a:latin typeface="Calibri" panose="020F0502020204030204" pitchFamily="34" charset="0"/>
                <a:cs typeface="Calibri" panose="020F0502020204030204" pitchFamily="34" charset="0"/>
              </a:rPr>
              <a:t>of Board with regard to integrity, expertise and experience of </a:t>
            </a:r>
            <a:r>
              <a:rPr lang="en-US" sz="2400" dirty="0" smtClean="0">
                <a:latin typeface="Calibri" panose="020F0502020204030204" pitchFamily="34" charset="0"/>
                <a:cs typeface="Calibri" panose="020F0502020204030204" pitchFamily="34" charset="0"/>
              </a:rPr>
              <a:t>Independent Directors </a:t>
            </a:r>
            <a:r>
              <a:rPr lang="en-US" sz="2400" dirty="0">
                <a:latin typeface="Calibri" panose="020F0502020204030204" pitchFamily="34" charset="0"/>
                <a:cs typeface="Calibri" panose="020F0502020204030204" pitchFamily="34" charset="0"/>
              </a:rPr>
              <a:t>appointed during </a:t>
            </a:r>
            <a:r>
              <a:rPr lang="en-US" sz="2400" dirty="0" smtClean="0">
                <a:latin typeface="Calibri" panose="020F0502020204030204" pitchFamily="34" charset="0"/>
                <a:cs typeface="Calibri" panose="020F0502020204030204" pitchFamily="34" charset="0"/>
              </a:rPr>
              <a:t>FY</a:t>
            </a: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537" indent="0" algn="just">
              <a:buNone/>
            </a:pPr>
            <a:endParaRPr lang="en-US" sz="22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32</a:t>
            </a:fld>
            <a:endParaRPr lang="en-US" dirty="0"/>
          </a:p>
        </p:txBody>
      </p:sp>
      <p:sp>
        <p:nvSpPr>
          <p:cNvPr id="5" name="Title 4"/>
          <p:cNvSpPr>
            <a:spLocks noGrp="1"/>
          </p:cNvSpPr>
          <p:nvPr>
            <p:ph type="title"/>
          </p:nvPr>
        </p:nvSpPr>
        <p:spPr>
          <a:xfrm>
            <a:off x="457200" y="0"/>
            <a:ext cx="8229600" cy="10668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 of Companies (Accounts) Rule, 2014]- Not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7183996"/>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953000"/>
          </a:xfrm>
          <a:solidFill>
            <a:schemeClr val="accent1">
              <a:lumMod val="20000"/>
              <a:lumOff val="80000"/>
            </a:schemeClr>
          </a:solidFill>
        </p:spPr>
        <p:txBody>
          <a:bodyPr>
            <a:noAutofit/>
          </a:bodyPr>
          <a:lstStyle/>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Statement of Opinion of </a:t>
            </a:r>
            <a:r>
              <a:rPr lang="en-US" sz="2400" b="1" u="sng" dirty="0" smtClean="0">
                <a:latin typeface="Calibri" panose="020F0502020204030204" pitchFamily="34" charset="0"/>
                <a:cs typeface="Calibri" panose="020F0502020204030204" pitchFamily="34" charset="0"/>
              </a:rPr>
              <a:t>Board about ID </a:t>
            </a:r>
            <a:r>
              <a:rPr lang="en-US" sz="2400" dirty="0" smtClean="0">
                <a:latin typeface="Calibri" panose="020F0502020204030204" pitchFamily="34" charset="0"/>
                <a:cs typeface="Calibri" panose="020F0502020204030204" pitchFamily="34" charset="0"/>
              </a:rPr>
              <a:t>(Integrity, Expertise, Experience and Proficiency)</a:t>
            </a:r>
          </a:p>
          <a:p>
            <a:pPr marL="109537" indent="0" algn="just">
              <a:buNone/>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names of companies which have become or </a:t>
            </a:r>
            <a:r>
              <a:rPr lang="en-US" sz="2400" b="1" u="sng" dirty="0">
                <a:latin typeface="Calibri" panose="020F0502020204030204" pitchFamily="34" charset="0"/>
                <a:cs typeface="Calibri" panose="020F0502020204030204" pitchFamily="34" charset="0"/>
              </a:rPr>
              <a:t>ceased to be its Subsidiaries, </a:t>
            </a:r>
            <a:r>
              <a:rPr lang="en-US" sz="2400" b="1" u="sng" dirty="0" smtClean="0">
                <a:latin typeface="Calibri" panose="020F0502020204030204" pitchFamily="34" charset="0"/>
                <a:cs typeface="Calibri" panose="020F0502020204030204" pitchFamily="34" charset="0"/>
              </a:rPr>
              <a:t>Joint Ventures </a:t>
            </a:r>
            <a:r>
              <a:rPr lang="en-US" sz="2400" b="1" u="sng" dirty="0">
                <a:latin typeface="Calibri" panose="020F0502020204030204" pitchFamily="34" charset="0"/>
                <a:cs typeface="Calibri" panose="020F0502020204030204" pitchFamily="34" charset="0"/>
              </a:rPr>
              <a:t>or </a:t>
            </a:r>
            <a:r>
              <a:rPr lang="en-US" sz="2400" b="1" u="sng" dirty="0" smtClean="0">
                <a:latin typeface="Calibri" panose="020F0502020204030204" pitchFamily="34" charset="0"/>
                <a:cs typeface="Calibri" panose="020F0502020204030204" pitchFamily="34" charset="0"/>
              </a:rPr>
              <a:t>Associate </a:t>
            </a:r>
            <a:r>
              <a:rPr lang="en-US" sz="2400" b="1" u="sng" dirty="0">
                <a:latin typeface="Calibri" panose="020F0502020204030204" pitchFamily="34" charset="0"/>
                <a:cs typeface="Calibri" panose="020F0502020204030204" pitchFamily="34" charset="0"/>
              </a:rPr>
              <a:t>companies</a:t>
            </a:r>
            <a:r>
              <a:rPr lang="en-US" sz="2400" dirty="0">
                <a:latin typeface="Calibri" panose="020F0502020204030204" pitchFamily="34" charset="0"/>
                <a:cs typeface="Calibri" panose="020F0502020204030204" pitchFamily="34" charset="0"/>
              </a:rPr>
              <a:t> during the </a:t>
            </a:r>
            <a:r>
              <a:rPr lang="en-US" sz="2400" dirty="0" smtClean="0">
                <a:latin typeface="Calibri" panose="020F0502020204030204" pitchFamily="34" charset="0"/>
                <a:cs typeface="Calibri" panose="020F0502020204030204" pitchFamily="34" charset="0"/>
              </a:rPr>
              <a:t>year</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Details of </a:t>
            </a:r>
            <a:r>
              <a:rPr lang="en-US" sz="2400" b="1" u="sng" dirty="0" smtClean="0">
                <a:latin typeface="Calibri" panose="020F0502020204030204" pitchFamily="34" charset="0"/>
                <a:cs typeface="Calibri" panose="020F0502020204030204" pitchFamily="34" charset="0"/>
              </a:rPr>
              <a:t>Deposits</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covered under Chapter </a:t>
            </a:r>
            <a:r>
              <a:rPr lang="en-US" sz="2400" dirty="0" smtClean="0">
                <a:latin typeface="Calibri" panose="020F0502020204030204" pitchFamily="34" charset="0"/>
                <a:cs typeface="Calibri" panose="020F0502020204030204" pitchFamily="34" charset="0"/>
              </a:rPr>
              <a:t>V and not in compliance with Chapter V.</a:t>
            </a: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33</a:t>
            </a:fld>
            <a:endParaRPr lang="en-US" dirty="0"/>
          </a:p>
        </p:txBody>
      </p:sp>
      <p:sp>
        <p:nvSpPr>
          <p:cNvPr id="5" name="Title 4"/>
          <p:cNvSpPr>
            <a:spLocks noGrp="1"/>
          </p:cNvSpPr>
          <p:nvPr>
            <p:ph type="title"/>
          </p:nvPr>
        </p:nvSpPr>
        <p:spPr>
          <a:xfrm>
            <a:off x="457200" y="0"/>
            <a:ext cx="8229600" cy="10668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 of Companies (Accounts) Rule, 2014]- Not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909582"/>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013" y="1021066"/>
            <a:ext cx="8229600" cy="5386879"/>
          </a:xfrm>
          <a:solidFill>
            <a:schemeClr val="accent1">
              <a:lumMod val="20000"/>
              <a:lumOff val="80000"/>
            </a:schemeClr>
          </a:solidFill>
        </p:spPr>
        <p:txBody>
          <a:bodyPr>
            <a:normAutofit/>
          </a:bodyPr>
          <a:lstStyle/>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a:t>
            </a:r>
            <a:r>
              <a:rPr lang="en-US" sz="2400" b="1" u="sng" dirty="0">
                <a:latin typeface="Calibri" panose="020F0502020204030204" pitchFamily="34" charset="0"/>
                <a:cs typeface="Calibri" panose="020F0502020204030204" pitchFamily="34" charset="0"/>
              </a:rPr>
              <a:t>significant and material </a:t>
            </a:r>
            <a:r>
              <a:rPr lang="en-US" sz="2400" b="1" u="sng" dirty="0" smtClean="0">
                <a:latin typeface="Calibri" panose="020F0502020204030204" pitchFamily="34" charset="0"/>
                <a:cs typeface="Calibri" panose="020F0502020204030204" pitchFamily="34" charset="0"/>
              </a:rPr>
              <a:t>Orders </a:t>
            </a:r>
            <a:r>
              <a:rPr lang="en-US" sz="2400" dirty="0">
                <a:latin typeface="Calibri" panose="020F0502020204030204" pitchFamily="34" charset="0"/>
                <a:cs typeface="Calibri" panose="020F0502020204030204" pitchFamily="34" charset="0"/>
              </a:rPr>
              <a:t>passed by the </a:t>
            </a:r>
            <a:r>
              <a:rPr lang="en-US" sz="2400" dirty="0" smtClean="0">
                <a:latin typeface="Calibri" panose="020F0502020204030204" pitchFamily="34" charset="0"/>
                <a:cs typeface="Calibri" panose="020F0502020204030204" pitchFamily="34" charset="0"/>
              </a:rPr>
              <a:t>Regulators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Courts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Tribunals </a:t>
            </a:r>
            <a:r>
              <a:rPr lang="en-US" sz="2400" dirty="0">
                <a:latin typeface="Calibri" panose="020F0502020204030204" pitchFamily="34" charset="0"/>
                <a:cs typeface="Calibri" panose="020F0502020204030204" pitchFamily="34" charset="0"/>
              </a:rPr>
              <a:t>impacting the going concern </a:t>
            </a:r>
            <a:r>
              <a:rPr lang="en-US" sz="2400" dirty="0" smtClean="0">
                <a:latin typeface="Calibri" panose="020F0502020204030204" pitchFamily="34" charset="0"/>
                <a:cs typeface="Calibri" panose="020F0502020204030204" pitchFamily="34" charset="0"/>
              </a:rPr>
              <a:t>status &amp; company’s operation in future</a:t>
            </a: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in respect of adequacy of </a:t>
            </a:r>
            <a:r>
              <a:rPr lang="en-US" sz="2400" b="1" u="sng" dirty="0" smtClean="0">
                <a:latin typeface="Calibri" panose="020F0502020204030204" pitchFamily="34" charset="0"/>
                <a:cs typeface="Calibri" panose="020F0502020204030204" pitchFamily="34" charset="0"/>
              </a:rPr>
              <a:t>Internal Financial Controls </a:t>
            </a:r>
            <a:r>
              <a:rPr lang="en-US" sz="2400" dirty="0">
                <a:latin typeface="Calibri" panose="020F0502020204030204" pitchFamily="34" charset="0"/>
                <a:cs typeface="Calibri" panose="020F0502020204030204" pitchFamily="34" charset="0"/>
              </a:rPr>
              <a:t>with reference to the Financial </a:t>
            </a:r>
            <a:r>
              <a:rPr lang="en-US" sz="2400" dirty="0" smtClean="0">
                <a:latin typeface="Calibri" panose="020F0502020204030204" pitchFamily="34" charset="0"/>
                <a:cs typeface="Calibri" panose="020F0502020204030204" pitchFamily="34" charset="0"/>
              </a:rPr>
              <a:t>Statements</a:t>
            </a:r>
          </a:p>
          <a:p>
            <a:pPr marL="452437" indent="-342900"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Disclosure whether maintenance of </a:t>
            </a:r>
            <a:r>
              <a:rPr lang="en-US" sz="2400" b="1" u="sng" dirty="0">
                <a:latin typeface="Calibri" panose="020F0502020204030204" pitchFamily="34" charset="0"/>
                <a:cs typeface="Calibri" panose="020F0502020204030204" pitchFamily="34" charset="0"/>
              </a:rPr>
              <a:t>Cost Records </a:t>
            </a:r>
            <a:r>
              <a:rPr lang="en-US" sz="2400" dirty="0">
                <a:latin typeface="Calibri" panose="020F0502020204030204" pitchFamily="34" charset="0"/>
                <a:cs typeface="Calibri" panose="020F0502020204030204" pitchFamily="34" charset="0"/>
              </a:rPr>
              <a:t>is required</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34</a:t>
            </a:fld>
            <a:endParaRPr lang="en-US" dirty="0"/>
          </a:p>
        </p:txBody>
      </p:sp>
      <p:sp>
        <p:nvSpPr>
          <p:cNvPr id="5" name="Title 4"/>
          <p:cNvSpPr>
            <a:spLocks noGrp="1"/>
          </p:cNvSpPr>
          <p:nvPr>
            <p:ph type="title"/>
          </p:nvPr>
        </p:nvSpPr>
        <p:spPr>
          <a:xfrm>
            <a:off x="457200" y="0"/>
            <a:ext cx="8229600" cy="10668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 of Companies (Accounts) Rule, 2014]- Not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724399"/>
            <a:ext cx="2857500" cy="1451373"/>
          </a:xfrm>
          <a:prstGeom prst="rect">
            <a:avLst/>
          </a:prstGeom>
        </p:spPr>
      </p:pic>
    </p:spTree>
    <p:extLst>
      <p:ext uri="{BB962C8B-B14F-4D97-AF65-F5344CB8AC3E}">
        <p14:creationId xmlns:p14="http://schemas.microsoft.com/office/powerpoint/2010/main" val="1448109895"/>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76800"/>
          </a:xfrm>
          <a:solidFill>
            <a:schemeClr val="accent1">
              <a:lumMod val="20000"/>
              <a:lumOff val="80000"/>
            </a:schemeClr>
          </a:solidFill>
        </p:spPr>
        <p:txBody>
          <a:bodyPr>
            <a:normAutofit fontScale="92500" lnSpcReduction="10000"/>
          </a:bodyPr>
          <a:lstStyle/>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Statement </a:t>
            </a:r>
            <a:r>
              <a:rPr lang="en-US" sz="2600" dirty="0">
                <a:latin typeface="Calibri" panose="020F0502020204030204" pitchFamily="34" charset="0"/>
                <a:cs typeface="Calibri" panose="020F0502020204030204" pitchFamily="34" charset="0"/>
              </a:rPr>
              <a:t>that Company has complied with provisions relating to the constitution of Internal </a:t>
            </a:r>
            <a:r>
              <a:rPr lang="en-US" sz="2600" dirty="0" smtClean="0">
                <a:latin typeface="Calibri" panose="020F0502020204030204" pitchFamily="34" charset="0"/>
                <a:cs typeface="Calibri" panose="020F0502020204030204" pitchFamily="34" charset="0"/>
              </a:rPr>
              <a:t>Complaints Committee under </a:t>
            </a:r>
            <a:r>
              <a:rPr lang="en-US" sz="2600" b="1" u="sng" dirty="0" smtClean="0">
                <a:latin typeface="Calibri" panose="020F0502020204030204" pitchFamily="34" charset="0"/>
                <a:cs typeface="Calibri" panose="020F0502020204030204" pitchFamily="34" charset="0"/>
              </a:rPr>
              <a:t>POSH,2013</a:t>
            </a:r>
            <a:endParaRPr lang="en-US" sz="2600" b="1" u="sng" dirty="0">
              <a:latin typeface="Calibri" panose="020F0502020204030204" pitchFamily="34" charset="0"/>
              <a:cs typeface="Calibri" panose="020F0502020204030204" pitchFamily="34" charset="0"/>
            </a:endParaRPr>
          </a:p>
          <a:p>
            <a:pPr marL="109537" indent="0" algn="ctr">
              <a:buNone/>
            </a:pPr>
            <a:r>
              <a:rPr lang="en-US" sz="2600" b="1" dirty="0" smtClean="0">
                <a:solidFill>
                  <a:srgbClr val="C00000"/>
                </a:solidFill>
                <a:latin typeface="Calibri" panose="020F0502020204030204" pitchFamily="34" charset="0"/>
                <a:cs typeface="Calibri" panose="020F0502020204030204" pitchFamily="34" charset="0"/>
              </a:rPr>
              <a:t>Notification 24 March 2021 </a:t>
            </a:r>
          </a:p>
          <a:p>
            <a:pPr lvl="0" algn="just"/>
            <a:r>
              <a:rPr lang="en-US" sz="2600" dirty="0" smtClean="0">
                <a:latin typeface="Calibri" panose="020F0502020204030204" pitchFamily="34" charset="0"/>
                <a:cs typeface="Calibri" panose="020F0502020204030204" pitchFamily="34" charset="0"/>
              </a:rPr>
              <a:t>Details </a:t>
            </a:r>
            <a:r>
              <a:rPr lang="en-US" sz="2600" dirty="0">
                <a:latin typeface="Calibri" panose="020F0502020204030204" pitchFamily="34" charset="0"/>
                <a:cs typeface="Calibri" panose="020F0502020204030204" pitchFamily="34" charset="0"/>
              </a:rPr>
              <a:t>of application made or any proceeding pending under the </a:t>
            </a:r>
            <a:r>
              <a:rPr lang="en-US" sz="2600" b="1" u="sng" dirty="0">
                <a:latin typeface="Calibri" panose="020F0502020204030204" pitchFamily="34" charset="0"/>
                <a:cs typeface="Calibri" panose="020F0502020204030204" pitchFamily="34" charset="0"/>
              </a:rPr>
              <a:t>Insolvency and Bankruptcy Code, 2016 </a:t>
            </a:r>
            <a:r>
              <a:rPr lang="en-US" sz="2600" dirty="0">
                <a:latin typeface="Calibri" panose="020F0502020204030204" pitchFamily="34" charset="0"/>
                <a:cs typeface="Calibri" panose="020F0502020204030204" pitchFamily="34" charset="0"/>
              </a:rPr>
              <a:t>during the year along with their status as at the end of the financial year.</a:t>
            </a:r>
          </a:p>
          <a:p>
            <a:pPr algn="just"/>
            <a:endParaRPr lang="en-US" sz="2600" dirty="0">
              <a:latin typeface="Calibri" panose="020F0502020204030204" pitchFamily="34" charset="0"/>
              <a:cs typeface="Calibri" panose="020F0502020204030204" pitchFamily="34" charset="0"/>
            </a:endParaRPr>
          </a:p>
          <a:p>
            <a:pPr lvl="0" algn="just"/>
            <a:r>
              <a:rPr lang="en-US" sz="2600" dirty="0">
                <a:latin typeface="Calibri" panose="020F0502020204030204" pitchFamily="34" charset="0"/>
                <a:cs typeface="Calibri" panose="020F0502020204030204" pitchFamily="34" charset="0"/>
              </a:rPr>
              <a:t>Details of difference between amount of </a:t>
            </a:r>
            <a:r>
              <a:rPr lang="en-US" sz="2600" b="1" u="sng" dirty="0">
                <a:latin typeface="Calibri" panose="020F0502020204030204" pitchFamily="34" charset="0"/>
                <a:cs typeface="Calibri" panose="020F0502020204030204" pitchFamily="34" charset="0"/>
              </a:rPr>
              <a:t>valuation done</a:t>
            </a:r>
            <a:r>
              <a:rPr lang="en-US" sz="2600" dirty="0">
                <a:latin typeface="Calibri" panose="020F0502020204030204" pitchFamily="34" charset="0"/>
                <a:cs typeface="Calibri" panose="020F0502020204030204" pitchFamily="34" charset="0"/>
              </a:rPr>
              <a:t> at the time of </a:t>
            </a:r>
            <a:r>
              <a:rPr lang="en-US" sz="2600" b="1" u="sng" dirty="0">
                <a:latin typeface="Calibri" panose="020F0502020204030204" pitchFamily="34" charset="0"/>
                <a:cs typeface="Calibri" panose="020F0502020204030204" pitchFamily="34" charset="0"/>
              </a:rPr>
              <a:t>One Time Settlement (OTS</a:t>
            </a:r>
            <a:r>
              <a:rPr lang="en-US" sz="2600" dirty="0">
                <a:latin typeface="Calibri" panose="020F0502020204030204" pitchFamily="34" charset="0"/>
                <a:cs typeface="Calibri" panose="020F0502020204030204" pitchFamily="34" charset="0"/>
              </a:rPr>
              <a:t>) and the valuation done </a:t>
            </a:r>
            <a:r>
              <a:rPr lang="en-US" sz="2600" b="1" u="sng" dirty="0">
                <a:latin typeface="Calibri" panose="020F0502020204030204" pitchFamily="34" charset="0"/>
                <a:cs typeface="Calibri" panose="020F0502020204030204" pitchFamily="34" charset="0"/>
              </a:rPr>
              <a:t>while taking loan from Banks or Financial Institutions</a:t>
            </a:r>
            <a:r>
              <a:rPr lang="en-US" sz="2600" dirty="0">
                <a:latin typeface="Calibri" panose="020F0502020204030204" pitchFamily="34" charset="0"/>
                <a:cs typeface="Calibri" panose="020F0502020204030204" pitchFamily="34" charset="0"/>
              </a:rPr>
              <a:t> along with the reasons thereof.</a:t>
            </a:r>
          </a:p>
          <a:p>
            <a:pPr marL="452437" indent="-342900" algn="just">
              <a:buFont typeface="Wingdings" panose="05000000000000000000" pitchFamily="2" charset="2"/>
              <a:buChar char="§"/>
            </a:pPr>
            <a:endParaRPr lang="en-IN" sz="26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35</a:t>
            </a:fld>
            <a:endParaRPr lang="en-US" dirty="0"/>
          </a:p>
        </p:txBody>
      </p:sp>
      <p:sp>
        <p:nvSpPr>
          <p:cNvPr id="5" name="Title 4"/>
          <p:cNvSpPr>
            <a:spLocks noGrp="1"/>
          </p:cNvSpPr>
          <p:nvPr>
            <p:ph type="title"/>
          </p:nvPr>
        </p:nvSpPr>
        <p:spPr>
          <a:xfrm>
            <a:off x="457200" y="0"/>
            <a:ext cx="8229600" cy="10668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 of Companies (Accounts) Rule, 2014]- Not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483110"/>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800600"/>
          </a:xfrm>
          <a:solidFill>
            <a:schemeClr val="accent1">
              <a:lumMod val="20000"/>
              <a:lumOff val="80000"/>
            </a:schemeClr>
          </a:solidFill>
        </p:spPr>
        <p:txBody>
          <a:bodyPr>
            <a:normAutofit/>
          </a:bodyPr>
          <a:lstStyle/>
          <a:p>
            <a:pPr marL="109537" indent="0" algn="just">
              <a:buNone/>
            </a:pPr>
            <a:r>
              <a:rPr lang="en-IN" sz="2400" b="1" u="sng" dirty="0">
                <a:latin typeface="Calibri" panose="020F0502020204030204" pitchFamily="34" charset="0"/>
                <a:cs typeface="Calibri" panose="020F0502020204030204" pitchFamily="34" charset="0"/>
              </a:rPr>
              <a:t>Board Report </a:t>
            </a:r>
            <a:r>
              <a:rPr lang="en-IN" sz="2400" b="1" u="sng" dirty="0" smtClean="0">
                <a:latin typeface="Calibri" panose="020F0502020204030204" pitchFamily="34" charset="0"/>
                <a:cs typeface="Calibri" panose="020F0502020204030204" pitchFamily="34" charset="0"/>
              </a:rPr>
              <a:t>of OPC and Small Company– Abridged form</a:t>
            </a:r>
          </a:p>
          <a:p>
            <a:pPr marL="109537" indent="0" algn="just">
              <a:buNone/>
            </a:pPr>
            <a:endParaRPr lang="en-IN"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On the basis of Standalone Financial Statements</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Web Address where Annual Return u/s 92 has been placed</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Number of meetings of the Board</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Director’s Responsibility Statement</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Fraud</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Explanations on </a:t>
            </a:r>
            <a:r>
              <a:rPr lang="en-US" sz="2400" dirty="0">
                <a:latin typeface="Calibri" panose="020F0502020204030204" pitchFamily="34" charset="0"/>
                <a:cs typeface="Calibri" panose="020F0502020204030204" pitchFamily="34" charset="0"/>
              </a:rPr>
              <a:t>every </a:t>
            </a:r>
            <a:r>
              <a:rPr lang="en-US" sz="2400" dirty="0" smtClean="0">
                <a:latin typeface="Calibri" panose="020F0502020204030204" pitchFamily="34" charset="0"/>
                <a:cs typeface="Calibri" panose="020F0502020204030204" pitchFamily="34" charset="0"/>
              </a:rPr>
              <a:t>Qualification/Reservation/Adverse Remark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Disclaimer </a:t>
            </a:r>
            <a:r>
              <a:rPr lang="en-US" sz="2400" dirty="0">
                <a:latin typeface="Calibri" panose="020F0502020204030204" pitchFamily="34" charset="0"/>
                <a:cs typeface="Calibri" panose="020F0502020204030204" pitchFamily="34" charset="0"/>
              </a:rPr>
              <a:t>made by the </a:t>
            </a:r>
            <a:r>
              <a:rPr lang="en-US" sz="2400" dirty="0" smtClean="0">
                <a:latin typeface="Calibri" panose="020F0502020204030204" pitchFamily="34" charset="0"/>
                <a:cs typeface="Calibri" panose="020F0502020204030204" pitchFamily="34" charset="0"/>
              </a:rPr>
              <a:t>Auditor </a:t>
            </a:r>
            <a:r>
              <a:rPr lang="en-US" sz="2400" dirty="0">
                <a:latin typeface="Calibri" panose="020F0502020204030204" pitchFamily="34" charset="0"/>
                <a:cs typeface="Calibri" panose="020F0502020204030204" pitchFamily="34" charset="0"/>
              </a:rPr>
              <a:t>in his report</a:t>
            </a:r>
            <a:r>
              <a:rPr lang="en-US" sz="2400" dirty="0" smtClean="0">
                <a:latin typeface="Calibri" panose="020F0502020204030204" pitchFamily="34" charset="0"/>
                <a:cs typeface="Calibri" panose="020F0502020204030204" pitchFamily="34" charset="0"/>
              </a:rPr>
              <a:t>;</a:t>
            </a: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Financial </a:t>
            </a:r>
            <a:r>
              <a:rPr lang="en-US" sz="2400" dirty="0">
                <a:latin typeface="Calibri" panose="020F0502020204030204" pitchFamily="34" charset="0"/>
                <a:cs typeface="Calibri" panose="020F0502020204030204" pitchFamily="34" charset="0"/>
              </a:rPr>
              <a:t>Summary and Highlights</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36</a:t>
            </a:fld>
            <a:endParaRPr lang="en-US" dirty="0"/>
          </a:p>
        </p:txBody>
      </p:sp>
      <p:sp>
        <p:nvSpPr>
          <p:cNvPr id="5" name="Title 4"/>
          <p:cNvSpPr>
            <a:spLocks noGrp="1"/>
          </p:cNvSpPr>
          <p:nvPr>
            <p:ph type="title"/>
          </p:nvPr>
        </p:nvSpPr>
        <p:spPr>
          <a:xfrm>
            <a:off x="457200" y="0"/>
            <a:ext cx="8229600" cy="9906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8A of Companies (Accounts) Rule, 2014]-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7231824"/>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800"/>
          </a:xfrm>
          <a:solidFill>
            <a:schemeClr val="accent1">
              <a:lumMod val="20000"/>
              <a:lumOff val="80000"/>
            </a:schemeClr>
          </a:solidFill>
        </p:spPr>
        <p:txBody>
          <a:bodyPr>
            <a:normAutofit/>
          </a:bodyPr>
          <a:lstStyle/>
          <a:p>
            <a:pPr marL="109537" indent="0" algn="just">
              <a:buNone/>
            </a:pPr>
            <a:endParaRPr lang="en-US" sz="2400" dirty="0" smtClean="0">
              <a:latin typeface="Calibri" panose="020F0502020204030204" pitchFamily="34" charset="0"/>
              <a:cs typeface="Calibri" panose="020F0502020204030204" pitchFamily="34" charset="0"/>
            </a:endParaRPr>
          </a:p>
          <a:p>
            <a:pPr marL="577850" indent="-468313"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Material </a:t>
            </a:r>
            <a:r>
              <a:rPr lang="en-US" sz="2400" dirty="0">
                <a:latin typeface="Calibri" panose="020F0502020204030204" pitchFamily="34" charset="0"/>
                <a:cs typeface="Calibri" panose="020F0502020204030204" pitchFamily="34" charset="0"/>
              </a:rPr>
              <a:t>changes </a:t>
            </a:r>
            <a:r>
              <a:rPr lang="en-US" sz="2400" dirty="0" smtClean="0">
                <a:latin typeface="Calibri" panose="020F0502020204030204" pitchFamily="34" charset="0"/>
                <a:cs typeface="Calibri" panose="020F0502020204030204" pitchFamily="34" charset="0"/>
              </a:rPr>
              <a:t>between </a:t>
            </a:r>
            <a:r>
              <a:rPr lang="en-US" sz="2400" dirty="0">
                <a:latin typeface="Calibri" panose="020F0502020204030204" pitchFamily="34" charset="0"/>
                <a:cs typeface="Calibri" panose="020F0502020204030204" pitchFamily="34" charset="0"/>
              </a:rPr>
              <a:t>end of FY to  date of the Report;</a:t>
            </a:r>
          </a:p>
          <a:p>
            <a:pPr marL="452437" indent="-342900"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a:t>
            </a:r>
            <a:r>
              <a:rPr lang="en-US" sz="2400" dirty="0" smtClean="0">
                <a:latin typeface="Calibri" panose="020F0502020204030204" pitchFamily="34" charset="0"/>
                <a:cs typeface="Calibri" panose="020F0502020204030204" pitchFamily="34" charset="0"/>
              </a:rPr>
              <a:t>Directors who were appointed /resigned  in the FY</a:t>
            </a:r>
          </a:p>
          <a:p>
            <a:pPr marL="452437" indent="-342900"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Significant </a:t>
            </a:r>
            <a:r>
              <a:rPr lang="en-US" sz="2400" dirty="0">
                <a:latin typeface="Calibri" panose="020F0502020204030204" pitchFamily="34" charset="0"/>
                <a:cs typeface="Calibri" panose="020F0502020204030204" pitchFamily="34" charset="0"/>
              </a:rPr>
              <a:t>and </a:t>
            </a:r>
            <a:r>
              <a:rPr lang="en-US" sz="2400" dirty="0" smtClean="0">
                <a:latin typeface="Calibri" panose="020F0502020204030204" pitchFamily="34" charset="0"/>
                <a:cs typeface="Calibri" panose="020F0502020204030204" pitchFamily="34" charset="0"/>
              </a:rPr>
              <a:t>Material Orders </a:t>
            </a:r>
            <a:r>
              <a:rPr lang="en-US" sz="2400" dirty="0">
                <a:latin typeface="Calibri" panose="020F0502020204030204" pitchFamily="34" charset="0"/>
                <a:cs typeface="Calibri" panose="020F0502020204030204" pitchFamily="34" charset="0"/>
              </a:rPr>
              <a:t>passed by the </a:t>
            </a:r>
            <a:r>
              <a:rPr lang="en-US" sz="2400" dirty="0" smtClean="0">
                <a:latin typeface="Calibri" panose="020F0502020204030204" pitchFamily="34" charset="0"/>
                <a:cs typeface="Calibri" panose="020F0502020204030204" pitchFamily="34" charset="0"/>
              </a:rPr>
              <a:t>Regulators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Courts </a:t>
            </a:r>
            <a:r>
              <a:rPr lang="en-US" sz="2400" dirty="0">
                <a:latin typeface="Calibri" panose="020F0502020204030204" pitchFamily="34" charset="0"/>
                <a:cs typeface="Calibri" panose="020F0502020204030204" pitchFamily="34" charset="0"/>
              </a:rPr>
              <a:t>or </a:t>
            </a:r>
            <a:r>
              <a:rPr lang="en-US" sz="2400" dirty="0" smtClean="0">
                <a:latin typeface="Calibri" panose="020F0502020204030204" pitchFamily="34" charset="0"/>
                <a:cs typeface="Calibri" panose="020F0502020204030204" pitchFamily="34" charset="0"/>
              </a:rPr>
              <a:t>Tribunals </a:t>
            </a:r>
            <a:r>
              <a:rPr lang="en-US" sz="2400" dirty="0">
                <a:latin typeface="Calibri" panose="020F0502020204030204" pitchFamily="34" charset="0"/>
                <a:cs typeface="Calibri" panose="020F0502020204030204" pitchFamily="34" charset="0"/>
              </a:rPr>
              <a:t>impacting the going concern status and </a:t>
            </a:r>
            <a:r>
              <a:rPr lang="en-US" sz="2400" dirty="0" smtClean="0">
                <a:latin typeface="Calibri" panose="020F0502020204030204" pitchFamily="34" charset="0"/>
                <a:cs typeface="Calibri" panose="020F0502020204030204" pitchFamily="34" charset="0"/>
              </a:rPr>
              <a:t>Company’s </a:t>
            </a:r>
            <a:r>
              <a:rPr lang="en-US" sz="2400" dirty="0">
                <a:latin typeface="Calibri" panose="020F0502020204030204" pitchFamily="34" charset="0"/>
                <a:cs typeface="Calibri" panose="020F0502020204030204" pitchFamily="34" charset="0"/>
              </a:rPr>
              <a:t>operations in future.</a:t>
            </a:r>
          </a:p>
          <a:p>
            <a:pPr marL="452437" indent="-342900"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marL="452437" indent="-342900"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Particulars </a:t>
            </a:r>
            <a:r>
              <a:rPr lang="en-US" sz="2400" dirty="0">
                <a:latin typeface="Calibri" panose="020F0502020204030204" pitchFamily="34" charset="0"/>
                <a:cs typeface="Calibri" panose="020F0502020204030204" pitchFamily="34" charset="0"/>
              </a:rPr>
              <a:t>of contracts or arrangements with related parties in the Form AOC- 2.</a:t>
            </a:r>
          </a:p>
          <a:p>
            <a:pPr marL="109537" indent="0" algn="just">
              <a:buNone/>
            </a:pPr>
            <a:endParaRPr lang="en-US"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37</a:t>
            </a:fld>
            <a:endParaRPr lang="en-US" dirty="0"/>
          </a:p>
        </p:txBody>
      </p:sp>
      <p:sp>
        <p:nvSpPr>
          <p:cNvPr id="5" name="Title 4"/>
          <p:cNvSpPr>
            <a:spLocks noGrp="1"/>
          </p:cNvSpPr>
          <p:nvPr>
            <p:ph type="title"/>
          </p:nvPr>
        </p:nvSpPr>
        <p:spPr>
          <a:xfrm>
            <a:off x="457200" y="0"/>
            <a:ext cx="8229600" cy="990600"/>
          </a:xfrm>
          <a:solidFill>
            <a:schemeClr val="bg2">
              <a:lumMod val="75000"/>
            </a:schemeClr>
          </a:solidFill>
        </p:spPr>
        <p:txBody>
          <a:bodyPr>
            <a:noAutofit/>
          </a:bodyPr>
          <a:lstStyle/>
          <a:p>
            <a:pPr algn="ctr"/>
            <a:r>
              <a:rPr lang="en-US" sz="2400" dirty="0" smtClean="0">
                <a:solidFill>
                  <a:srgbClr val="C00000"/>
                </a:solidFill>
                <a:latin typeface="Calibri" panose="020F0502020204030204" pitchFamily="34" charset="0"/>
                <a:cs typeface="Calibri" panose="020F0502020204030204" pitchFamily="34" charset="0"/>
              </a:rPr>
              <a:t>Content of Director’s Report [Rule 8A of Companies (Accounts) Rule, 2014]- Applicable to Small Company and One Person Company</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5842122"/>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562600"/>
          </a:xfrm>
          <a:solidFill>
            <a:schemeClr val="accent1">
              <a:lumMod val="20000"/>
              <a:lumOff val="80000"/>
            </a:schemeClr>
          </a:solidFill>
        </p:spPr>
        <p:txBody>
          <a:bodyPr>
            <a:normAutofit/>
          </a:bodyPr>
          <a:lstStyle/>
          <a:p>
            <a:pPr marL="109537" indent="0" algn="ctr">
              <a:buNone/>
            </a:pPr>
            <a:endParaRPr lang="en-US" sz="5400" dirty="0" smtClean="0">
              <a:latin typeface="Calibri" panose="020F0502020204030204" pitchFamily="34" charset="0"/>
              <a:cs typeface="Calibri" panose="020F0502020204030204" pitchFamily="34" charset="0"/>
            </a:endParaRPr>
          </a:p>
          <a:p>
            <a:pPr marL="109537" indent="0" algn="ctr">
              <a:buNone/>
            </a:pPr>
            <a:endParaRPr lang="en-US" sz="5400" dirty="0">
              <a:latin typeface="Calibri" panose="020F0502020204030204" pitchFamily="34" charset="0"/>
              <a:cs typeface="Calibri" panose="020F0502020204030204" pitchFamily="34" charset="0"/>
            </a:endParaRPr>
          </a:p>
          <a:p>
            <a:pPr marL="109537" indent="0" algn="ctr">
              <a:buNone/>
            </a:pPr>
            <a:r>
              <a:rPr lang="en-US" sz="5400" dirty="0" smtClean="0">
                <a:latin typeface="Calibri" panose="020F0502020204030204" pitchFamily="34" charset="0"/>
                <a:cs typeface="Calibri" panose="020F0502020204030204" pitchFamily="34" charset="0"/>
              </a:rPr>
              <a:t>Detailed Discussion on content of Director’s Report </a:t>
            </a:r>
            <a:r>
              <a:rPr lang="en-US" sz="4400" b="1" dirty="0" smtClean="0">
                <a:solidFill>
                  <a:srgbClr val="C00000"/>
                </a:solidFill>
                <a:latin typeface="Calibri" panose="020F0502020204030204" pitchFamily="34" charset="0"/>
                <a:cs typeface="Calibri" panose="020F0502020204030204" pitchFamily="34" charset="0"/>
              </a:rPr>
              <a:t>(SS-4 and Guidance Note of ICSI)</a:t>
            </a:r>
            <a:endParaRPr lang="en-IN" sz="4400" b="1"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38</a:t>
            </a:fld>
            <a:endParaRPr lang="en-US" dirty="0"/>
          </a:p>
        </p:txBody>
      </p:sp>
    </p:spTree>
    <p:extLst>
      <p:ext uri="{BB962C8B-B14F-4D97-AF65-F5344CB8AC3E}">
        <p14:creationId xmlns:p14="http://schemas.microsoft.com/office/powerpoint/2010/main" val="1346870835"/>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786" y="838200"/>
            <a:ext cx="8229600" cy="5187635"/>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SS-4 lays down the aspects of general </a:t>
            </a:r>
            <a:r>
              <a:rPr lang="en-US" sz="2400" dirty="0" smtClean="0">
                <a:latin typeface="Calibri" panose="020F0502020204030204" pitchFamily="34" charset="0"/>
                <a:cs typeface="Calibri" panose="020F0502020204030204" pitchFamily="34" charset="0"/>
              </a:rPr>
              <a:t>information to </a:t>
            </a:r>
            <a:r>
              <a:rPr lang="en-US" sz="2400" dirty="0">
                <a:latin typeface="Calibri" panose="020F0502020204030204" pitchFamily="34" charset="0"/>
                <a:cs typeface="Calibri" panose="020F0502020204030204" pitchFamily="34" charset="0"/>
              </a:rPr>
              <a:t>be stated in the </a:t>
            </a:r>
            <a:r>
              <a:rPr lang="en-US" sz="2400" dirty="0" smtClean="0">
                <a:latin typeface="Calibri" panose="020F0502020204030204" pitchFamily="34" charset="0"/>
                <a:cs typeface="Calibri" panose="020F0502020204030204" pitchFamily="34" charset="0"/>
              </a:rPr>
              <a:t>Report</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and </a:t>
            </a:r>
            <a:r>
              <a:rPr lang="en-US" sz="2400" dirty="0">
                <a:latin typeface="Calibri" panose="020F0502020204030204" pitchFamily="34" charset="0"/>
                <a:cs typeface="Calibri" panose="020F0502020204030204" pitchFamily="34" charset="0"/>
              </a:rPr>
              <a:t>facilitate </a:t>
            </a:r>
            <a:r>
              <a:rPr lang="en-US" sz="2400" b="1" u="sng" dirty="0">
                <a:solidFill>
                  <a:srgbClr val="C00000"/>
                </a:solidFill>
                <a:latin typeface="Calibri" panose="020F0502020204030204" pitchFamily="34" charset="0"/>
                <a:cs typeface="Calibri" panose="020F0502020204030204" pitchFamily="34" charset="0"/>
              </a:rPr>
              <a:t>uniformity in disclosures</a:t>
            </a:r>
            <a:r>
              <a:rPr lang="en-US" sz="2400" dirty="0" smtClean="0">
                <a:latin typeface="Calibri" panose="020F0502020204030204" pitchFamily="34" charset="0"/>
                <a:cs typeface="Calibri" panose="020F0502020204030204" pitchFamily="34" charset="0"/>
              </a:rPr>
              <a:t>.</a:t>
            </a:r>
          </a:p>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Guidance Note on Report of the Board of Directors issued by the ICSI, sets out the </a:t>
            </a:r>
            <a:r>
              <a:rPr lang="en-US" sz="2400" b="1" u="sng" dirty="0">
                <a:solidFill>
                  <a:srgbClr val="C00000"/>
                </a:solidFill>
                <a:latin typeface="Calibri" panose="020F0502020204030204" pitchFamily="34" charset="0"/>
                <a:cs typeface="Calibri" panose="020F0502020204030204" pitchFamily="34" charset="0"/>
              </a:rPr>
              <a:t>explanations, procedures and practical aspects </a:t>
            </a:r>
            <a:r>
              <a:rPr lang="en-US" sz="2400" dirty="0">
                <a:latin typeface="Calibri" panose="020F0502020204030204" pitchFamily="34" charset="0"/>
                <a:cs typeface="Calibri" panose="020F0502020204030204" pitchFamily="34" charset="0"/>
              </a:rPr>
              <a:t>in respect of the provisions contained in </a:t>
            </a:r>
            <a:r>
              <a:rPr lang="en-US" sz="2400" dirty="0" smtClean="0">
                <a:latin typeface="Calibri" panose="020F0502020204030204" pitchFamily="34" charset="0"/>
                <a:cs typeface="Calibri" panose="020F0502020204030204" pitchFamily="34" charset="0"/>
              </a:rPr>
              <a:t>                  SS-4 </a:t>
            </a:r>
            <a:r>
              <a:rPr lang="en-US" sz="2400" dirty="0">
                <a:latin typeface="Calibri" panose="020F0502020204030204" pitchFamily="34" charset="0"/>
                <a:cs typeface="Calibri" panose="020F0502020204030204" pitchFamily="34" charset="0"/>
              </a:rPr>
              <a:t>to facilitate compliance thereof by the stakeholders.</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The Guidance Note aims in facilitating appropriate disclosure in a </a:t>
            </a:r>
            <a:r>
              <a:rPr lang="en-US" sz="2400" b="1" u="sng" dirty="0">
                <a:solidFill>
                  <a:srgbClr val="C00000"/>
                </a:solidFill>
                <a:latin typeface="Calibri" panose="020F0502020204030204" pitchFamily="34" charset="0"/>
                <a:cs typeface="Calibri" panose="020F0502020204030204" pitchFamily="34" charset="0"/>
              </a:rPr>
              <a:t>simplified and structured manner </a:t>
            </a:r>
            <a:r>
              <a:rPr lang="en-US" sz="2400" dirty="0">
                <a:latin typeface="Calibri" panose="020F0502020204030204" pitchFamily="34" charset="0"/>
                <a:cs typeface="Calibri" panose="020F0502020204030204" pitchFamily="34" charset="0"/>
              </a:rPr>
              <a:t>by adding the best practices therein.</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39</a:t>
            </a:fld>
            <a:endParaRPr lang="en-US" dirty="0"/>
          </a:p>
        </p:txBody>
      </p:sp>
      <p:sp>
        <p:nvSpPr>
          <p:cNvPr id="5" name="Title 4"/>
          <p:cNvSpPr>
            <a:spLocks noGrp="1"/>
          </p:cNvSpPr>
          <p:nvPr>
            <p:ph type="title"/>
          </p:nvPr>
        </p:nvSpPr>
        <p:spPr>
          <a:xfrm>
            <a:off x="485104"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IN" sz="2800" dirty="0" smtClean="0">
                <a:solidFill>
                  <a:srgbClr val="C00000"/>
                </a:solidFill>
                <a:latin typeface="Calibri" panose="020F0502020204030204" pitchFamily="34" charset="0"/>
                <a:cs typeface="Calibri" panose="020F0502020204030204" pitchFamily="34" charset="0"/>
              </a:rPr>
              <a:t>SS-4 and Guidance Note issued by ICSI</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447306"/>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idx="4294967295"/>
          </p:nvPr>
        </p:nvSpPr>
        <p:spPr>
          <a:xfrm>
            <a:off x="570458" y="381000"/>
            <a:ext cx="7431436" cy="3791143"/>
          </a:xfrm>
        </p:spPr>
        <p:txBody>
          <a:bodyPr>
            <a:normAutofit/>
          </a:bodyPr>
          <a:lstStyle/>
          <a:p>
            <a:pPr algn="ctr"/>
            <a:r>
              <a:rPr lang="en-US" sz="3601" dirty="0">
                <a:solidFill>
                  <a:schemeClr val="tx1"/>
                </a:solidFill>
                <a:latin typeface="Times New Roman" pitchFamily="18" charset="0"/>
                <a:cs typeface="Times New Roman" pitchFamily="18" charset="0"/>
              </a:rPr>
              <a:t>If You Think Compliance is </a:t>
            </a:r>
            <a:br>
              <a:rPr lang="en-US" sz="3601" dirty="0">
                <a:solidFill>
                  <a:schemeClr val="tx1"/>
                </a:solidFill>
                <a:latin typeface="Times New Roman" pitchFamily="18" charset="0"/>
                <a:cs typeface="Times New Roman" pitchFamily="18" charset="0"/>
              </a:rPr>
            </a:br>
            <a:r>
              <a:rPr lang="en-US" sz="3601" dirty="0">
                <a:solidFill>
                  <a:schemeClr val="tx1"/>
                </a:solidFill>
                <a:latin typeface="Times New Roman" pitchFamily="18" charset="0"/>
                <a:cs typeface="Times New Roman" pitchFamily="18" charset="0"/>
              </a:rPr>
              <a:t>Expensive</a:t>
            </a:r>
            <a:br>
              <a:rPr lang="en-US" sz="3601" dirty="0">
                <a:solidFill>
                  <a:schemeClr val="tx1"/>
                </a:solidFill>
                <a:latin typeface="Times New Roman" pitchFamily="18" charset="0"/>
                <a:cs typeface="Times New Roman" pitchFamily="18" charset="0"/>
              </a:rPr>
            </a:br>
            <a:r>
              <a:rPr lang="en-US" sz="3601" dirty="0">
                <a:solidFill>
                  <a:schemeClr val="accent2">
                    <a:lumMod val="75000"/>
                  </a:schemeClr>
                </a:solidFill>
                <a:latin typeface="Times New Roman" pitchFamily="18" charset="0"/>
                <a:cs typeface="Times New Roman" pitchFamily="18" charset="0"/>
              </a:rPr>
              <a:t>Try Non-Compliance</a:t>
            </a:r>
            <a:r>
              <a:rPr lang="en-US" dirty="0" smtClean="0"/>
              <a:t/>
            </a:r>
            <a:br>
              <a:rPr lang="en-US" dirty="0" smtClean="0"/>
            </a:br>
            <a:endParaRPr lang="en-US" dirty="0"/>
          </a:p>
        </p:txBody>
      </p:sp>
      <p:sp>
        <p:nvSpPr>
          <p:cNvPr id="7" name="Footer Placeholder 6"/>
          <p:cNvSpPr>
            <a:spLocks noGrp="1"/>
          </p:cNvSpPr>
          <p:nvPr>
            <p:ph type="ftr" sz="quarter" idx="11"/>
          </p:nvPr>
        </p:nvSpPr>
        <p:spPr>
          <a:xfrm>
            <a:off x="4380073" y="5663791"/>
            <a:ext cx="4307799" cy="273915"/>
          </a:xfrm>
        </p:spPr>
        <p:txBody>
          <a:bodyPr/>
          <a:lstStyle/>
          <a:p>
            <a:r>
              <a:rPr lang="en-US" sz="1200" dirty="0">
                <a:latin typeface="Times New Roman" pitchFamily="18" charset="0"/>
                <a:cs typeface="Times New Roman" pitchFamily="18" charset="0"/>
              </a:rPr>
              <a:t>AMITA DESAI &amp; CO</a:t>
            </a:r>
          </a:p>
        </p:txBody>
      </p:sp>
      <p:pic>
        <p:nvPicPr>
          <p:cNvPr id="1026" name="Picture 2" descr="C:\Users\pc-8\Desktop\Images\images.jpg"/>
          <p:cNvPicPr>
            <a:picLocks noChangeAspect="1" noChangeArrowheads="1"/>
          </p:cNvPicPr>
          <p:nvPr/>
        </p:nvPicPr>
        <p:blipFill>
          <a:blip r:embed="rId2"/>
          <a:srcRect/>
          <a:stretch>
            <a:fillRect/>
          </a:stretch>
        </p:blipFill>
        <p:spPr bwMode="auto">
          <a:xfrm>
            <a:off x="1599426" y="3371835"/>
            <a:ext cx="5670757" cy="2057936"/>
          </a:xfrm>
          <a:prstGeom prst="rect">
            <a:avLst/>
          </a:prstGeom>
          <a:noFill/>
        </p:spPr>
      </p:pic>
    </p:spTree>
    <p:extLst>
      <p:ext uri="{BB962C8B-B14F-4D97-AF65-F5344CB8AC3E}">
        <p14:creationId xmlns:p14="http://schemas.microsoft.com/office/powerpoint/2010/main" val="1334126895"/>
      </p:ext>
    </p:extLst>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1591" y="1066800"/>
            <a:ext cx="8229600" cy="4678363"/>
          </a:xfrm>
          <a:solidFill>
            <a:schemeClr val="accent1">
              <a:lumMod val="20000"/>
              <a:lumOff val="80000"/>
            </a:schemeClr>
          </a:solidFill>
        </p:spPr>
        <p:txBody>
          <a:bodyPr>
            <a:normAutofit fontScale="77500" lnSpcReduction="20000"/>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buNone/>
            </a:pPr>
            <a:r>
              <a:rPr lang="en-US" sz="2800" dirty="0" smtClean="0">
                <a:latin typeface="Calibri" panose="020F0502020204030204" pitchFamily="34" charset="0"/>
                <a:cs typeface="Calibri" panose="020F0502020204030204" pitchFamily="34" charset="0"/>
              </a:rPr>
              <a:t>The </a:t>
            </a:r>
            <a:r>
              <a:rPr lang="en-US" sz="2800" dirty="0">
                <a:latin typeface="Calibri" panose="020F0502020204030204" pitchFamily="34" charset="0"/>
                <a:cs typeface="Calibri" panose="020F0502020204030204" pitchFamily="34" charset="0"/>
              </a:rPr>
              <a:t>financial summary and highlights thereof should be </a:t>
            </a:r>
            <a:r>
              <a:rPr lang="en-US" sz="2800" dirty="0" smtClean="0">
                <a:latin typeface="Calibri" panose="020F0502020204030204" pitchFamily="34" charset="0"/>
                <a:cs typeface="Calibri" panose="020F0502020204030204" pitchFamily="34" charset="0"/>
              </a:rPr>
              <a:t>accompanied by </a:t>
            </a:r>
            <a:r>
              <a:rPr lang="en-US" sz="2800" dirty="0">
                <a:latin typeface="Calibri" panose="020F0502020204030204" pitchFamily="34" charset="0"/>
                <a:cs typeface="Calibri" panose="020F0502020204030204" pitchFamily="34" charset="0"/>
              </a:rPr>
              <a:t>the </a:t>
            </a:r>
            <a:r>
              <a:rPr lang="en-US" sz="2800" b="1" u="sng" dirty="0">
                <a:latin typeface="Calibri" panose="020F0502020204030204" pitchFamily="34" charset="0"/>
                <a:cs typeface="Calibri" panose="020F0502020204030204" pitchFamily="34" charset="0"/>
              </a:rPr>
              <a:t>macro-economic, geo-political, financial, industry specific </a:t>
            </a:r>
            <a:r>
              <a:rPr lang="en-US" sz="2800" dirty="0" smtClean="0">
                <a:latin typeface="Calibri" panose="020F0502020204030204" pitchFamily="34" charset="0"/>
                <a:cs typeface="Calibri" panose="020F0502020204030204" pitchFamily="34" charset="0"/>
              </a:rPr>
              <a:t>as well </a:t>
            </a:r>
            <a:r>
              <a:rPr lang="en-US" sz="2800" dirty="0">
                <a:latin typeface="Calibri" panose="020F0502020204030204" pitchFamily="34" charset="0"/>
                <a:cs typeface="Calibri" panose="020F0502020204030204" pitchFamily="34" charset="0"/>
              </a:rPr>
              <a:t>as any </a:t>
            </a:r>
            <a:r>
              <a:rPr lang="en-US" sz="2800" b="1" u="sng" dirty="0">
                <a:latin typeface="Calibri" panose="020F0502020204030204" pitchFamily="34" charset="0"/>
                <a:cs typeface="Calibri" panose="020F0502020204030204" pitchFamily="34" charset="0"/>
              </a:rPr>
              <a:t>company specific information </a:t>
            </a:r>
            <a:r>
              <a:rPr lang="en-US" sz="2800" dirty="0">
                <a:latin typeface="Calibri" panose="020F0502020204030204" pitchFamily="34" charset="0"/>
                <a:cs typeface="Calibri" panose="020F0502020204030204" pitchFamily="34" charset="0"/>
              </a:rPr>
              <a:t>affecting the business of </a:t>
            </a:r>
            <a:r>
              <a:rPr lang="en-US" sz="2800" dirty="0" smtClean="0">
                <a:latin typeface="Calibri" panose="020F0502020204030204" pitchFamily="34" charset="0"/>
                <a:cs typeface="Calibri" panose="020F0502020204030204" pitchFamily="34" charset="0"/>
              </a:rPr>
              <a:t>the company </a:t>
            </a:r>
            <a:r>
              <a:rPr lang="en-US" sz="2800" dirty="0">
                <a:latin typeface="Calibri" panose="020F0502020204030204" pitchFamily="34" charset="0"/>
                <a:cs typeface="Calibri" panose="020F0502020204030204" pitchFamily="34" charset="0"/>
              </a:rPr>
              <a:t>and the market in which it operates, along with the </a:t>
            </a:r>
            <a:r>
              <a:rPr lang="en-US" sz="2800" dirty="0" smtClean="0">
                <a:latin typeface="Calibri" panose="020F0502020204030204" pitchFamily="34" charset="0"/>
                <a:cs typeface="Calibri" panose="020F0502020204030204" pitchFamily="34" charset="0"/>
              </a:rPr>
              <a:t>industry performance </a:t>
            </a:r>
            <a:r>
              <a:rPr lang="en-US" sz="2800" dirty="0">
                <a:latin typeface="Calibri" panose="020F0502020204030204" pitchFamily="34" charset="0"/>
                <a:cs typeface="Calibri" panose="020F0502020204030204" pitchFamily="34" charset="0"/>
              </a:rPr>
              <a:t>vis-à-vis the company’s performance</a:t>
            </a:r>
            <a:r>
              <a:rPr lang="en-US" sz="2800" dirty="0" smtClean="0">
                <a:latin typeface="Calibri" panose="020F0502020204030204" pitchFamily="34" charset="0"/>
                <a:cs typeface="Calibri" panose="020F0502020204030204" pitchFamily="34" charset="0"/>
              </a:rPr>
              <a:t>.</a:t>
            </a:r>
          </a:p>
          <a:p>
            <a:pPr marL="109728" indent="0">
              <a:buNone/>
            </a:pPr>
            <a:endParaRPr lang="en-US" sz="2800" i="1" dirty="0" smtClean="0">
              <a:latin typeface="Calibri" panose="020F0502020204030204" pitchFamily="34" charset="0"/>
              <a:cs typeface="Calibri" panose="020F0502020204030204" pitchFamily="34" charset="0"/>
            </a:endParaRPr>
          </a:p>
          <a:p>
            <a:pPr marL="109728" indent="0" algn="just">
              <a:buNone/>
            </a:pPr>
            <a:r>
              <a:rPr lang="en-US" sz="2800" dirty="0" smtClean="0">
                <a:latin typeface="Calibri" panose="020F0502020204030204" pitchFamily="34" charset="0"/>
                <a:cs typeface="Calibri" panose="020F0502020204030204" pitchFamily="34" charset="0"/>
              </a:rPr>
              <a:t>In </a:t>
            </a:r>
            <a:r>
              <a:rPr lang="en-US" sz="2800" dirty="0">
                <a:latin typeface="Calibri" panose="020F0502020204030204" pitchFamily="34" charset="0"/>
                <a:cs typeface="Calibri" panose="020F0502020204030204" pitchFamily="34" charset="0"/>
              </a:rPr>
              <a:t>case of a </a:t>
            </a:r>
            <a:r>
              <a:rPr lang="en-US" sz="2800" b="1" u="sng" dirty="0">
                <a:latin typeface="Calibri" panose="020F0502020204030204" pitchFamily="34" charset="0"/>
                <a:cs typeface="Calibri" panose="020F0502020204030204" pitchFamily="34" charset="0"/>
              </a:rPr>
              <a:t>listed company </a:t>
            </a:r>
            <a:r>
              <a:rPr lang="en-US" sz="2800" dirty="0">
                <a:latin typeface="Calibri" panose="020F0502020204030204" pitchFamily="34" charset="0"/>
                <a:cs typeface="Calibri" panose="020F0502020204030204" pitchFamily="34" charset="0"/>
              </a:rPr>
              <a:t>which has listed its specified securities</a:t>
            </a:r>
            <a:r>
              <a:rPr lang="en-US" sz="2800" dirty="0" smtClean="0">
                <a:latin typeface="Calibri" panose="020F0502020204030204" pitchFamily="34" charset="0"/>
                <a:cs typeface="Calibri" panose="020F0502020204030204" pitchFamily="34" charset="0"/>
              </a:rPr>
              <a:t>, the </a:t>
            </a:r>
            <a:r>
              <a:rPr lang="en-US" sz="2800" dirty="0">
                <a:latin typeface="Calibri" panose="020F0502020204030204" pitchFamily="34" charset="0"/>
                <a:cs typeface="Calibri" panose="020F0502020204030204" pitchFamily="34" charset="0"/>
              </a:rPr>
              <a:t>business highlights should also be reported, to the extent possible</a:t>
            </a:r>
            <a:r>
              <a:rPr lang="en-US" sz="2800" dirty="0" smtClean="0">
                <a:latin typeface="Calibri" panose="020F0502020204030204" pitchFamily="34" charset="0"/>
                <a:cs typeface="Calibri" panose="020F0502020204030204" pitchFamily="34" charset="0"/>
              </a:rPr>
              <a:t>, as </a:t>
            </a:r>
            <a:r>
              <a:rPr lang="en-US" sz="2800" dirty="0">
                <a:latin typeface="Calibri" panose="020F0502020204030204" pitchFamily="34" charset="0"/>
                <a:cs typeface="Calibri" panose="020F0502020204030204" pitchFamily="34" charset="0"/>
              </a:rPr>
              <a:t>per the </a:t>
            </a:r>
            <a:r>
              <a:rPr lang="en-US" sz="2800" b="1" u="sng" dirty="0">
                <a:latin typeface="Calibri" panose="020F0502020204030204" pitchFamily="34" charset="0"/>
                <a:cs typeface="Calibri" panose="020F0502020204030204" pitchFamily="34" charset="0"/>
              </a:rPr>
              <a:t>segment reporting requirements</a:t>
            </a:r>
            <a:r>
              <a:rPr lang="en-US" sz="2800" dirty="0">
                <a:latin typeface="Calibri" panose="020F0502020204030204" pitchFamily="34" charset="0"/>
                <a:cs typeface="Calibri" panose="020F0502020204030204" pitchFamily="34" charset="0"/>
              </a:rPr>
              <a:t>. </a:t>
            </a:r>
            <a:endParaRPr lang="en-US" sz="2800" dirty="0" smtClean="0">
              <a:latin typeface="Calibri" panose="020F0502020204030204" pitchFamily="34" charset="0"/>
              <a:cs typeface="Calibri" panose="020F0502020204030204" pitchFamily="34" charset="0"/>
            </a:endParaRPr>
          </a:p>
          <a:p>
            <a:pPr marL="109728" indent="0" algn="just">
              <a:buNone/>
            </a:pPr>
            <a:endParaRPr lang="en-US" sz="2800" dirty="0">
              <a:latin typeface="Calibri" panose="020F0502020204030204" pitchFamily="34" charset="0"/>
              <a:cs typeface="Calibri" panose="020F0502020204030204" pitchFamily="34" charset="0"/>
            </a:endParaRPr>
          </a:p>
          <a:p>
            <a:pPr marL="109728" indent="0" algn="just">
              <a:buNone/>
            </a:pPr>
            <a:r>
              <a:rPr lang="en-US" sz="2800" dirty="0" smtClean="0">
                <a:latin typeface="Calibri" panose="020F0502020204030204" pitchFamily="34" charset="0"/>
                <a:cs typeface="Calibri" panose="020F0502020204030204" pitchFamily="34" charset="0"/>
              </a:rPr>
              <a:t>In </a:t>
            </a:r>
            <a:r>
              <a:rPr lang="en-US" sz="2800" dirty="0">
                <a:latin typeface="Calibri" panose="020F0502020204030204" pitchFamily="34" charset="0"/>
                <a:cs typeface="Calibri" panose="020F0502020204030204" pitchFamily="34" charset="0"/>
              </a:rPr>
              <a:t>case of an </a:t>
            </a:r>
            <a:r>
              <a:rPr lang="en-US" sz="2800" dirty="0" smtClean="0">
                <a:latin typeface="Calibri" panose="020F0502020204030204" pitchFamily="34" charset="0"/>
                <a:cs typeface="Calibri" panose="020F0502020204030204" pitchFamily="34" charset="0"/>
              </a:rPr>
              <a:t>unlisted company</a:t>
            </a:r>
            <a:r>
              <a:rPr lang="en-US" sz="2800" dirty="0">
                <a:latin typeface="Calibri" panose="020F0502020204030204" pitchFamily="34" charset="0"/>
                <a:cs typeface="Calibri" panose="020F0502020204030204" pitchFamily="34" charset="0"/>
              </a:rPr>
              <a:t>, the financial summary in the Report may </a:t>
            </a:r>
            <a:r>
              <a:rPr lang="en-US" sz="2800" dirty="0" smtClean="0">
                <a:latin typeface="Calibri" panose="020F0502020204030204" pitchFamily="34" charset="0"/>
                <a:cs typeface="Calibri" panose="020F0502020204030204" pitchFamily="34" charset="0"/>
              </a:rPr>
              <a:t>be  disclosed  segment </a:t>
            </a:r>
            <a:r>
              <a:rPr lang="en-US" sz="2800" dirty="0">
                <a:latin typeface="Calibri" panose="020F0502020204030204" pitchFamily="34" charset="0"/>
                <a:cs typeface="Calibri" panose="020F0502020204030204" pitchFamily="34" charset="0"/>
              </a:rPr>
              <a:t>wise.</a:t>
            </a:r>
            <a:endParaRPr lang="en-US" sz="2800" dirty="0" smtClean="0">
              <a:latin typeface="Calibri" panose="020F0502020204030204" pitchFamily="34" charset="0"/>
              <a:cs typeface="Calibri" panose="020F0502020204030204" pitchFamily="34" charset="0"/>
            </a:endParaRPr>
          </a:p>
          <a:p>
            <a:pPr marL="109728" indent="0" algn="just">
              <a:buNone/>
            </a:pPr>
            <a:endParaRPr lang="en-US" sz="2800" b="1" u="sng" dirty="0">
              <a:solidFill>
                <a:srgbClr val="C00000"/>
              </a:solidFill>
              <a:latin typeface="Calibri" panose="020F0502020204030204" pitchFamily="34" charset="0"/>
              <a:cs typeface="Calibri" panose="020F0502020204030204" pitchFamily="34" charset="0"/>
            </a:endParaRPr>
          </a:p>
          <a:p>
            <a:pPr marL="109728" indent="0" algn="just">
              <a:buNone/>
            </a:pPr>
            <a:r>
              <a:rPr lang="en-US" sz="2800" b="1" u="sng" dirty="0" smtClean="0">
                <a:solidFill>
                  <a:srgbClr val="C00000"/>
                </a:solidFill>
                <a:latin typeface="Calibri" panose="020F0502020204030204" pitchFamily="34" charset="0"/>
                <a:cs typeface="Calibri" panose="020F0502020204030204" pitchFamily="34" charset="0"/>
              </a:rPr>
              <a:t>Affect due to Covid 19 Pandemic </a:t>
            </a:r>
            <a:endParaRPr lang="en-IN" sz="2800" b="1" u="sng"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40</a:t>
            </a:fld>
            <a:endParaRPr lang="en-US" dirty="0"/>
          </a:p>
        </p:txBody>
      </p:sp>
      <p:sp>
        <p:nvSpPr>
          <p:cNvPr id="5" name="Title 4"/>
          <p:cNvSpPr>
            <a:spLocks noGrp="1"/>
          </p:cNvSpPr>
          <p:nvPr>
            <p:ph type="title"/>
          </p:nvPr>
        </p:nvSpPr>
        <p:spPr>
          <a:xfrm>
            <a:off x="417672" y="11730"/>
            <a:ext cx="8229600" cy="914401"/>
          </a:xfrm>
          <a:solidFill>
            <a:schemeClr val="bg2">
              <a:lumMod val="75000"/>
            </a:schemeClr>
          </a:solidFill>
        </p:spPr>
        <p:txBody>
          <a:bodyPr>
            <a:noAutofit/>
          </a:bodyPr>
          <a:lstStyle/>
          <a:p>
            <a:pPr algn="ctr"/>
            <a:r>
              <a:rPr lang="en-US" sz="3200" dirty="0" smtClean="0">
                <a:solidFill>
                  <a:srgbClr val="C00000"/>
                </a:solidFill>
                <a:latin typeface="Calibri" panose="020F0502020204030204" pitchFamily="34" charset="0"/>
                <a:cs typeface="Calibri" panose="020F0502020204030204" pitchFamily="34" charset="0"/>
              </a:rPr>
              <a:t>1. Financial Summary and Highlights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26334"/>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5129" y="838200"/>
            <a:ext cx="8229600" cy="4876801"/>
          </a:xfrm>
          <a:solidFill>
            <a:schemeClr val="accent1">
              <a:lumMod val="20000"/>
              <a:lumOff val="80000"/>
            </a:schemeClr>
          </a:solidFill>
        </p:spPr>
        <p:txBody>
          <a:bodyPr>
            <a:noAutofit/>
          </a:bodyPr>
          <a:lstStyle/>
          <a:p>
            <a:pPr marL="109728" indent="0" algn="just">
              <a:buNone/>
            </a:pPr>
            <a:r>
              <a:rPr lang="en-US" sz="3200" dirty="0">
                <a:latin typeface="Calibri" panose="020F0502020204030204" pitchFamily="34" charset="0"/>
                <a:cs typeface="Calibri" panose="020F0502020204030204" pitchFamily="34" charset="0"/>
              </a:rPr>
              <a:t>If amount is transferred to </a:t>
            </a:r>
            <a:r>
              <a:rPr lang="en-US" sz="3200" dirty="0" smtClean="0">
                <a:latin typeface="Calibri" panose="020F0502020204030204" pitchFamily="34" charset="0"/>
                <a:cs typeface="Calibri" panose="020F0502020204030204" pitchFamily="34" charset="0"/>
              </a:rPr>
              <a:t>Reserves </a:t>
            </a:r>
            <a:r>
              <a:rPr lang="en-US" sz="3200" dirty="0">
                <a:latin typeface="Calibri" panose="020F0502020204030204" pitchFamily="34" charset="0"/>
                <a:cs typeface="Calibri" panose="020F0502020204030204" pitchFamily="34" charset="0"/>
              </a:rPr>
              <a:t>then mentioned the </a:t>
            </a:r>
            <a:r>
              <a:rPr lang="en-US" sz="3200" dirty="0" smtClean="0">
                <a:latin typeface="Calibri" panose="020F0502020204030204" pitchFamily="34" charset="0"/>
                <a:cs typeface="Calibri" panose="020F0502020204030204" pitchFamily="34" charset="0"/>
              </a:rPr>
              <a:t>same</a:t>
            </a:r>
            <a:r>
              <a:rPr lang="en-US" sz="3200" dirty="0">
                <a:latin typeface="Calibri" panose="020F0502020204030204" pitchFamily="34" charset="0"/>
                <a:cs typeface="Calibri" panose="020F0502020204030204" pitchFamily="34" charset="0"/>
              </a:rPr>
              <a:t> </a:t>
            </a:r>
            <a:r>
              <a:rPr lang="en-US" sz="3200" b="1" u="sng" dirty="0" smtClean="0">
                <a:latin typeface="Calibri" panose="020F0502020204030204" pitchFamily="34" charset="0"/>
                <a:cs typeface="Calibri" panose="020F0502020204030204" pitchFamily="34" charset="0"/>
              </a:rPr>
              <a:t>and even if no </a:t>
            </a:r>
            <a:r>
              <a:rPr lang="en-US" sz="3200" b="1" u="sng" dirty="0">
                <a:latin typeface="Calibri" panose="020F0502020204030204" pitchFamily="34" charset="0"/>
                <a:cs typeface="Calibri" panose="020F0502020204030204" pitchFamily="34" charset="0"/>
              </a:rPr>
              <a:t>amount </a:t>
            </a:r>
            <a:r>
              <a:rPr lang="en-US" sz="3200" dirty="0">
                <a:latin typeface="Calibri" panose="020F0502020204030204" pitchFamily="34" charset="0"/>
                <a:cs typeface="Calibri" panose="020F0502020204030204" pitchFamily="34" charset="0"/>
              </a:rPr>
              <a:t>is transferred to </a:t>
            </a:r>
            <a:r>
              <a:rPr lang="en-US" sz="3200" dirty="0" smtClean="0">
                <a:latin typeface="Calibri" panose="020F0502020204030204" pitchFamily="34" charset="0"/>
                <a:cs typeface="Calibri" panose="020F0502020204030204" pitchFamily="34" charset="0"/>
              </a:rPr>
              <a:t>Reserves the same to be </a:t>
            </a:r>
            <a:r>
              <a:rPr lang="en-US" sz="3200" dirty="0">
                <a:latin typeface="Calibri" panose="020F0502020204030204" pitchFamily="34" charset="0"/>
                <a:cs typeface="Calibri" panose="020F0502020204030204" pitchFamily="34" charset="0"/>
              </a:rPr>
              <a:t>mentioned in report</a:t>
            </a:r>
            <a:r>
              <a:rPr lang="en-US" sz="3200" dirty="0" smtClean="0">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41</a:t>
            </a:fld>
            <a:endParaRPr lang="en-US" dirty="0"/>
          </a:p>
        </p:txBody>
      </p:sp>
      <p:sp>
        <p:nvSpPr>
          <p:cNvPr id="5" name="Title 4"/>
          <p:cNvSpPr>
            <a:spLocks noGrp="1"/>
          </p:cNvSpPr>
          <p:nvPr>
            <p:ph type="title"/>
          </p:nvPr>
        </p:nvSpPr>
        <p:spPr>
          <a:xfrm>
            <a:off x="475129" y="7513"/>
            <a:ext cx="8229600" cy="678287"/>
          </a:xfrm>
          <a:solidFill>
            <a:schemeClr val="bg2">
              <a:lumMod val="75000"/>
            </a:schemeClr>
          </a:solidFill>
        </p:spPr>
        <p:txBody>
          <a:bodyPr>
            <a:normAutofit/>
          </a:bodyPr>
          <a:lstStyle/>
          <a:p>
            <a:pPr algn="ctr"/>
            <a:r>
              <a:rPr lang="en-US" sz="3200" dirty="0">
                <a:solidFill>
                  <a:srgbClr val="C00000"/>
                </a:solidFill>
                <a:latin typeface="Calibri" panose="020F0502020204030204" pitchFamily="34" charset="0"/>
                <a:cs typeface="Calibri" panose="020F0502020204030204" pitchFamily="34" charset="0"/>
              </a:rPr>
              <a:t>2. </a:t>
            </a:r>
            <a:r>
              <a:rPr lang="en-US" sz="3200" dirty="0" smtClean="0">
                <a:solidFill>
                  <a:srgbClr val="C00000"/>
                </a:solidFill>
                <a:latin typeface="Calibri" panose="020F0502020204030204" pitchFamily="34" charset="0"/>
                <a:cs typeface="Calibri" panose="020F0502020204030204" pitchFamily="34" charset="0"/>
              </a:rPr>
              <a:t>Amount to be carried to Reserves</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4248" y="4114800"/>
            <a:ext cx="3829050" cy="1190625"/>
          </a:xfrm>
          <a:prstGeom prst="rect">
            <a:avLst/>
          </a:prstGeom>
        </p:spPr>
      </p:pic>
    </p:spTree>
    <p:extLst>
      <p:ext uri="{BB962C8B-B14F-4D97-AF65-F5344CB8AC3E}">
        <p14:creationId xmlns:p14="http://schemas.microsoft.com/office/powerpoint/2010/main" val="2979734917"/>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5720" y="762000"/>
            <a:ext cx="8229600" cy="5645946"/>
          </a:xfrm>
          <a:solidFill>
            <a:schemeClr val="accent1">
              <a:lumMod val="20000"/>
              <a:lumOff val="80000"/>
            </a:schemeClr>
          </a:solidFill>
        </p:spPr>
        <p:txBody>
          <a:bodyPr>
            <a:normAutofit fontScale="92500" lnSpcReduction="10000"/>
          </a:bodyPr>
          <a:lstStyle/>
          <a:p>
            <a:pPr algn="just">
              <a:buFont typeface="Wingdings" panose="05000000000000000000" pitchFamily="2" charset="2"/>
              <a:buChar char="§"/>
            </a:pPr>
            <a:r>
              <a:rPr lang="en-US" sz="2600" b="1" u="sng" dirty="0" smtClean="0">
                <a:latin typeface="Calibri" panose="020F0502020204030204" pitchFamily="34" charset="0"/>
                <a:cs typeface="Calibri" panose="020F0502020204030204" pitchFamily="34" charset="0"/>
              </a:rPr>
              <a:t>Amount </a:t>
            </a:r>
            <a:r>
              <a:rPr lang="en-US" sz="2600" b="1" u="sng" dirty="0">
                <a:latin typeface="Calibri" panose="020F0502020204030204" pitchFamily="34" charset="0"/>
                <a:cs typeface="Calibri" panose="020F0502020204030204" pitchFamily="34" charset="0"/>
              </a:rPr>
              <a:t>of </a:t>
            </a:r>
            <a:r>
              <a:rPr lang="en-US" sz="2600" b="1" u="sng" dirty="0" smtClean="0">
                <a:latin typeface="Calibri" panose="020F0502020204030204" pitchFamily="34" charset="0"/>
                <a:cs typeface="Calibri" panose="020F0502020204030204" pitchFamily="34" charset="0"/>
              </a:rPr>
              <a:t>Dividend </a:t>
            </a:r>
            <a:r>
              <a:rPr lang="en-US" sz="2600" b="1" u="sng" dirty="0">
                <a:latin typeface="Calibri" panose="020F0502020204030204" pitchFamily="34" charset="0"/>
                <a:cs typeface="Calibri" panose="020F0502020204030204" pitchFamily="34" charset="0"/>
              </a:rPr>
              <a:t>per share, percentage </a:t>
            </a:r>
            <a:r>
              <a:rPr lang="en-US" sz="2600" dirty="0">
                <a:latin typeface="Calibri" panose="020F0502020204030204" pitchFamily="34" charset="0"/>
                <a:cs typeface="Calibri" panose="020F0502020204030204" pitchFamily="34" charset="0"/>
              </a:rPr>
              <a:t>and </a:t>
            </a:r>
            <a:r>
              <a:rPr lang="en-US" sz="2600" dirty="0" smtClean="0">
                <a:latin typeface="Calibri" panose="020F0502020204030204" pitchFamily="34" charset="0"/>
                <a:cs typeface="Calibri" panose="020F0502020204030204" pitchFamily="34" charset="0"/>
              </a:rPr>
              <a:t>Dividend </a:t>
            </a:r>
            <a:r>
              <a:rPr lang="en-US" sz="2600" dirty="0">
                <a:latin typeface="Calibri" panose="020F0502020204030204" pitchFamily="34" charset="0"/>
                <a:cs typeface="Calibri" panose="020F0502020204030204" pitchFamily="34" charset="0"/>
              </a:rPr>
              <a:t>D</a:t>
            </a:r>
            <a:r>
              <a:rPr lang="en-US" sz="2600" dirty="0" smtClean="0">
                <a:latin typeface="Calibri" panose="020F0502020204030204" pitchFamily="34" charset="0"/>
                <a:cs typeface="Calibri" panose="020F0502020204030204" pitchFamily="34" charset="0"/>
              </a:rPr>
              <a:t>istribution </a:t>
            </a:r>
            <a:r>
              <a:rPr lang="en-US" sz="2600" dirty="0">
                <a:latin typeface="Calibri" panose="020F0502020204030204" pitchFamily="34" charset="0"/>
                <a:cs typeface="Calibri" panose="020F0502020204030204" pitchFamily="34" charset="0"/>
              </a:rPr>
              <a:t>T</a:t>
            </a:r>
            <a:r>
              <a:rPr lang="en-US" sz="2600" dirty="0" smtClean="0">
                <a:latin typeface="Calibri" panose="020F0502020204030204" pitchFamily="34" charset="0"/>
                <a:cs typeface="Calibri" panose="020F0502020204030204" pitchFamily="34" charset="0"/>
              </a:rPr>
              <a:t>ax  (after 01.04.2020 no DDT by company) thereon </a:t>
            </a:r>
            <a:r>
              <a:rPr lang="en-US" sz="2600" dirty="0">
                <a:latin typeface="Calibri" panose="020F0502020204030204" pitchFamily="34" charset="0"/>
                <a:cs typeface="Calibri" panose="020F0502020204030204" pitchFamily="34" charset="0"/>
              </a:rPr>
              <a:t>is to be mentioned</a:t>
            </a:r>
            <a:r>
              <a:rPr lang="en-US" sz="2600" dirty="0" smtClean="0">
                <a:latin typeface="Calibri" panose="020F0502020204030204" pitchFamily="34" charset="0"/>
                <a:cs typeface="Calibri" panose="020F0502020204030204" pitchFamily="34" charset="0"/>
              </a:rPr>
              <a:t>.</a:t>
            </a:r>
          </a:p>
          <a:p>
            <a:pPr marL="109728" indent="0" algn="just">
              <a:buNone/>
            </a:pP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Amount </a:t>
            </a:r>
            <a:r>
              <a:rPr lang="en-US" sz="2600" dirty="0">
                <a:latin typeface="Calibri" panose="020F0502020204030204" pitchFamily="34" charset="0"/>
                <a:cs typeface="Calibri" panose="020F0502020204030204" pitchFamily="34" charset="0"/>
              </a:rPr>
              <a:t>of </a:t>
            </a:r>
            <a:r>
              <a:rPr lang="en-US" sz="2600" dirty="0" smtClean="0">
                <a:latin typeface="Calibri" panose="020F0502020204030204" pitchFamily="34" charset="0"/>
                <a:cs typeface="Calibri" panose="020F0502020204030204" pitchFamily="34" charset="0"/>
              </a:rPr>
              <a:t>and percentage </a:t>
            </a:r>
            <a:r>
              <a:rPr lang="en-US" sz="2600" dirty="0">
                <a:latin typeface="Calibri" panose="020F0502020204030204" pitchFamily="34" charset="0"/>
                <a:cs typeface="Calibri" panose="020F0502020204030204" pitchFamily="34" charset="0"/>
              </a:rPr>
              <a:t>of </a:t>
            </a:r>
            <a:r>
              <a:rPr lang="en-US" sz="2600" b="1" u="sng" dirty="0">
                <a:latin typeface="Calibri" panose="020F0502020204030204" pitchFamily="34" charset="0"/>
                <a:cs typeface="Calibri" panose="020F0502020204030204" pitchFamily="34" charset="0"/>
              </a:rPr>
              <a:t>Interim dividend </a:t>
            </a:r>
            <a:r>
              <a:rPr lang="en-US" sz="2600" dirty="0">
                <a:latin typeface="Calibri" panose="020F0502020204030204" pitchFamily="34" charset="0"/>
                <a:cs typeface="Calibri" panose="020F0502020204030204" pitchFamily="34" charset="0"/>
              </a:rPr>
              <a:t>declared and </a:t>
            </a:r>
            <a:r>
              <a:rPr lang="en-US" sz="2600" dirty="0" smtClean="0">
                <a:latin typeface="Calibri" panose="020F0502020204030204" pitchFamily="34" charset="0"/>
                <a:cs typeface="Calibri" panose="020F0502020204030204" pitchFamily="34" charset="0"/>
              </a:rPr>
              <a:t>Dividend Distribution </a:t>
            </a:r>
            <a:r>
              <a:rPr lang="en-US" sz="2600" dirty="0">
                <a:latin typeface="Calibri" panose="020F0502020204030204" pitchFamily="34" charset="0"/>
                <a:cs typeface="Calibri" panose="020F0502020204030204" pitchFamily="34" charset="0"/>
              </a:rPr>
              <a:t>Tax (after 01.04.2020 no DDT by company) thereon.</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A </a:t>
            </a:r>
            <a:r>
              <a:rPr lang="en-US" sz="2600" dirty="0">
                <a:latin typeface="Calibri" panose="020F0502020204030204" pitchFamily="34" charset="0"/>
                <a:cs typeface="Calibri" panose="020F0502020204030204" pitchFamily="34" charset="0"/>
              </a:rPr>
              <a:t>Statement on compliance with </a:t>
            </a:r>
            <a:r>
              <a:rPr lang="en-US" sz="2600" b="1" u="sng" dirty="0" smtClean="0">
                <a:latin typeface="Calibri" panose="020F0502020204030204" pitchFamily="34" charset="0"/>
                <a:cs typeface="Calibri" panose="020F0502020204030204" pitchFamily="34" charset="0"/>
              </a:rPr>
              <a:t>Dividend Distribution </a:t>
            </a:r>
            <a:r>
              <a:rPr lang="en-US" sz="2600" b="1" u="sng" dirty="0">
                <a:latin typeface="Calibri" panose="020F0502020204030204" pitchFamily="34" charset="0"/>
                <a:cs typeface="Calibri" panose="020F0502020204030204" pitchFamily="34" charset="0"/>
              </a:rPr>
              <a:t>P</a:t>
            </a:r>
            <a:r>
              <a:rPr lang="en-US" sz="2600" b="1" u="sng" dirty="0" smtClean="0">
                <a:latin typeface="Calibri" panose="020F0502020204030204" pitchFamily="34" charset="0"/>
                <a:cs typeface="Calibri" panose="020F0502020204030204" pitchFamily="34" charset="0"/>
              </a:rPr>
              <a:t>olicy</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Payment </a:t>
            </a:r>
            <a:r>
              <a:rPr lang="en-US" sz="2600" dirty="0">
                <a:latin typeface="Calibri" panose="020F0502020204030204" pitchFamily="34" charset="0"/>
                <a:cs typeface="Calibri" panose="020F0502020204030204" pitchFamily="34" charset="0"/>
              </a:rPr>
              <a:t>of Dividend </a:t>
            </a:r>
            <a:r>
              <a:rPr lang="en-US" sz="2600" b="1" u="sng" dirty="0" smtClean="0">
                <a:latin typeface="Calibri" panose="020F0502020204030204" pitchFamily="34" charset="0"/>
                <a:cs typeface="Calibri" panose="020F0502020204030204" pitchFamily="34" charset="0"/>
              </a:rPr>
              <a:t>from Reserves.</a:t>
            </a:r>
          </a:p>
          <a:p>
            <a:pPr algn="just">
              <a:buFont typeface="Wingdings" panose="05000000000000000000" pitchFamily="2" charset="2"/>
              <a:buChar char="§"/>
            </a:pPr>
            <a:endParaRPr lang="en-US"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a:latin typeface="Calibri" panose="020F0502020204030204" pitchFamily="34" charset="0"/>
                <a:cs typeface="Calibri" panose="020F0502020204030204" pitchFamily="34" charset="0"/>
              </a:rPr>
              <a:t>In case </a:t>
            </a:r>
            <a:r>
              <a:rPr lang="en-US" sz="2600" b="1" u="sng" dirty="0">
                <a:latin typeface="Calibri" panose="020F0502020204030204" pitchFamily="34" charset="0"/>
                <a:cs typeface="Calibri" panose="020F0502020204030204" pitchFamily="34" charset="0"/>
              </a:rPr>
              <a:t>no dividend has been </a:t>
            </a:r>
            <a:r>
              <a:rPr lang="en-US" sz="2600" b="1" u="sng" dirty="0" smtClean="0">
                <a:latin typeface="Calibri" panose="020F0502020204030204" pitchFamily="34" charset="0"/>
                <a:cs typeface="Calibri" panose="020F0502020204030204" pitchFamily="34" charset="0"/>
              </a:rPr>
              <a:t>Recommended </a:t>
            </a:r>
            <a:r>
              <a:rPr lang="en-US" sz="2600" dirty="0">
                <a:latin typeface="Calibri" panose="020F0502020204030204" pitchFamily="34" charset="0"/>
                <a:cs typeface="Calibri" panose="020F0502020204030204" pitchFamily="34" charset="0"/>
              </a:rPr>
              <a:t>by the Board, a statement to that effect shall be made.</a:t>
            </a:r>
            <a:endParaRPr lang="en-IN" sz="26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42</a:t>
            </a:fld>
            <a:endParaRPr lang="en-US" dirty="0"/>
          </a:p>
        </p:txBody>
      </p:sp>
      <p:sp>
        <p:nvSpPr>
          <p:cNvPr id="5" name="Title 4"/>
          <p:cNvSpPr>
            <a:spLocks noGrp="1"/>
          </p:cNvSpPr>
          <p:nvPr>
            <p:ph type="title"/>
          </p:nvPr>
        </p:nvSpPr>
        <p:spPr>
          <a:xfrm>
            <a:off x="417672" y="0"/>
            <a:ext cx="8229600" cy="685800"/>
          </a:xfrm>
          <a:solidFill>
            <a:schemeClr val="bg2">
              <a:lumMod val="75000"/>
            </a:schemeClr>
          </a:solidFill>
        </p:spPr>
        <p:txBody>
          <a:bodyPr>
            <a:noAutofit/>
          </a:bodyPr>
          <a:lstStyle/>
          <a:p>
            <a:pPr algn="ctr"/>
            <a:r>
              <a:rPr lang="en-US" sz="3200" dirty="0">
                <a:solidFill>
                  <a:srgbClr val="C00000"/>
                </a:solidFill>
                <a:latin typeface="Calibri" panose="020F0502020204030204" pitchFamily="34" charset="0"/>
                <a:cs typeface="Calibri" panose="020F0502020204030204" pitchFamily="34" charset="0"/>
              </a:rPr>
              <a:t>3. </a:t>
            </a:r>
            <a:r>
              <a:rPr lang="en-US" sz="3200" dirty="0" smtClean="0">
                <a:solidFill>
                  <a:srgbClr val="C00000"/>
                </a:solidFill>
                <a:latin typeface="Calibri" panose="020F0502020204030204" pitchFamily="34" charset="0"/>
                <a:cs typeface="Calibri" panose="020F0502020204030204" pitchFamily="34" charset="0"/>
              </a:rPr>
              <a:t>Dividend </a:t>
            </a:r>
            <a:r>
              <a:rPr lang="en-US" sz="3200" dirty="0">
                <a:solidFill>
                  <a:srgbClr val="C00000"/>
                </a:solidFill>
                <a:latin typeface="Calibri" panose="020F0502020204030204" pitchFamily="34" charset="0"/>
                <a:cs typeface="Calibri" panose="020F0502020204030204" pitchFamily="34" charset="0"/>
              </a:rPr>
              <a:t>[</a:t>
            </a:r>
            <a:r>
              <a:rPr lang="en-IN" sz="3200" dirty="0">
                <a:solidFill>
                  <a:srgbClr val="C00000"/>
                </a:solidFill>
                <a:latin typeface="Calibri" panose="020F0502020204030204" pitchFamily="34" charset="0"/>
                <a:cs typeface="Calibri" panose="020F0502020204030204" pitchFamily="34" charset="0"/>
              </a:rPr>
              <a:t>Section 134(3)(k)]</a:t>
            </a:r>
          </a:p>
        </p:txBody>
      </p:sp>
    </p:spTree>
    <p:extLst>
      <p:ext uri="{BB962C8B-B14F-4D97-AF65-F5344CB8AC3E}">
        <p14:creationId xmlns:p14="http://schemas.microsoft.com/office/powerpoint/2010/main" val="1476699375"/>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199"/>
            <a:ext cx="8252012" cy="5029201"/>
          </a:xfrm>
          <a:solidFill>
            <a:schemeClr val="accent1">
              <a:lumMod val="20000"/>
              <a:lumOff val="80000"/>
            </a:schemeClr>
          </a:solidFill>
        </p:spPr>
        <p:txBody>
          <a:bodyPr>
            <a:normAutofit/>
          </a:bodyPr>
          <a:lstStyle/>
          <a:p>
            <a:pPr marL="109728" indent="0" algn="just">
              <a:buNone/>
            </a:pPr>
            <a:r>
              <a:rPr lang="en-US" sz="2600" b="1" dirty="0">
                <a:latin typeface="Calibri" panose="020F0502020204030204" pitchFamily="34" charset="0"/>
                <a:cs typeface="Calibri" panose="020F0502020204030204" pitchFamily="34" charset="0"/>
              </a:rPr>
              <a:t>The state of affairs of the company </a:t>
            </a:r>
            <a:r>
              <a:rPr lang="en-US" sz="2600" b="1" dirty="0" smtClean="0">
                <a:latin typeface="Calibri" panose="020F0502020204030204" pitchFamily="34" charset="0"/>
                <a:cs typeface="Calibri" panose="020F0502020204030204" pitchFamily="34" charset="0"/>
              </a:rPr>
              <a:t>shall include </a:t>
            </a:r>
            <a:r>
              <a:rPr lang="en-US" sz="2600" b="1" dirty="0">
                <a:latin typeface="Calibri" panose="020F0502020204030204" pitchFamily="34" charset="0"/>
                <a:cs typeface="Calibri" panose="020F0502020204030204" pitchFamily="34" charset="0"/>
              </a:rPr>
              <a:t>the following information –</a:t>
            </a:r>
            <a:endParaRPr lang="en-IN" sz="2600" b="1"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b="1" u="sng" dirty="0" smtClean="0">
                <a:latin typeface="Calibri" panose="020F0502020204030204" pitchFamily="34" charset="0"/>
                <a:cs typeface="Calibri" panose="020F0502020204030204" pitchFamily="34" charset="0"/>
              </a:rPr>
              <a:t>Segment-wise</a:t>
            </a:r>
            <a:r>
              <a:rPr lang="en-US" sz="2600" dirty="0" smtClean="0">
                <a:latin typeface="Calibri" panose="020F0502020204030204" pitchFamily="34" charset="0"/>
                <a:cs typeface="Calibri" panose="020F0502020204030204" pitchFamily="34" charset="0"/>
              </a:rPr>
              <a:t> position of business and its operations;</a:t>
            </a:r>
          </a:p>
          <a:p>
            <a:pPr algn="just">
              <a:buFont typeface="Wingdings" panose="05000000000000000000" pitchFamily="2" charset="2"/>
              <a:buChar char="§"/>
            </a:pPr>
            <a:endParaRPr lang="en-IN"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Change in </a:t>
            </a:r>
            <a:r>
              <a:rPr lang="en-US" sz="2600" b="1" u="sng" dirty="0" smtClean="0">
                <a:latin typeface="Calibri" panose="020F0502020204030204" pitchFamily="34" charset="0"/>
                <a:cs typeface="Calibri" panose="020F0502020204030204" pitchFamily="34" charset="0"/>
              </a:rPr>
              <a:t>status </a:t>
            </a:r>
            <a:r>
              <a:rPr lang="en-US" sz="2600" dirty="0" smtClean="0">
                <a:latin typeface="Calibri" panose="020F0502020204030204" pitchFamily="34" charset="0"/>
                <a:cs typeface="Calibri" panose="020F0502020204030204" pitchFamily="34" charset="0"/>
              </a:rPr>
              <a:t>of the company;</a:t>
            </a:r>
            <a:endParaRPr lang="en-IN"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b="1" u="sng" dirty="0" smtClean="0">
                <a:latin typeface="Calibri" panose="020F0502020204030204" pitchFamily="34" charset="0"/>
                <a:cs typeface="Calibri" panose="020F0502020204030204" pitchFamily="34" charset="0"/>
              </a:rPr>
              <a:t>Key Business </a:t>
            </a:r>
            <a:r>
              <a:rPr lang="en-US" sz="2600" b="1" u="sng" dirty="0">
                <a:latin typeface="Calibri" panose="020F0502020204030204" pitchFamily="34" charset="0"/>
                <a:cs typeface="Calibri" panose="020F0502020204030204" pitchFamily="34" charset="0"/>
              </a:rPr>
              <a:t>D</a:t>
            </a:r>
            <a:r>
              <a:rPr lang="en-US" sz="2600" b="1" u="sng" dirty="0" smtClean="0">
                <a:latin typeface="Calibri" panose="020F0502020204030204" pitchFamily="34" charset="0"/>
                <a:cs typeface="Calibri" panose="020F0502020204030204" pitchFamily="34" charset="0"/>
              </a:rPr>
              <a:t>evelopments</a:t>
            </a:r>
            <a:r>
              <a:rPr lang="en-US" sz="2600" dirty="0" smtClean="0">
                <a:latin typeface="Calibri" panose="020F0502020204030204" pitchFamily="34" charset="0"/>
                <a:cs typeface="Calibri" panose="020F0502020204030204" pitchFamily="34" charset="0"/>
              </a:rPr>
              <a:t>;</a:t>
            </a:r>
            <a:endParaRPr lang="en-IN"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Change in the </a:t>
            </a:r>
            <a:r>
              <a:rPr lang="en-US" sz="2600" b="1" u="sng" dirty="0" smtClean="0">
                <a:latin typeface="Calibri" panose="020F0502020204030204" pitchFamily="34" charset="0"/>
                <a:cs typeface="Calibri" panose="020F0502020204030204" pitchFamily="34" charset="0"/>
              </a:rPr>
              <a:t>FY</a:t>
            </a:r>
            <a:r>
              <a:rPr lang="en-US" sz="2600" dirty="0" smtClean="0">
                <a:latin typeface="Calibri" panose="020F0502020204030204" pitchFamily="34" charset="0"/>
                <a:cs typeface="Calibri" panose="020F0502020204030204" pitchFamily="34" charset="0"/>
              </a:rPr>
              <a:t>;</a:t>
            </a:r>
            <a:endParaRPr lang="en-IN"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marL="109728" indent="0">
              <a:buNone/>
            </a:pPr>
            <a:endParaRPr lang="en-IN" dirty="0"/>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43</a:t>
            </a:fld>
            <a:endParaRPr lang="en-US" dirty="0"/>
          </a:p>
        </p:txBody>
      </p:sp>
      <p:sp>
        <p:nvSpPr>
          <p:cNvPr id="5" name="Title 4"/>
          <p:cNvSpPr>
            <a:spLocks noGrp="1"/>
          </p:cNvSpPr>
          <p:nvPr>
            <p:ph type="title"/>
          </p:nvPr>
        </p:nvSpPr>
        <p:spPr>
          <a:xfrm>
            <a:off x="436808" y="1"/>
            <a:ext cx="8229600" cy="762000"/>
          </a:xfrm>
          <a:solidFill>
            <a:schemeClr val="bg2">
              <a:lumMod val="75000"/>
            </a:schemeClr>
          </a:solidFill>
        </p:spPr>
        <p:txBody>
          <a:bodyPr>
            <a:noAutofit/>
          </a:bodyPr>
          <a:lstStyle/>
          <a:p>
            <a:pPr algn="ctr"/>
            <a:r>
              <a:rPr lang="en-US" sz="2800" dirty="0" smtClean="0">
                <a:solidFill>
                  <a:srgbClr val="C00000"/>
                </a:solidFill>
                <a:latin typeface="Calibri" panose="020F0502020204030204" pitchFamily="34" charset="0"/>
                <a:cs typeface="Calibri" panose="020F0502020204030204" pitchFamily="34" charset="0"/>
              </a:rPr>
              <a:t>4. </a:t>
            </a:r>
            <a:r>
              <a:rPr lang="en-US" sz="2800" dirty="0">
                <a:solidFill>
                  <a:srgbClr val="C00000"/>
                </a:solidFill>
                <a:latin typeface="Calibri" panose="020F0502020204030204" pitchFamily="34" charset="0"/>
                <a:cs typeface="Calibri" panose="020F0502020204030204" pitchFamily="34" charset="0"/>
              </a:rPr>
              <a:t>State of Company’s Affairs [Section 134 (3)(</a:t>
            </a:r>
            <a:r>
              <a:rPr lang="en-US" sz="2800" dirty="0" err="1">
                <a:solidFill>
                  <a:srgbClr val="C00000"/>
                </a:solidFill>
                <a:latin typeface="Calibri" panose="020F0502020204030204" pitchFamily="34" charset="0"/>
                <a:cs typeface="Calibri" panose="020F0502020204030204" pitchFamily="34" charset="0"/>
              </a:rPr>
              <a:t>i</a:t>
            </a:r>
            <a:r>
              <a:rPr lang="en-US" sz="2800" dirty="0">
                <a:solidFill>
                  <a:srgbClr val="C00000"/>
                </a:solidFill>
                <a:latin typeface="Calibri" panose="020F0502020204030204" pitchFamily="34" charset="0"/>
                <a:cs typeface="Calibri" panose="020F0502020204030204" pitchFamily="34" charset="0"/>
              </a:rPr>
              <a:t>)]</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1078" y="2743200"/>
            <a:ext cx="2937121" cy="2451498"/>
          </a:xfrm>
          <a:prstGeom prst="rect">
            <a:avLst/>
          </a:prstGeom>
        </p:spPr>
      </p:pic>
    </p:spTree>
    <p:extLst>
      <p:ext uri="{BB962C8B-B14F-4D97-AF65-F5344CB8AC3E}">
        <p14:creationId xmlns:p14="http://schemas.microsoft.com/office/powerpoint/2010/main" val="3945663863"/>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52012" cy="5105401"/>
          </a:xfrm>
          <a:solidFill>
            <a:schemeClr val="accent1">
              <a:lumMod val="20000"/>
              <a:lumOff val="80000"/>
            </a:schemeClr>
          </a:solidFill>
        </p:spPr>
        <p:txBody>
          <a:bodyPr>
            <a:normAutofit/>
          </a:bodyPr>
          <a:lstStyle/>
          <a:p>
            <a:pPr algn="just">
              <a:buFont typeface="Wingdings" panose="05000000000000000000" pitchFamily="2" charset="2"/>
              <a:buChar char="§"/>
            </a:pPr>
            <a:r>
              <a:rPr lang="en-US" sz="2600" b="1" u="sng" dirty="0">
                <a:latin typeface="Calibri" panose="020F0502020204030204" pitchFamily="34" charset="0"/>
                <a:cs typeface="Calibri" panose="020F0502020204030204" pitchFamily="34" charset="0"/>
              </a:rPr>
              <a:t>Capital </a:t>
            </a:r>
            <a:r>
              <a:rPr lang="en-US" sz="2600" b="1" u="sng" dirty="0" smtClean="0">
                <a:latin typeface="Calibri" panose="020F0502020204030204" pitchFamily="34" charset="0"/>
                <a:cs typeface="Calibri" panose="020F0502020204030204" pitchFamily="34" charset="0"/>
              </a:rPr>
              <a:t>Expenditure </a:t>
            </a:r>
            <a:r>
              <a:rPr lang="en-US" sz="2600" dirty="0">
                <a:latin typeface="Calibri" panose="020F0502020204030204" pitchFamily="34" charset="0"/>
                <a:cs typeface="Calibri" panose="020F0502020204030204" pitchFamily="34" charset="0"/>
              </a:rPr>
              <a:t>programs;</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Details </a:t>
            </a:r>
            <a:r>
              <a:rPr lang="en-US" sz="2600" dirty="0">
                <a:latin typeface="Calibri" panose="020F0502020204030204" pitchFamily="34" charset="0"/>
                <a:cs typeface="Calibri" panose="020F0502020204030204" pitchFamily="34" charset="0"/>
              </a:rPr>
              <a:t>and status of </a:t>
            </a:r>
            <a:r>
              <a:rPr lang="en-US" sz="2600" b="1" u="sng" dirty="0" smtClean="0">
                <a:latin typeface="Calibri" panose="020F0502020204030204" pitchFamily="34" charset="0"/>
                <a:cs typeface="Calibri" panose="020F0502020204030204" pitchFamily="34" charset="0"/>
              </a:rPr>
              <a:t>Acquisition</a:t>
            </a:r>
            <a:r>
              <a:rPr lang="en-US" sz="2600" b="1" u="sng" dirty="0">
                <a:latin typeface="Calibri" panose="020F0502020204030204" pitchFamily="34" charset="0"/>
                <a:cs typeface="Calibri" panose="020F0502020204030204" pitchFamily="34" charset="0"/>
              </a:rPr>
              <a:t>, </a:t>
            </a:r>
            <a:r>
              <a:rPr lang="en-US" sz="2600" b="1" u="sng" dirty="0" smtClean="0">
                <a:latin typeface="Calibri" panose="020F0502020204030204" pitchFamily="34" charset="0"/>
                <a:cs typeface="Calibri" panose="020F0502020204030204" pitchFamily="34" charset="0"/>
              </a:rPr>
              <a:t>Merger</a:t>
            </a:r>
            <a:r>
              <a:rPr lang="en-US" sz="2600" b="1" u="sng" dirty="0">
                <a:latin typeface="Calibri" panose="020F0502020204030204" pitchFamily="34" charset="0"/>
                <a:cs typeface="Calibri" panose="020F0502020204030204" pitchFamily="34" charset="0"/>
              </a:rPr>
              <a:t>, </a:t>
            </a:r>
            <a:r>
              <a:rPr lang="en-US" sz="2600" b="1" u="sng" dirty="0" smtClean="0">
                <a:latin typeface="Calibri" panose="020F0502020204030204" pitchFamily="34" charset="0"/>
                <a:cs typeface="Calibri" panose="020F0502020204030204" pitchFamily="34" charset="0"/>
              </a:rPr>
              <a:t>Expansion</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Modernization </a:t>
            </a:r>
            <a:r>
              <a:rPr lang="en-US" sz="2600" dirty="0">
                <a:latin typeface="Calibri" panose="020F0502020204030204" pitchFamily="34" charset="0"/>
                <a:cs typeface="Calibri" panose="020F0502020204030204" pitchFamily="34" charset="0"/>
              </a:rPr>
              <a:t>and </a:t>
            </a:r>
            <a:r>
              <a:rPr lang="en-US" sz="2600" dirty="0" smtClean="0">
                <a:latin typeface="Calibri" panose="020F0502020204030204" pitchFamily="34" charset="0"/>
                <a:cs typeface="Calibri" panose="020F0502020204030204" pitchFamily="34" charset="0"/>
              </a:rPr>
              <a:t>Diversification</a:t>
            </a:r>
            <a:r>
              <a:rPr lang="en-US" sz="2600" dirty="0">
                <a:latin typeface="Calibri" panose="020F0502020204030204" pitchFamily="34" charset="0"/>
                <a:cs typeface="Calibri" panose="020F0502020204030204" pitchFamily="34" charset="0"/>
              </a:rPr>
              <a:t>; </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Developments</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Acquisition and/or Assignment </a:t>
            </a:r>
            <a:r>
              <a:rPr lang="en-US" sz="2600" dirty="0">
                <a:latin typeface="Calibri" panose="020F0502020204030204" pitchFamily="34" charset="0"/>
                <a:cs typeface="Calibri" panose="020F0502020204030204" pitchFamily="34" charset="0"/>
              </a:rPr>
              <a:t>of material </a:t>
            </a:r>
            <a:r>
              <a:rPr lang="en-US" sz="2600" b="1" u="sng" dirty="0">
                <a:latin typeface="Calibri" panose="020F0502020204030204" pitchFamily="34" charset="0"/>
                <a:cs typeface="Calibri" panose="020F0502020204030204" pitchFamily="34" charset="0"/>
              </a:rPr>
              <a:t>Intellectual Property Rights</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Any </a:t>
            </a:r>
            <a:r>
              <a:rPr lang="en-US" sz="2600" dirty="0">
                <a:latin typeface="Calibri" panose="020F0502020204030204" pitchFamily="34" charset="0"/>
                <a:cs typeface="Calibri" panose="020F0502020204030204" pitchFamily="34" charset="0"/>
              </a:rPr>
              <a:t>other </a:t>
            </a:r>
            <a:r>
              <a:rPr lang="en-US" sz="2600" b="1" u="sng" dirty="0" smtClean="0">
                <a:latin typeface="Calibri" panose="020F0502020204030204" pitchFamily="34" charset="0"/>
                <a:cs typeface="Calibri" panose="020F0502020204030204" pitchFamily="34" charset="0"/>
              </a:rPr>
              <a:t>Material Event </a:t>
            </a:r>
            <a:r>
              <a:rPr lang="en-US" sz="2600" dirty="0">
                <a:latin typeface="Calibri" panose="020F0502020204030204" pitchFamily="34" charset="0"/>
                <a:cs typeface="Calibri" panose="020F0502020204030204" pitchFamily="34" charset="0"/>
              </a:rPr>
              <a:t>having an impact on the </a:t>
            </a:r>
            <a:r>
              <a:rPr lang="en-US" sz="2600" dirty="0" smtClean="0">
                <a:latin typeface="Calibri" panose="020F0502020204030204" pitchFamily="34" charset="0"/>
                <a:cs typeface="Calibri" panose="020F0502020204030204" pitchFamily="34" charset="0"/>
              </a:rPr>
              <a:t>Affairs </a:t>
            </a:r>
            <a:r>
              <a:rPr lang="en-US" sz="2600" dirty="0">
                <a:latin typeface="Calibri" panose="020F0502020204030204" pitchFamily="34" charset="0"/>
                <a:cs typeface="Calibri" panose="020F0502020204030204" pitchFamily="34" charset="0"/>
              </a:rPr>
              <a:t>of the </a:t>
            </a:r>
            <a:r>
              <a:rPr lang="en-US" sz="2600" dirty="0" smtClean="0">
                <a:latin typeface="Calibri" panose="020F0502020204030204" pitchFamily="34" charset="0"/>
                <a:cs typeface="Calibri" panose="020F0502020204030204" pitchFamily="34" charset="0"/>
              </a:rPr>
              <a:t>Company</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marL="109728" indent="0">
              <a:buNone/>
            </a:pPr>
            <a:endParaRPr lang="en-IN" dirty="0"/>
          </a:p>
        </p:txBody>
      </p:sp>
      <p:sp>
        <p:nvSpPr>
          <p:cNvPr id="3" name="Footer Placeholder 2"/>
          <p:cNvSpPr>
            <a:spLocks noGrp="1"/>
          </p:cNvSpPr>
          <p:nvPr>
            <p:ph type="ftr" sz="quarter" idx="11"/>
          </p:nvPr>
        </p:nvSpPr>
        <p:spPr/>
        <p:txBody>
          <a:bodyPr/>
          <a:lstStyle/>
          <a:p>
            <a:pPr algn="ctr"/>
            <a:r>
              <a:rPr lang="en-US" dirty="0"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44</a:t>
            </a:fld>
            <a:endParaRPr lang="en-US"/>
          </a:p>
        </p:txBody>
      </p:sp>
      <p:sp>
        <p:nvSpPr>
          <p:cNvPr id="5" name="Title 4"/>
          <p:cNvSpPr>
            <a:spLocks noGrp="1"/>
          </p:cNvSpPr>
          <p:nvPr>
            <p:ph type="title"/>
          </p:nvPr>
        </p:nvSpPr>
        <p:spPr>
          <a:xfrm>
            <a:off x="436808" y="0"/>
            <a:ext cx="8229600" cy="685800"/>
          </a:xfrm>
          <a:solidFill>
            <a:schemeClr val="bg2">
              <a:lumMod val="75000"/>
            </a:schemeClr>
          </a:solidFill>
        </p:spPr>
        <p:txBody>
          <a:bodyPr>
            <a:noAutofit/>
          </a:bodyPr>
          <a:lstStyle/>
          <a:p>
            <a:pPr algn="ctr"/>
            <a:r>
              <a:rPr lang="en-US" sz="2800" dirty="0" smtClean="0">
                <a:solidFill>
                  <a:srgbClr val="C00000"/>
                </a:solidFill>
                <a:latin typeface="Calibri" panose="020F0502020204030204" pitchFamily="34" charset="0"/>
                <a:cs typeface="Calibri" panose="020F0502020204030204" pitchFamily="34" charset="0"/>
              </a:rPr>
              <a:t>4. </a:t>
            </a:r>
            <a:r>
              <a:rPr lang="en-US" sz="2800" dirty="0">
                <a:solidFill>
                  <a:srgbClr val="C00000"/>
                </a:solidFill>
                <a:latin typeface="Calibri" panose="020F0502020204030204" pitchFamily="34" charset="0"/>
                <a:cs typeface="Calibri" panose="020F0502020204030204" pitchFamily="34" charset="0"/>
              </a:rPr>
              <a:t>State of Company’s Affairs [Section 134 (3)(</a:t>
            </a:r>
            <a:r>
              <a:rPr lang="en-US" sz="2800" dirty="0" err="1">
                <a:solidFill>
                  <a:srgbClr val="C00000"/>
                </a:solidFill>
                <a:latin typeface="Calibri" panose="020F0502020204030204" pitchFamily="34" charset="0"/>
                <a:cs typeface="Calibri" panose="020F0502020204030204" pitchFamily="34" charset="0"/>
              </a:rPr>
              <a:t>i</a:t>
            </a:r>
            <a:r>
              <a:rPr lang="en-US" sz="2800" dirty="0">
                <a:solidFill>
                  <a:srgbClr val="C00000"/>
                </a:solidFill>
                <a:latin typeface="Calibri" panose="020F0502020204030204" pitchFamily="34" charset="0"/>
                <a:cs typeface="Calibri" panose="020F0502020204030204" pitchFamily="34" charset="0"/>
              </a:rPr>
              <a:t>)]</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9166718"/>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334000"/>
          </a:xfrm>
          <a:solidFill>
            <a:schemeClr val="accent1">
              <a:lumMod val="20000"/>
              <a:lumOff val="80000"/>
            </a:schemeClr>
          </a:solidFill>
        </p:spPr>
        <p:txBody>
          <a:bodyPr>
            <a:noAutofit/>
          </a:bodyPr>
          <a:lstStyle/>
          <a:p>
            <a:pPr algn="just">
              <a:lnSpc>
                <a:spcPct val="8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New</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business or </a:t>
            </a:r>
            <a:r>
              <a:rPr lang="en-US" sz="2800" b="1" u="sng" dirty="0" smtClean="0">
                <a:latin typeface="Calibri" panose="020F0502020204030204" pitchFamily="34" charset="0"/>
                <a:cs typeface="Calibri" panose="020F0502020204030204" pitchFamily="34" charset="0"/>
              </a:rPr>
              <a:t>Discontinued/Sold/Disposed off </a:t>
            </a:r>
            <a:r>
              <a:rPr lang="en-US" sz="2800" dirty="0" smtClean="0">
                <a:latin typeface="Calibri" panose="020F0502020204030204" pitchFamily="34" charset="0"/>
                <a:cs typeface="Calibri" panose="020F0502020204030204" pitchFamily="34" charset="0"/>
              </a:rPr>
              <a:t>any </a:t>
            </a:r>
            <a:r>
              <a:rPr lang="en-US" sz="2800" dirty="0">
                <a:latin typeface="Calibri" panose="020F0502020204030204" pitchFamily="34" charset="0"/>
                <a:cs typeface="Calibri" panose="020F0502020204030204" pitchFamily="34" charset="0"/>
              </a:rPr>
              <a:t>of its existing businesses or </a:t>
            </a:r>
            <a:r>
              <a:rPr lang="en-US" sz="2800" b="1" u="sng" dirty="0">
                <a:latin typeface="Calibri" panose="020F0502020204030204" pitchFamily="34" charset="0"/>
                <a:cs typeface="Calibri" panose="020F0502020204030204" pitchFamily="34" charset="0"/>
              </a:rPr>
              <a:t>hived off </a:t>
            </a:r>
            <a:r>
              <a:rPr lang="en-US" sz="2800" dirty="0">
                <a:latin typeface="Calibri" panose="020F0502020204030204" pitchFamily="34" charset="0"/>
                <a:cs typeface="Calibri" panose="020F0502020204030204" pitchFamily="34" charset="0"/>
              </a:rPr>
              <a:t>any segment or division during the </a:t>
            </a:r>
            <a:r>
              <a:rPr lang="en-US" sz="2800" dirty="0" smtClean="0">
                <a:latin typeface="Calibri" panose="020F0502020204030204" pitchFamily="34" charset="0"/>
                <a:cs typeface="Calibri" panose="020F0502020204030204" pitchFamily="34" charset="0"/>
              </a:rPr>
              <a:t>year</a:t>
            </a:r>
          </a:p>
          <a:p>
            <a:pPr algn="just">
              <a:lnSpc>
                <a:spcPct val="80000"/>
              </a:lnSpc>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Details </a:t>
            </a:r>
            <a:r>
              <a:rPr lang="en-US" sz="2800" dirty="0">
                <a:latin typeface="Calibri" panose="020F0502020204030204" pitchFamily="34" charset="0"/>
                <a:cs typeface="Calibri" panose="020F0502020204030204" pitchFamily="34" charset="0"/>
              </a:rPr>
              <a:t>of significant changes in the nature of business carried on by its </a:t>
            </a:r>
            <a:r>
              <a:rPr lang="en-US" sz="2800" b="1" u="sng" dirty="0" smtClean="0">
                <a:latin typeface="Calibri" panose="020F0502020204030204" pitchFamily="34" charset="0"/>
                <a:cs typeface="Calibri" panose="020F0502020204030204" pitchFamily="34" charset="0"/>
              </a:rPr>
              <a:t>Subsidiaries</a:t>
            </a:r>
          </a:p>
          <a:p>
            <a:pPr algn="just">
              <a:lnSpc>
                <a:spcPct val="8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(if </a:t>
            </a:r>
            <a:r>
              <a:rPr lang="en-US" sz="2800" dirty="0">
                <a:latin typeface="Calibri" panose="020F0502020204030204" pitchFamily="34" charset="0"/>
                <a:cs typeface="Calibri" panose="020F0502020204030204" pitchFamily="34" charset="0"/>
              </a:rPr>
              <a:t>the impact of such </a:t>
            </a:r>
            <a:r>
              <a:rPr lang="en-US" sz="2800" b="1" u="sng" dirty="0">
                <a:latin typeface="Calibri" panose="020F0502020204030204" pitchFamily="34" charset="0"/>
                <a:cs typeface="Calibri" panose="020F0502020204030204" pitchFamily="34" charset="0"/>
              </a:rPr>
              <a:t>changes is </a:t>
            </a:r>
            <a:r>
              <a:rPr lang="en-US" sz="2800" b="1" u="sng" dirty="0" smtClean="0">
                <a:latin typeface="Calibri" panose="020F0502020204030204" pitchFamily="34" charset="0"/>
                <a:cs typeface="Calibri" panose="020F0502020204030204" pitchFamily="34" charset="0"/>
              </a:rPr>
              <a:t>&gt;10</a:t>
            </a:r>
            <a:r>
              <a:rPr lang="en-US" sz="2800" b="1" u="sng"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of </a:t>
            </a:r>
            <a:r>
              <a:rPr lang="en-US" sz="2800" dirty="0">
                <a:latin typeface="Calibri" panose="020F0502020204030204" pitchFamily="34" charset="0"/>
                <a:cs typeface="Calibri" panose="020F0502020204030204" pitchFamily="34" charset="0"/>
              </a:rPr>
              <a:t>the consolidated </a:t>
            </a:r>
            <a:r>
              <a:rPr lang="en-US" sz="2800" dirty="0" smtClean="0">
                <a:latin typeface="Calibri" panose="020F0502020204030204" pitchFamily="34" charset="0"/>
                <a:cs typeface="Calibri" panose="020F0502020204030204" pitchFamily="34" charset="0"/>
              </a:rPr>
              <a:t>Turnover </a:t>
            </a:r>
            <a:r>
              <a:rPr lang="en-US" sz="2800" dirty="0">
                <a:latin typeface="Calibri" panose="020F0502020204030204" pitchFamily="34" charset="0"/>
                <a:cs typeface="Calibri" panose="020F0502020204030204" pitchFamily="34" charset="0"/>
              </a:rPr>
              <a:t>or consolidated </a:t>
            </a:r>
            <a:r>
              <a:rPr lang="en-US" sz="2800" dirty="0" smtClean="0">
                <a:latin typeface="Calibri" panose="020F0502020204030204" pitchFamily="34" charset="0"/>
                <a:cs typeface="Calibri" panose="020F0502020204030204" pitchFamily="34" charset="0"/>
              </a:rPr>
              <a:t>Net </a:t>
            </a:r>
            <a:r>
              <a:rPr lang="en-US" sz="2800" dirty="0">
                <a:latin typeface="Calibri" panose="020F0502020204030204" pitchFamily="34" charset="0"/>
                <a:cs typeface="Calibri" panose="020F0502020204030204" pitchFamily="34" charset="0"/>
              </a:rPr>
              <a:t>W</a:t>
            </a:r>
            <a:r>
              <a:rPr lang="en-US" sz="2800" dirty="0" smtClean="0">
                <a:latin typeface="Calibri" panose="020F0502020204030204" pitchFamily="34" charset="0"/>
                <a:cs typeface="Calibri" panose="020F0502020204030204" pitchFamily="34" charset="0"/>
              </a:rPr>
              <a:t>orth </a:t>
            </a:r>
            <a:r>
              <a:rPr lang="en-US" sz="2800" dirty="0">
                <a:latin typeface="Calibri" panose="020F0502020204030204" pitchFamily="34" charset="0"/>
                <a:cs typeface="Calibri" panose="020F0502020204030204" pitchFamily="34" charset="0"/>
              </a:rPr>
              <a:t>of the holding </a:t>
            </a:r>
            <a:r>
              <a:rPr lang="en-US" sz="2800" dirty="0" smtClean="0">
                <a:latin typeface="Calibri" panose="020F0502020204030204" pitchFamily="34" charset="0"/>
                <a:cs typeface="Calibri" panose="020F0502020204030204" pitchFamily="34" charset="0"/>
              </a:rPr>
              <a:t>company).</a:t>
            </a:r>
          </a:p>
          <a:p>
            <a:pPr algn="just">
              <a:lnSpc>
                <a:spcPct val="80000"/>
              </a:lnSpc>
              <a:buFont typeface="Wingdings" panose="05000000000000000000" pitchFamily="2" charset="2"/>
              <a:buChar char="§"/>
            </a:pPr>
            <a:endParaRPr lang="en-US" sz="2800" b="1" dirty="0">
              <a:solidFill>
                <a:srgbClr val="C00000"/>
              </a:solidFill>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dirty="0" smtClean="0">
                <a:solidFill>
                  <a:srgbClr val="C00000"/>
                </a:solidFill>
                <a:latin typeface="Calibri" panose="020F0502020204030204" pitchFamily="34" charset="0"/>
                <a:cs typeface="Calibri" panose="020F0502020204030204" pitchFamily="34" charset="0"/>
              </a:rPr>
              <a:t>Due to Covid many changes</a:t>
            </a:r>
            <a:endParaRPr lang="en-IN" sz="2800" b="1"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45</a:t>
            </a:fld>
            <a:endParaRPr lang="en-US"/>
          </a:p>
        </p:txBody>
      </p:sp>
      <p:sp>
        <p:nvSpPr>
          <p:cNvPr id="5" name="Title 4"/>
          <p:cNvSpPr>
            <a:spLocks noGrp="1"/>
          </p:cNvSpPr>
          <p:nvPr>
            <p:ph type="title"/>
          </p:nvPr>
        </p:nvSpPr>
        <p:spPr>
          <a:xfrm>
            <a:off x="457200" y="-3220"/>
            <a:ext cx="8229600" cy="841420"/>
          </a:xfrm>
          <a:solidFill>
            <a:schemeClr val="bg2">
              <a:lumMod val="75000"/>
            </a:schemeClr>
          </a:solidFill>
        </p:spPr>
        <p:txBody>
          <a:bodyPr>
            <a:noAutofit/>
          </a:bodyPr>
          <a:lstStyle/>
          <a:p>
            <a:pPr algn="ctr"/>
            <a:r>
              <a:rPr lang="en-US" sz="3200" dirty="0" smtClean="0">
                <a:solidFill>
                  <a:srgbClr val="C00000"/>
                </a:solidFill>
                <a:latin typeface="Calibri" panose="020F0502020204030204" pitchFamily="34" charset="0"/>
                <a:cs typeface="Calibri" panose="020F0502020204030204" pitchFamily="34" charset="0"/>
              </a:rPr>
              <a:t>5. Change </a:t>
            </a:r>
            <a:r>
              <a:rPr lang="en-US" sz="3200" dirty="0">
                <a:solidFill>
                  <a:srgbClr val="C00000"/>
                </a:solidFill>
                <a:latin typeface="Calibri" panose="020F0502020204030204" pitchFamily="34" charset="0"/>
                <a:cs typeface="Calibri" panose="020F0502020204030204" pitchFamily="34" charset="0"/>
              </a:rPr>
              <a:t>in Nature of Business [Rule 8(5)(iii)]</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6975803"/>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41146"/>
          </a:xfrm>
          <a:solidFill>
            <a:schemeClr val="accent1">
              <a:lumMod val="20000"/>
              <a:lumOff val="80000"/>
            </a:schemeClr>
          </a:solidFill>
        </p:spPr>
        <p:txBody>
          <a:bodyPr>
            <a:normAutofit/>
          </a:bodyPr>
          <a:lstStyle/>
          <a:p>
            <a:pPr algn="just">
              <a:lnSpc>
                <a:spcPct val="8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Material </a:t>
            </a:r>
            <a:r>
              <a:rPr lang="en-US" sz="2800" b="1" u="sng" dirty="0">
                <a:latin typeface="Calibri" panose="020F0502020204030204" pitchFamily="34" charset="0"/>
                <a:cs typeface="Calibri" panose="020F0502020204030204" pitchFamily="34" charset="0"/>
              </a:rPr>
              <a:t>changes / events</a:t>
            </a:r>
            <a:r>
              <a:rPr lang="en-US" sz="2800" dirty="0">
                <a:latin typeface="Calibri" panose="020F0502020204030204" pitchFamily="34" charset="0"/>
                <a:cs typeface="Calibri" panose="020F0502020204030204" pitchFamily="34" charset="0"/>
              </a:rPr>
              <a:t>, if any occurring after </a:t>
            </a:r>
            <a:r>
              <a:rPr lang="en-US" sz="2800" dirty="0" smtClean="0">
                <a:latin typeface="Calibri" panose="020F0502020204030204" pitchFamily="34" charset="0"/>
                <a:cs typeface="Calibri" panose="020F0502020204030204" pitchFamily="34" charset="0"/>
              </a:rPr>
              <a:t>Balance </a:t>
            </a:r>
            <a:r>
              <a:rPr lang="en-US" sz="2800" dirty="0">
                <a:latin typeface="Calibri" panose="020F0502020204030204" pitchFamily="34" charset="0"/>
                <a:cs typeface="Calibri" panose="020F0502020204030204" pitchFamily="34" charset="0"/>
              </a:rPr>
              <a:t>sheet date till the date of </a:t>
            </a:r>
            <a:r>
              <a:rPr lang="en-US" sz="2800" dirty="0" smtClean="0">
                <a:latin typeface="Calibri" panose="020F0502020204030204" pitchFamily="34" charset="0"/>
                <a:cs typeface="Calibri" panose="020F0502020204030204" pitchFamily="34" charset="0"/>
              </a:rPr>
              <a:t>Report </a:t>
            </a: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Remedial </a:t>
            </a:r>
            <a:r>
              <a:rPr lang="en-US" sz="2800" b="1" u="sng" dirty="0">
                <a:latin typeface="Calibri" panose="020F0502020204030204" pitchFamily="34" charset="0"/>
                <a:cs typeface="Calibri" panose="020F0502020204030204" pitchFamily="34" charset="0"/>
              </a:rPr>
              <a:t>action </a:t>
            </a:r>
            <a:r>
              <a:rPr lang="en-US" sz="2800" dirty="0">
                <a:latin typeface="Calibri" panose="020F0502020204030204" pitchFamily="34" charset="0"/>
                <a:cs typeface="Calibri" panose="020F0502020204030204" pitchFamily="34" charset="0"/>
              </a:rPr>
              <a:t>taken against the same </a:t>
            </a: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Effect</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of such changes and commitments </a:t>
            </a: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An </a:t>
            </a:r>
            <a:r>
              <a:rPr lang="en-US" sz="2800" b="1" u="sng" dirty="0" smtClean="0">
                <a:latin typeface="Calibri" panose="020F0502020204030204" pitchFamily="34" charset="0"/>
                <a:cs typeface="Calibri" panose="020F0502020204030204" pitchFamily="34" charset="0"/>
              </a:rPr>
              <a:t>estimate </a:t>
            </a:r>
            <a:r>
              <a:rPr lang="en-US" sz="2800" dirty="0">
                <a:latin typeface="Calibri" panose="020F0502020204030204" pitchFamily="34" charset="0"/>
                <a:cs typeface="Calibri" panose="020F0502020204030204" pitchFamily="34" charset="0"/>
              </a:rPr>
              <a:t>of </a:t>
            </a:r>
            <a:r>
              <a:rPr lang="en-US" sz="2800" dirty="0" smtClean="0">
                <a:latin typeface="Calibri" panose="020F0502020204030204" pitchFamily="34" charset="0"/>
                <a:cs typeface="Calibri" panose="020F0502020204030204" pitchFamily="34" charset="0"/>
              </a:rPr>
              <a:t>financial impact. </a:t>
            </a:r>
          </a:p>
          <a:p>
            <a:pPr algn="just">
              <a:lnSpc>
                <a:spcPct val="8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If estimate </a:t>
            </a:r>
            <a:r>
              <a:rPr lang="en-US" sz="2800" dirty="0">
                <a:latin typeface="Calibri" panose="020F0502020204030204" pitchFamily="34" charset="0"/>
                <a:cs typeface="Calibri" panose="020F0502020204030204" pitchFamily="34" charset="0"/>
              </a:rPr>
              <a:t>cannot be made, </a:t>
            </a:r>
            <a:r>
              <a:rPr lang="en-US" sz="2800" b="1" u="sng" dirty="0">
                <a:latin typeface="Calibri" panose="020F0502020204030204" pitchFamily="34" charset="0"/>
                <a:cs typeface="Calibri" panose="020F0502020204030204" pitchFamily="34" charset="0"/>
              </a:rPr>
              <a:t>a statement to </a:t>
            </a:r>
            <a:r>
              <a:rPr lang="en-IN" sz="2800" b="1" u="sng" dirty="0">
                <a:latin typeface="Calibri" panose="020F0502020204030204" pitchFamily="34" charset="0"/>
                <a:cs typeface="Calibri" panose="020F0502020204030204" pitchFamily="34" charset="0"/>
              </a:rPr>
              <a:t>that effect be made</a:t>
            </a:r>
            <a:r>
              <a:rPr lang="en-IN" sz="2400" b="1" u="sng" dirty="0" smtClean="0">
                <a:latin typeface="Calibri" panose="020F0502020204030204" pitchFamily="34" charset="0"/>
                <a:cs typeface="Calibri" panose="020F0502020204030204" pitchFamily="34" charset="0"/>
              </a:rPr>
              <a:t>.</a:t>
            </a:r>
          </a:p>
          <a:p>
            <a:pPr algn="just">
              <a:lnSpc>
                <a:spcPct val="80000"/>
              </a:lnSpc>
              <a:buFont typeface="Wingdings" panose="05000000000000000000" pitchFamily="2" charset="2"/>
              <a:buChar char="§"/>
            </a:pPr>
            <a:r>
              <a:rPr lang="en-US" sz="2400" b="1" dirty="0">
                <a:solidFill>
                  <a:srgbClr val="C00000"/>
                </a:solidFill>
                <a:latin typeface="Calibri" panose="020F0502020204030204" pitchFamily="34" charset="0"/>
                <a:cs typeface="Calibri" panose="020F0502020204030204" pitchFamily="34" charset="0"/>
              </a:rPr>
              <a:t>Due to Covid many </a:t>
            </a:r>
            <a:r>
              <a:rPr lang="en-US" sz="2400" b="1" dirty="0" smtClean="0">
                <a:solidFill>
                  <a:srgbClr val="C00000"/>
                </a:solidFill>
                <a:latin typeface="Calibri" panose="020F0502020204030204" pitchFamily="34" charset="0"/>
                <a:cs typeface="Calibri" panose="020F0502020204030204" pitchFamily="34" charset="0"/>
              </a:rPr>
              <a:t>changes</a:t>
            </a:r>
          </a:p>
          <a:p>
            <a:pPr algn="just">
              <a:lnSpc>
                <a:spcPct val="80000"/>
              </a:lnSpc>
              <a:buFont typeface="Wingdings" panose="05000000000000000000" pitchFamily="2" charset="2"/>
              <a:buChar char="§"/>
            </a:pPr>
            <a:r>
              <a:rPr lang="en-US" sz="2400" b="1" dirty="0" smtClean="0">
                <a:solidFill>
                  <a:srgbClr val="C00000"/>
                </a:solidFill>
                <a:latin typeface="Calibri" panose="020F0502020204030204" pitchFamily="34" charset="0"/>
                <a:cs typeface="Calibri" panose="020F0502020204030204" pitchFamily="34" charset="0"/>
              </a:rPr>
              <a:t>Small Company may not like to give all the details as confidential matters and not to give details to competitors</a:t>
            </a:r>
            <a:endParaRPr lang="en-IN" sz="2400" b="1" dirty="0">
              <a:solidFill>
                <a:srgbClr val="C00000"/>
              </a:solidFill>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endParaRPr lang="en-IN" sz="2400" b="1" u="sng"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46</a:t>
            </a:fld>
            <a:endParaRPr lang="en-US"/>
          </a:p>
        </p:txBody>
      </p:sp>
      <p:sp>
        <p:nvSpPr>
          <p:cNvPr id="5" name="Title 4"/>
          <p:cNvSpPr>
            <a:spLocks noGrp="1"/>
          </p:cNvSpPr>
          <p:nvPr>
            <p:ph type="title"/>
          </p:nvPr>
        </p:nvSpPr>
        <p:spPr>
          <a:xfrm>
            <a:off x="457200" y="0"/>
            <a:ext cx="8229600" cy="914400"/>
          </a:xfrm>
          <a:solidFill>
            <a:schemeClr val="bg2">
              <a:lumMod val="75000"/>
            </a:schemeClr>
          </a:solidFill>
        </p:spPr>
        <p:txBody>
          <a:bodyPr>
            <a:noAutofit/>
          </a:bodyPr>
          <a:lstStyle/>
          <a:p>
            <a:pPr algn="ctr"/>
            <a:r>
              <a:rPr lang="en-US" sz="2800" dirty="0">
                <a:solidFill>
                  <a:srgbClr val="C00000"/>
                </a:solidFill>
                <a:latin typeface="Calibri" panose="020F0502020204030204" pitchFamily="34" charset="0"/>
                <a:cs typeface="Calibri" panose="020F0502020204030204" pitchFamily="34" charset="0"/>
              </a:rPr>
              <a:t>6</a:t>
            </a:r>
            <a:r>
              <a:rPr lang="en-US" sz="2800" dirty="0" smtClean="0">
                <a:solidFill>
                  <a:srgbClr val="C00000"/>
                </a:solidFill>
                <a:latin typeface="Calibri" panose="020F0502020204030204" pitchFamily="34" charset="0"/>
                <a:cs typeface="Calibri" panose="020F0502020204030204" pitchFamily="34" charset="0"/>
              </a:rPr>
              <a:t>. Material changes </a:t>
            </a:r>
            <a:r>
              <a:rPr lang="en-US" sz="2800" dirty="0">
                <a:solidFill>
                  <a:srgbClr val="C00000"/>
                </a:solidFill>
                <a:latin typeface="Calibri" panose="020F0502020204030204" pitchFamily="34" charset="0"/>
                <a:cs typeface="Calibri" panose="020F0502020204030204" pitchFamily="34" charset="0"/>
              </a:rPr>
              <a:t>and </a:t>
            </a:r>
            <a:r>
              <a:rPr lang="en-US" sz="2800" dirty="0" smtClean="0">
                <a:solidFill>
                  <a:srgbClr val="C00000"/>
                </a:solidFill>
                <a:latin typeface="Calibri" panose="020F0502020204030204" pitchFamily="34" charset="0"/>
                <a:cs typeface="Calibri" panose="020F0502020204030204" pitchFamily="34" charset="0"/>
              </a:rPr>
              <a:t>commitments affecting </a:t>
            </a:r>
            <a:r>
              <a:rPr lang="en-US" sz="2800" dirty="0">
                <a:solidFill>
                  <a:srgbClr val="C00000"/>
                </a:solidFill>
                <a:latin typeface="Calibri" panose="020F0502020204030204" pitchFamily="34" charset="0"/>
                <a:cs typeface="Calibri" panose="020F0502020204030204" pitchFamily="34" charset="0"/>
              </a:rPr>
              <a:t>the </a:t>
            </a:r>
            <a:r>
              <a:rPr lang="en-US" sz="2800" dirty="0" smtClean="0">
                <a:solidFill>
                  <a:srgbClr val="C00000"/>
                </a:solidFill>
                <a:latin typeface="Calibri" panose="020F0502020204030204" pitchFamily="34" charset="0"/>
                <a:cs typeface="Calibri" panose="020F0502020204030204" pitchFamily="34" charset="0"/>
              </a:rPr>
              <a:t>financial position [Section 134(3)(l)]</a:t>
            </a:r>
            <a:endParaRPr lang="en-IN" sz="3600" dirty="0"/>
          </a:p>
        </p:txBody>
      </p:sp>
    </p:spTree>
    <p:extLst>
      <p:ext uri="{BB962C8B-B14F-4D97-AF65-F5344CB8AC3E}">
        <p14:creationId xmlns:p14="http://schemas.microsoft.com/office/powerpoint/2010/main" val="733719388"/>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8707" y="1066800"/>
            <a:ext cx="8269128" cy="5341146"/>
          </a:xfrm>
          <a:solidFill>
            <a:schemeClr val="accent1">
              <a:lumMod val="20000"/>
              <a:lumOff val="80000"/>
            </a:schemeClr>
          </a:solidFill>
        </p:spPr>
        <p:txBody>
          <a:bodyPr>
            <a:noAutofit/>
          </a:bodyPr>
          <a:lstStyle/>
          <a:p>
            <a:pPr algn="just">
              <a:lnSpc>
                <a:spcPct val="8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Pursuant </a:t>
            </a:r>
            <a:r>
              <a:rPr lang="en-US" sz="2800" dirty="0">
                <a:latin typeface="Calibri" panose="020F0502020204030204" pitchFamily="34" charset="0"/>
                <a:cs typeface="Calibri" panose="020F0502020204030204" pitchFamily="34" charset="0"/>
              </a:rPr>
              <a:t>to the </a:t>
            </a:r>
            <a:r>
              <a:rPr lang="en-US" sz="2800" b="1" u="sng" dirty="0" smtClean="0">
                <a:latin typeface="Calibri" panose="020F0502020204030204" pitchFamily="34" charset="0"/>
                <a:cs typeface="Calibri" panose="020F0502020204030204" pitchFamily="34" charset="0"/>
              </a:rPr>
              <a:t>Order </a:t>
            </a:r>
            <a:r>
              <a:rPr lang="en-US" sz="2800" b="1" u="sng" dirty="0">
                <a:latin typeface="Calibri" panose="020F0502020204030204" pitchFamily="34" charset="0"/>
                <a:cs typeface="Calibri" panose="020F0502020204030204" pitchFamily="34" charset="0"/>
              </a:rPr>
              <a:t>of Tribunal</a:t>
            </a:r>
            <a:r>
              <a:rPr lang="en-US" sz="2800" dirty="0">
                <a:latin typeface="Calibri" panose="020F0502020204030204" pitchFamily="34" charset="0"/>
                <a:cs typeface="Calibri" panose="020F0502020204030204" pitchFamily="34" charset="0"/>
              </a:rPr>
              <a:t> (NCLT) such revision to be made.</a:t>
            </a:r>
          </a:p>
          <a:p>
            <a:pPr algn="just">
              <a:lnSpc>
                <a:spcPct val="8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Reason for such voluntary revision </a:t>
            </a:r>
            <a:r>
              <a:rPr lang="en-US" sz="2800" dirty="0">
                <a:latin typeface="Calibri" panose="020F0502020204030204" pitchFamily="34" charset="0"/>
                <a:cs typeface="Calibri" panose="020F0502020204030204" pitchFamily="34" charset="0"/>
              </a:rPr>
              <a:t>of financial statement </a:t>
            </a:r>
            <a:r>
              <a:rPr lang="en-US" sz="2800" dirty="0" smtClean="0">
                <a:latin typeface="Calibri" panose="020F0502020204030204" pitchFamily="34" charset="0"/>
                <a:cs typeface="Calibri" panose="020F0502020204030204" pitchFamily="34" charset="0"/>
              </a:rPr>
              <a:t>to be given in the Board Report of relevant FY when the revision is being made</a:t>
            </a:r>
          </a:p>
          <a:p>
            <a:pPr algn="just">
              <a:lnSpc>
                <a:spcPct val="80000"/>
              </a:lnSpc>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b="1" u="sng" dirty="0" smtClean="0">
                <a:latin typeface="Calibri" panose="020F0502020204030204" pitchFamily="34" charset="0"/>
                <a:cs typeface="Calibri" panose="020F0502020204030204" pitchFamily="34" charset="0"/>
              </a:rPr>
              <a:t>Reason should include the financial impact</a:t>
            </a:r>
            <a:r>
              <a:rPr lang="en-US" sz="2800" dirty="0" smtClean="0">
                <a:latin typeface="Calibri" panose="020F0502020204030204" pitchFamily="34" charset="0"/>
                <a:cs typeface="Calibri" panose="020F0502020204030204" pitchFamily="34" charset="0"/>
              </a:rPr>
              <a:t> due to such revision of financial statement.</a:t>
            </a:r>
          </a:p>
          <a:p>
            <a:pPr marL="109728" indent="0" algn="just">
              <a:lnSpc>
                <a:spcPct val="80000"/>
              </a:lnSpc>
              <a:buNone/>
            </a:pPr>
            <a:endParaRPr lang="en-US" sz="2800" dirty="0" smtClean="0">
              <a:latin typeface="Calibri" panose="020F0502020204030204" pitchFamily="34" charset="0"/>
              <a:cs typeface="Calibri" panose="020F0502020204030204" pitchFamily="34" charset="0"/>
            </a:endParaRPr>
          </a:p>
          <a:p>
            <a:pPr algn="just">
              <a:lnSpc>
                <a:spcPct val="8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Revised financial statement or report </a:t>
            </a:r>
            <a:r>
              <a:rPr lang="en-US" sz="2800" b="1" u="sng" dirty="0">
                <a:latin typeface="Calibri" panose="020F0502020204030204" pitchFamily="34" charset="0"/>
                <a:cs typeface="Calibri" panose="020F0502020204030204" pitchFamily="34" charset="0"/>
              </a:rPr>
              <a:t>shall not be prepared or filed more than once in a </a:t>
            </a:r>
            <a:r>
              <a:rPr lang="en-US" sz="2800" b="1" u="sng" dirty="0" smtClean="0">
                <a:latin typeface="Calibri" panose="020F0502020204030204" pitchFamily="34" charset="0"/>
                <a:cs typeface="Calibri" panose="020F0502020204030204" pitchFamily="34" charset="0"/>
              </a:rPr>
              <a:t>FY</a:t>
            </a:r>
            <a:r>
              <a:rPr lang="en-US" sz="2800" dirty="0" smtClean="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47</a:t>
            </a:fld>
            <a:endParaRPr lang="en-US"/>
          </a:p>
        </p:txBody>
      </p:sp>
      <p:sp>
        <p:nvSpPr>
          <p:cNvPr id="5" name="Title 4"/>
          <p:cNvSpPr>
            <a:spLocks noGrp="1"/>
          </p:cNvSpPr>
          <p:nvPr>
            <p:ph type="title"/>
          </p:nvPr>
        </p:nvSpPr>
        <p:spPr>
          <a:xfrm>
            <a:off x="417672" y="0"/>
            <a:ext cx="8229600" cy="914400"/>
          </a:xfrm>
          <a:solidFill>
            <a:schemeClr val="bg2">
              <a:lumMod val="75000"/>
            </a:schemeClr>
          </a:solidFill>
        </p:spPr>
        <p:txBody>
          <a:bodyPr>
            <a:noAutofit/>
          </a:bodyPr>
          <a:lstStyle/>
          <a:p>
            <a:pPr algn="ctr"/>
            <a:r>
              <a:rPr lang="en-US" sz="3200" dirty="0">
                <a:solidFill>
                  <a:srgbClr val="C00000"/>
                </a:solidFill>
                <a:latin typeface="Calibri" panose="020F0502020204030204" pitchFamily="34" charset="0"/>
                <a:cs typeface="Calibri" panose="020F0502020204030204" pitchFamily="34" charset="0"/>
              </a:rPr>
              <a:t>7</a:t>
            </a:r>
            <a:r>
              <a:rPr lang="en-US" sz="3200" dirty="0" smtClean="0">
                <a:solidFill>
                  <a:srgbClr val="C00000"/>
                </a:solidFill>
                <a:latin typeface="Calibri" panose="020F0502020204030204" pitchFamily="34" charset="0"/>
                <a:cs typeface="Calibri" panose="020F0502020204030204" pitchFamily="34" charset="0"/>
              </a:rPr>
              <a:t>. Details </a:t>
            </a:r>
            <a:r>
              <a:rPr lang="en-US" sz="3200" dirty="0">
                <a:solidFill>
                  <a:srgbClr val="C00000"/>
                </a:solidFill>
                <a:latin typeface="Calibri" panose="020F0502020204030204" pitchFamily="34" charset="0"/>
                <a:cs typeface="Calibri" panose="020F0502020204030204" pitchFamily="34" charset="0"/>
              </a:rPr>
              <a:t>of </a:t>
            </a:r>
            <a:r>
              <a:rPr lang="en-US" sz="3200" dirty="0" smtClean="0">
                <a:solidFill>
                  <a:srgbClr val="C00000"/>
                </a:solidFill>
                <a:latin typeface="Calibri" panose="020F0502020204030204" pitchFamily="34" charset="0"/>
                <a:cs typeface="Calibri" panose="020F0502020204030204" pitchFamily="34" charset="0"/>
              </a:rPr>
              <a:t>voluntary Revision </a:t>
            </a:r>
            <a:r>
              <a:rPr lang="en-US" sz="3200" dirty="0">
                <a:solidFill>
                  <a:srgbClr val="C00000"/>
                </a:solidFill>
                <a:latin typeface="Calibri" panose="020F0502020204030204" pitchFamily="34" charset="0"/>
                <a:cs typeface="Calibri" panose="020F0502020204030204" pitchFamily="34" charset="0"/>
              </a:rPr>
              <a:t>of </a:t>
            </a:r>
            <a:r>
              <a:rPr lang="en-US" sz="3200" dirty="0" smtClean="0">
                <a:solidFill>
                  <a:srgbClr val="C00000"/>
                </a:solidFill>
                <a:latin typeface="Calibri" panose="020F0502020204030204" pitchFamily="34" charset="0"/>
                <a:cs typeface="Calibri" panose="020F0502020204030204" pitchFamily="34" charset="0"/>
              </a:rPr>
              <a:t>Financial Statement [Section 131 (1)]</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1360215"/>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8485" y="685800"/>
            <a:ext cx="8269128" cy="5016693"/>
          </a:xfrm>
          <a:solidFill>
            <a:schemeClr val="accent1">
              <a:lumMod val="20000"/>
              <a:lumOff val="80000"/>
            </a:schemeClr>
          </a:solidFill>
        </p:spPr>
        <p:txBody>
          <a:bodyPr>
            <a:normAutofit fontScale="92500"/>
          </a:bodyPr>
          <a:lstStyle/>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Overview </a:t>
            </a:r>
            <a:r>
              <a:rPr lang="en-US" sz="2600" dirty="0">
                <a:latin typeface="Calibri" panose="020F0502020204030204" pitchFamily="34" charset="0"/>
                <a:cs typeface="Calibri" panose="020F0502020204030204" pitchFamily="34" charset="0"/>
              </a:rPr>
              <a:t>of the </a:t>
            </a:r>
            <a:r>
              <a:rPr lang="en-US" sz="2600" b="1" u="sng" dirty="0">
                <a:latin typeface="Calibri" panose="020F0502020204030204" pitchFamily="34" charset="0"/>
                <a:cs typeface="Calibri" panose="020F0502020204030204" pitchFamily="34" charset="0"/>
              </a:rPr>
              <a:t>Industry and </a:t>
            </a:r>
            <a:r>
              <a:rPr lang="en-US" sz="2600" b="1" u="sng" dirty="0" smtClean="0">
                <a:latin typeface="Calibri" panose="020F0502020204030204" pitchFamily="34" charset="0"/>
                <a:cs typeface="Calibri" panose="020F0502020204030204" pitchFamily="34" charset="0"/>
              </a:rPr>
              <a:t>Changes </a:t>
            </a:r>
            <a:r>
              <a:rPr lang="en-US" sz="2600" dirty="0">
                <a:latin typeface="Calibri" panose="020F0502020204030204" pitchFamily="34" charset="0"/>
                <a:cs typeface="Calibri" panose="020F0502020204030204" pitchFamily="34" charset="0"/>
              </a:rPr>
              <a:t>during last </a:t>
            </a:r>
            <a:r>
              <a:rPr lang="en-US" sz="2600" dirty="0" smtClean="0">
                <a:latin typeface="Calibri" panose="020F0502020204030204" pitchFamily="34" charset="0"/>
                <a:cs typeface="Calibri" panose="020F0502020204030204" pitchFamily="34" charset="0"/>
              </a:rPr>
              <a:t>year;</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b="1" dirty="0" smtClean="0">
                <a:latin typeface="Calibri" panose="020F0502020204030204" pitchFamily="34" charset="0"/>
                <a:cs typeface="Calibri" panose="020F0502020204030204" pitchFamily="34" charset="0"/>
              </a:rPr>
              <a:t>External, </a:t>
            </a:r>
            <a:r>
              <a:rPr lang="en-US" sz="2600" b="1" dirty="0">
                <a:latin typeface="Calibri" panose="020F0502020204030204" pitchFamily="34" charset="0"/>
                <a:cs typeface="Calibri" panose="020F0502020204030204" pitchFamily="34" charset="0"/>
              </a:rPr>
              <a:t>E</a:t>
            </a:r>
            <a:r>
              <a:rPr lang="en-US" sz="2600" b="1" dirty="0" smtClean="0">
                <a:latin typeface="Calibri" panose="020F0502020204030204" pitchFamily="34" charset="0"/>
                <a:cs typeface="Calibri" panose="020F0502020204030204" pitchFamily="34" charset="0"/>
              </a:rPr>
              <a:t>nvironment </a:t>
            </a:r>
            <a:r>
              <a:rPr lang="en-US" sz="2600" b="1" dirty="0">
                <a:latin typeface="Calibri" panose="020F0502020204030204" pitchFamily="34" charset="0"/>
                <a:cs typeface="Calibri" panose="020F0502020204030204" pitchFamily="34" charset="0"/>
              </a:rPr>
              <a:t>and </a:t>
            </a:r>
            <a:r>
              <a:rPr lang="en-US" sz="2600" b="1" dirty="0" smtClean="0">
                <a:latin typeface="Calibri" panose="020F0502020204030204" pitchFamily="34" charset="0"/>
                <a:cs typeface="Calibri" panose="020F0502020204030204" pitchFamily="34" charset="0"/>
              </a:rPr>
              <a:t>Economic </a:t>
            </a:r>
            <a:r>
              <a:rPr lang="en-US" sz="2600" dirty="0">
                <a:latin typeface="Calibri" panose="020F0502020204030204" pitchFamily="34" charset="0"/>
                <a:cs typeface="Calibri" panose="020F0502020204030204" pitchFamily="34" charset="0"/>
              </a:rPr>
              <a:t>outlook;</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Induction </a:t>
            </a:r>
            <a:r>
              <a:rPr lang="en-US" sz="2600" dirty="0">
                <a:latin typeface="Calibri" panose="020F0502020204030204" pitchFamily="34" charset="0"/>
                <a:cs typeface="Calibri" panose="020F0502020204030204" pitchFamily="34" charset="0"/>
              </a:rPr>
              <a:t>of </a:t>
            </a:r>
            <a:r>
              <a:rPr lang="en-US" sz="2600" b="1" dirty="0" smtClean="0">
                <a:latin typeface="Calibri" panose="020F0502020204030204" pitchFamily="34" charset="0"/>
                <a:cs typeface="Calibri" panose="020F0502020204030204" pitchFamily="34" charset="0"/>
              </a:rPr>
              <a:t>Strategic </a:t>
            </a:r>
            <a:r>
              <a:rPr lang="en-US" sz="2600" b="1" dirty="0">
                <a:latin typeface="Calibri" panose="020F0502020204030204" pitchFamily="34" charset="0"/>
                <a:cs typeface="Calibri" panose="020F0502020204030204" pitchFamily="34" charset="0"/>
              </a:rPr>
              <a:t>and </a:t>
            </a:r>
            <a:r>
              <a:rPr lang="en-US" sz="2600" b="1" dirty="0" smtClean="0">
                <a:latin typeface="Calibri" panose="020F0502020204030204" pitchFamily="34" charset="0"/>
                <a:cs typeface="Calibri" panose="020F0502020204030204" pitchFamily="34" charset="0"/>
              </a:rPr>
              <a:t>Financial Partners </a:t>
            </a:r>
            <a:r>
              <a:rPr lang="en-US" sz="2600" dirty="0">
                <a:latin typeface="Calibri" panose="020F0502020204030204" pitchFamily="34" charset="0"/>
                <a:cs typeface="Calibri" panose="020F0502020204030204" pitchFamily="34" charset="0"/>
              </a:rPr>
              <a:t>during the year;</a:t>
            </a:r>
            <a:endParaRPr lang="en-IN" sz="26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In </a:t>
            </a:r>
            <a:r>
              <a:rPr lang="en-US" sz="2600" dirty="0">
                <a:latin typeface="Calibri" panose="020F0502020204030204" pitchFamily="34" charset="0"/>
                <a:cs typeface="Calibri" panose="020F0502020204030204" pitchFamily="34" charset="0"/>
              </a:rPr>
              <a:t>case of a company, </a:t>
            </a:r>
            <a:r>
              <a:rPr lang="en-US" sz="2600" b="1" u="sng" dirty="0">
                <a:latin typeface="Calibri" panose="020F0502020204030204" pitchFamily="34" charset="0"/>
                <a:cs typeface="Calibri" panose="020F0502020204030204" pitchFamily="34" charset="0"/>
              </a:rPr>
              <a:t>which has delisted </a:t>
            </a:r>
            <a:r>
              <a:rPr lang="en-US" sz="2600" dirty="0">
                <a:latin typeface="Calibri" panose="020F0502020204030204" pitchFamily="34" charset="0"/>
                <a:cs typeface="Calibri" panose="020F0502020204030204" pitchFamily="34" charset="0"/>
              </a:rPr>
              <a:t>its equity shares, during the year or till the date of the Report, the particulars of delisting activity </a:t>
            </a:r>
            <a:r>
              <a:rPr lang="en-US" sz="2600" b="1" u="sng" dirty="0">
                <a:latin typeface="Calibri" panose="020F0502020204030204" pitchFamily="34" charset="0"/>
                <a:cs typeface="Calibri" panose="020F0502020204030204" pitchFamily="34" charset="0"/>
              </a:rPr>
              <a:t>giving details like price offered </a:t>
            </a:r>
            <a:r>
              <a:rPr lang="en-US" sz="2600" dirty="0">
                <a:latin typeface="Calibri" panose="020F0502020204030204" pitchFamily="34" charset="0"/>
                <a:cs typeface="Calibri" panose="020F0502020204030204" pitchFamily="34" charset="0"/>
              </a:rPr>
              <a:t>pursuant to delisting offer, offer period of delisting, number of shares tendered and accepted, total consideration paid and the holding of the Promoters in the company post delisting.</a:t>
            </a:r>
            <a:endParaRPr lang="en-IN" sz="2600" dirty="0">
              <a:latin typeface="Calibri" panose="020F0502020204030204" pitchFamily="34" charset="0"/>
              <a:cs typeface="Calibri" panose="020F0502020204030204" pitchFamily="34" charset="0"/>
            </a:endParaRPr>
          </a:p>
          <a:p>
            <a:pPr algn="just"/>
            <a:endParaRPr lang="en-IN" dirty="0"/>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48</a:t>
            </a:fld>
            <a:endParaRPr lang="en-US"/>
          </a:p>
        </p:txBody>
      </p:sp>
      <p:sp>
        <p:nvSpPr>
          <p:cNvPr id="5" name="Title 4"/>
          <p:cNvSpPr>
            <a:spLocks noGrp="1"/>
          </p:cNvSpPr>
          <p:nvPr>
            <p:ph type="title"/>
          </p:nvPr>
        </p:nvSpPr>
        <p:spPr>
          <a:xfrm>
            <a:off x="417672" y="1"/>
            <a:ext cx="8229600" cy="609600"/>
          </a:xfrm>
          <a:solidFill>
            <a:schemeClr val="bg2">
              <a:lumMod val="75000"/>
            </a:schemeClr>
          </a:solidFill>
        </p:spPr>
        <p:txBody>
          <a:bodyPr>
            <a:normAutofit/>
          </a:bodyPr>
          <a:lstStyle/>
          <a:p>
            <a:pPr algn="ctr"/>
            <a:r>
              <a:rPr lang="en-US" sz="3200" dirty="0">
                <a:solidFill>
                  <a:srgbClr val="C00000"/>
                </a:solidFill>
                <a:latin typeface="Calibri" panose="020F0502020204030204" pitchFamily="34" charset="0"/>
                <a:cs typeface="Calibri" panose="020F0502020204030204" pitchFamily="34" charset="0"/>
              </a:rPr>
              <a:t>8</a:t>
            </a:r>
            <a:r>
              <a:rPr lang="en-US" sz="3200" dirty="0" smtClean="0">
                <a:solidFill>
                  <a:srgbClr val="C00000"/>
                </a:solidFill>
                <a:latin typeface="Calibri" panose="020F0502020204030204" pitchFamily="34" charset="0"/>
                <a:cs typeface="Calibri" panose="020F0502020204030204" pitchFamily="34" charset="0"/>
              </a:rPr>
              <a:t>. </a:t>
            </a:r>
            <a:r>
              <a:rPr lang="en-US" sz="3200" dirty="0">
                <a:solidFill>
                  <a:srgbClr val="C00000"/>
                </a:solidFill>
                <a:latin typeface="Calibri" panose="020F0502020204030204" pitchFamily="34" charset="0"/>
                <a:cs typeface="Calibri" panose="020F0502020204030204" pitchFamily="34" charset="0"/>
              </a:rPr>
              <a:t>General </a:t>
            </a:r>
            <a:r>
              <a:rPr lang="en-US" sz="3200" dirty="0" smtClean="0">
                <a:solidFill>
                  <a:srgbClr val="C00000"/>
                </a:solidFill>
                <a:latin typeface="Calibri" panose="020F0502020204030204" pitchFamily="34" charset="0"/>
                <a:cs typeface="Calibri" panose="020F0502020204030204" pitchFamily="34" charset="0"/>
              </a:rPr>
              <a:t>Information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6686564"/>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059363"/>
          </a:xfrm>
          <a:solidFill>
            <a:schemeClr val="accent1">
              <a:lumMod val="20000"/>
              <a:lumOff val="80000"/>
            </a:schemeClr>
          </a:solidFill>
        </p:spPr>
        <p:txBody>
          <a:bodyPr>
            <a:normAutofit fontScale="92500"/>
          </a:bodyPr>
          <a:lstStyle/>
          <a:p>
            <a:pPr marL="109728" indent="0" algn="just">
              <a:buNone/>
            </a:pPr>
            <a:r>
              <a:rPr lang="en-US" sz="2600" dirty="0" smtClean="0">
                <a:latin typeface="Calibri" panose="020F0502020204030204" pitchFamily="34" charset="0"/>
                <a:cs typeface="Calibri" panose="020F0502020204030204" pitchFamily="34" charset="0"/>
              </a:rPr>
              <a:t>Following changes in the </a:t>
            </a:r>
            <a:r>
              <a:rPr lang="en-US" sz="2600" b="1" u="sng" dirty="0" smtClean="0">
                <a:latin typeface="Calibri" panose="020F0502020204030204" pitchFamily="34" charset="0"/>
                <a:cs typeface="Calibri" panose="020F0502020204030204" pitchFamily="34" charset="0"/>
              </a:rPr>
              <a:t>capital structure </a:t>
            </a:r>
            <a:r>
              <a:rPr lang="en-US" sz="2600" dirty="0" smtClean="0">
                <a:latin typeface="Calibri" panose="020F0502020204030204" pitchFamily="34" charset="0"/>
                <a:cs typeface="Calibri" panose="020F0502020204030204" pitchFamily="34" charset="0"/>
              </a:rPr>
              <a:t>of the Company during the year should be reported in the Board Report:</a:t>
            </a:r>
          </a:p>
          <a:p>
            <a:pPr marL="109728" indent="0" algn="just">
              <a:buNone/>
            </a:pPr>
            <a:endParaRPr lang="en-US" sz="2600" dirty="0" smtClean="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Change </a:t>
            </a:r>
            <a:r>
              <a:rPr lang="en-US" sz="2600" dirty="0">
                <a:latin typeface="Calibri" panose="020F0502020204030204" pitchFamily="34" charset="0"/>
                <a:cs typeface="Calibri" panose="020F0502020204030204" pitchFamily="34" charset="0"/>
              </a:rPr>
              <a:t>in the </a:t>
            </a:r>
            <a:r>
              <a:rPr lang="en-US" sz="2600" dirty="0" smtClean="0">
                <a:latin typeface="Calibri" panose="020F0502020204030204" pitchFamily="34" charset="0"/>
                <a:cs typeface="Calibri" panose="020F0502020204030204" pitchFamily="34" charset="0"/>
              </a:rPr>
              <a:t>Authorized/Issued/Subscribed/Paid-up capital;</a:t>
            </a:r>
          </a:p>
          <a:p>
            <a:pPr algn="just">
              <a:lnSpc>
                <a:spcPct val="90000"/>
              </a:lnSpc>
              <a:buFont typeface="Wingdings" panose="05000000000000000000" pitchFamily="2" charset="2"/>
              <a:buChar char="§"/>
            </a:pPr>
            <a:endParaRPr lang="en-IN" sz="2600" dirty="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Reclassification </a:t>
            </a:r>
            <a:r>
              <a:rPr lang="en-US" sz="2600" dirty="0">
                <a:latin typeface="Calibri" panose="020F0502020204030204" pitchFamily="34" charset="0"/>
                <a:cs typeface="Calibri" panose="020F0502020204030204" pitchFamily="34" charset="0"/>
              </a:rPr>
              <a:t>or </a:t>
            </a:r>
            <a:r>
              <a:rPr lang="en-US" sz="2600" dirty="0" smtClean="0">
                <a:latin typeface="Calibri" panose="020F0502020204030204" pitchFamily="34" charset="0"/>
                <a:cs typeface="Calibri" panose="020F0502020204030204" pitchFamily="34" charset="0"/>
              </a:rPr>
              <a:t>Sub-division </a:t>
            </a:r>
            <a:r>
              <a:rPr lang="en-US" sz="2600" dirty="0">
                <a:latin typeface="Calibri" panose="020F0502020204030204" pitchFamily="34" charset="0"/>
                <a:cs typeface="Calibri" panose="020F0502020204030204" pitchFamily="34" charset="0"/>
              </a:rPr>
              <a:t>of </a:t>
            </a:r>
            <a:r>
              <a:rPr lang="en-US" sz="2600" dirty="0" smtClean="0">
                <a:latin typeface="Calibri" panose="020F0502020204030204" pitchFamily="34" charset="0"/>
                <a:cs typeface="Calibri" panose="020F0502020204030204" pitchFamily="34" charset="0"/>
              </a:rPr>
              <a:t>Authorized Share Capital</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Reduction </a:t>
            </a:r>
            <a:r>
              <a:rPr lang="en-US" sz="2600" dirty="0">
                <a:latin typeface="Calibri" panose="020F0502020204030204" pitchFamily="34" charset="0"/>
                <a:cs typeface="Calibri" panose="020F0502020204030204" pitchFamily="34" charset="0"/>
              </a:rPr>
              <a:t>of share capital or </a:t>
            </a:r>
            <a:r>
              <a:rPr lang="en-US" sz="2600" dirty="0" smtClean="0">
                <a:latin typeface="Calibri" panose="020F0502020204030204" pitchFamily="34" charset="0"/>
                <a:cs typeface="Calibri" panose="020F0502020204030204" pitchFamily="34" charset="0"/>
              </a:rPr>
              <a:t>Buy -back </a:t>
            </a:r>
            <a:r>
              <a:rPr lang="en-US" sz="2600" dirty="0">
                <a:latin typeface="Calibri" panose="020F0502020204030204" pitchFamily="34" charset="0"/>
                <a:cs typeface="Calibri" panose="020F0502020204030204" pitchFamily="34" charset="0"/>
              </a:rPr>
              <a:t>of </a:t>
            </a:r>
            <a:r>
              <a:rPr lang="en-US" sz="2600" dirty="0" smtClean="0">
                <a:latin typeface="Calibri" panose="020F0502020204030204" pitchFamily="34" charset="0"/>
                <a:cs typeface="Calibri" panose="020F0502020204030204" pitchFamily="34" charset="0"/>
              </a:rPr>
              <a:t>Shares</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Change </a:t>
            </a:r>
            <a:r>
              <a:rPr lang="en-US" sz="2600" dirty="0">
                <a:latin typeface="Calibri" panose="020F0502020204030204" pitchFamily="34" charset="0"/>
                <a:cs typeface="Calibri" panose="020F0502020204030204" pitchFamily="34" charset="0"/>
              </a:rPr>
              <a:t>in the capital structure resulting from </a:t>
            </a:r>
            <a:r>
              <a:rPr lang="en-US" sz="2600" dirty="0" smtClean="0">
                <a:latin typeface="Calibri" panose="020F0502020204030204" pitchFamily="34" charset="0"/>
                <a:cs typeface="Calibri" panose="020F0502020204030204" pitchFamily="34" charset="0"/>
              </a:rPr>
              <a:t>Restructuring</a:t>
            </a:r>
            <a:r>
              <a:rPr lang="en-US" sz="2600" dirty="0">
                <a:latin typeface="Calibri" panose="020F0502020204030204" pitchFamily="34" charset="0"/>
                <a:cs typeface="Calibri" panose="020F0502020204030204" pitchFamily="34" charset="0"/>
              </a:rPr>
              <a:t>; </a:t>
            </a:r>
            <a:endParaRPr lang="en-IN" sz="2600" dirty="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endParaRPr lang="en-US" sz="2600" dirty="0" smtClean="0">
              <a:latin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
            </a:pPr>
            <a:r>
              <a:rPr lang="en-US" sz="2600" dirty="0" smtClean="0">
                <a:latin typeface="Calibri" panose="020F0502020204030204" pitchFamily="34" charset="0"/>
                <a:cs typeface="Calibri" panose="020F0502020204030204" pitchFamily="34" charset="0"/>
              </a:rPr>
              <a:t>Change </a:t>
            </a:r>
            <a:r>
              <a:rPr lang="en-US" sz="2600" dirty="0">
                <a:latin typeface="Calibri" panose="020F0502020204030204" pitchFamily="34" charset="0"/>
                <a:cs typeface="Calibri" panose="020F0502020204030204" pitchFamily="34" charset="0"/>
              </a:rPr>
              <a:t>in </a:t>
            </a:r>
            <a:r>
              <a:rPr lang="en-US" sz="2600" dirty="0" smtClean="0">
                <a:latin typeface="Calibri" panose="020F0502020204030204" pitchFamily="34" charset="0"/>
                <a:cs typeface="Calibri" panose="020F0502020204030204" pitchFamily="34" charset="0"/>
              </a:rPr>
              <a:t>Voting </a:t>
            </a:r>
            <a:r>
              <a:rPr lang="en-US" sz="2600" dirty="0">
                <a:latin typeface="Calibri" panose="020F0502020204030204" pitchFamily="34" charset="0"/>
                <a:cs typeface="Calibri" panose="020F0502020204030204" pitchFamily="34" charset="0"/>
              </a:rPr>
              <a:t>R</a:t>
            </a:r>
            <a:r>
              <a:rPr lang="en-US" sz="2600" dirty="0" smtClean="0">
                <a:latin typeface="Calibri" panose="020F0502020204030204" pitchFamily="34" charset="0"/>
                <a:cs typeface="Calibri" panose="020F0502020204030204" pitchFamily="34" charset="0"/>
              </a:rPr>
              <a:t>ights</a:t>
            </a:r>
            <a:r>
              <a:rPr lang="en-US" sz="2600" dirty="0">
                <a:latin typeface="Calibri" panose="020F0502020204030204" pitchFamily="34" charset="0"/>
                <a:cs typeface="Calibri" panose="020F0502020204030204" pitchFamily="34" charset="0"/>
              </a:rPr>
              <a:t>.</a:t>
            </a:r>
            <a:endParaRPr lang="en-IN" sz="2600" dirty="0">
              <a:latin typeface="Calibri" panose="020F0502020204030204" pitchFamily="34" charset="0"/>
              <a:cs typeface="Calibri" panose="020F0502020204030204" pitchFamily="34" charset="0"/>
            </a:endParaRPr>
          </a:p>
          <a:p>
            <a:pPr marL="109728" indent="0">
              <a:buNone/>
            </a:pPr>
            <a:endParaRPr lang="en-IN" dirty="0"/>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49</a:t>
            </a:fld>
            <a:endParaRPr lang="en-US"/>
          </a:p>
        </p:txBody>
      </p:sp>
      <p:sp>
        <p:nvSpPr>
          <p:cNvPr id="5" name="Title 4"/>
          <p:cNvSpPr>
            <a:spLocks noGrp="1"/>
          </p:cNvSpPr>
          <p:nvPr>
            <p:ph type="title"/>
          </p:nvPr>
        </p:nvSpPr>
        <p:spPr>
          <a:xfrm>
            <a:off x="457200" y="0"/>
            <a:ext cx="8229600" cy="632617"/>
          </a:xfrm>
          <a:solidFill>
            <a:schemeClr val="bg2">
              <a:lumMod val="75000"/>
            </a:schemeClr>
          </a:solidFill>
        </p:spPr>
        <p:txBody>
          <a:bodyPr>
            <a:normAutofit/>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 </a:t>
            </a:r>
            <a:r>
              <a:rPr lang="en-US" sz="3200" dirty="0">
                <a:solidFill>
                  <a:srgbClr val="C00000"/>
                </a:solidFill>
                <a:latin typeface="Calibri" panose="020F0502020204030204" pitchFamily="34" charset="0"/>
                <a:cs typeface="Calibri" panose="020F0502020204030204" pitchFamily="34" charset="0"/>
              </a:rPr>
              <a:t>Capital and Debt Structure</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2136995"/>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AMITA DESAI &amp; CO</a:t>
            </a:r>
            <a:endParaRPr lang="en-US" dirty="0"/>
          </a:p>
        </p:txBody>
      </p:sp>
      <p:sp>
        <p:nvSpPr>
          <p:cNvPr id="4" name="Title 3"/>
          <p:cNvSpPr>
            <a:spLocks noGrp="1"/>
          </p:cNvSpPr>
          <p:nvPr>
            <p:ph type="title"/>
          </p:nvPr>
        </p:nvSpPr>
        <p:spPr>
          <a:xfrm>
            <a:off x="398964" y="381000"/>
            <a:ext cx="8229600" cy="932899"/>
          </a:xfrm>
        </p:spPr>
        <p:txBody>
          <a:bodyPr>
            <a:normAutofit/>
          </a:bodyPr>
          <a:lstStyle/>
          <a:p>
            <a:pPr algn="ctr"/>
            <a:r>
              <a:rPr lang="en-US" dirty="0" smtClean="0">
                <a:solidFill>
                  <a:schemeClr val="accent2"/>
                </a:solidFill>
              </a:rPr>
              <a:t>Consequences of Non compliances</a:t>
            </a:r>
            <a:endParaRPr lang="en-US" dirty="0">
              <a:solidFill>
                <a:schemeClr val="accent2"/>
              </a:solidFill>
            </a:endParaRPr>
          </a:p>
        </p:txBody>
      </p:sp>
      <p:graphicFrame>
        <p:nvGraphicFramePr>
          <p:cNvPr id="8" name="Content Placeholder 7"/>
          <p:cNvGraphicFramePr>
            <a:graphicFrameLocks noGrp="1"/>
          </p:cNvGraphicFramePr>
          <p:nvPr>
            <p:ph idx="1"/>
          </p:nvPr>
        </p:nvGraphicFramePr>
        <p:xfrm>
          <a:off x="227469" y="1371064"/>
          <a:ext cx="8687872" cy="4230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4871236"/>
      </p:ext>
    </p:extLst>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084" y="762000"/>
            <a:ext cx="8229600" cy="5410200"/>
          </a:xfrm>
          <a:solidFill>
            <a:schemeClr val="accent1">
              <a:lumMod val="20000"/>
              <a:lumOff val="80000"/>
            </a:schemeClr>
          </a:solidFill>
        </p:spPr>
        <p:txBody>
          <a:bodyPr>
            <a:noAutofit/>
          </a:bodyPr>
          <a:lstStyle/>
          <a:p>
            <a:pPr marL="109728" indent="0" algn="just">
              <a:buNone/>
            </a:pPr>
            <a:endParaRPr lang="en-US" sz="2400" dirty="0" smtClean="0">
              <a:latin typeface="Calibri" panose="020F0502020204030204" pitchFamily="34" charset="0"/>
              <a:cs typeface="Calibri" panose="020F0502020204030204" pitchFamily="34" charset="0"/>
            </a:endParaRPr>
          </a:p>
          <a:p>
            <a:pPr marL="109728" indent="0" algn="just">
              <a:buNone/>
            </a:pPr>
            <a:r>
              <a:rPr lang="en-US" sz="2400" dirty="0" smtClean="0">
                <a:latin typeface="Calibri" panose="020F0502020204030204" pitchFamily="34" charset="0"/>
                <a:cs typeface="Calibri" panose="020F0502020204030204" pitchFamily="34" charset="0"/>
              </a:rPr>
              <a:t>Issuance of any </a:t>
            </a:r>
            <a:r>
              <a:rPr lang="en-US" sz="2400" dirty="0">
                <a:latin typeface="Calibri" panose="020F0502020204030204" pitchFamily="34" charset="0"/>
                <a:cs typeface="Calibri" panose="020F0502020204030204" pitchFamily="34" charset="0"/>
              </a:rPr>
              <a:t>equity shares or </a:t>
            </a:r>
            <a:r>
              <a:rPr lang="en-US" sz="2400" dirty="0" smtClean="0">
                <a:latin typeface="Calibri" panose="020F0502020204030204" pitchFamily="34" charset="0"/>
                <a:cs typeface="Calibri" panose="020F0502020204030204" pitchFamily="34" charset="0"/>
              </a:rPr>
              <a:t>preference shares </a:t>
            </a:r>
            <a:r>
              <a:rPr lang="en-US" sz="2400" dirty="0">
                <a:latin typeface="Calibri" panose="020F0502020204030204" pitchFamily="34" charset="0"/>
                <a:cs typeface="Calibri" panose="020F0502020204030204" pitchFamily="34" charset="0"/>
              </a:rPr>
              <a:t>or any securities which carry a right or </a:t>
            </a:r>
            <a:r>
              <a:rPr lang="en-US" sz="2400" b="1" u="sng" dirty="0">
                <a:latin typeface="Calibri" panose="020F0502020204030204" pitchFamily="34" charset="0"/>
                <a:cs typeface="Calibri" panose="020F0502020204030204" pitchFamily="34" charset="0"/>
              </a:rPr>
              <a:t>option to convert </a:t>
            </a:r>
            <a:r>
              <a:rPr lang="en-US" sz="2400" dirty="0" smtClean="0">
                <a:latin typeface="Calibri" panose="020F0502020204030204" pitchFamily="34" charset="0"/>
                <a:cs typeface="Calibri" panose="020F0502020204030204" pitchFamily="34" charset="0"/>
              </a:rPr>
              <a:t>such  securities </a:t>
            </a:r>
            <a:r>
              <a:rPr lang="en-US" sz="2400" dirty="0">
                <a:latin typeface="Calibri" panose="020F0502020204030204" pitchFamily="34" charset="0"/>
                <a:cs typeface="Calibri" panose="020F0502020204030204" pitchFamily="34" charset="0"/>
              </a:rPr>
              <a:t>into shares, the disclosure shall include the following</a:t>
            </a:r>
            <a:r>
              <a:rPr lang="en-US" sz="2400" dirty="0" smtClean="0">
                <a:latin typeface="Calibri" panose="020F0502020204030204" pitchFamily="34" charset="0"/>
                <a:cs typeface="Calibri" panose="020F0502020204030204" pitchFamily="34" charset="0"/>
              </a:rPr>
              <a:t>:</a:t>
            </a:r>
          </a:p>
          <a:p>
            <a:pPr marL="109728" indent="0" algn="just">
              <a:buNone/>
            </a:pPr>
            <a:endParaRPr lang="en-US" sz="2400" dirty="0">
              <a:latin typeface="Calibri" panose="020F0502020204030204" pitchFamily="34" charset="0"/>
              <a:cs typeface="Calibri" panose="020F0502020204030204" pitchFamily="34" charset="0"/>
            </a:endParaRPr>
          </a:p>
          <a:p>
            <a:pPr algn="just">
              <a:lnSpc>
                <a:spcPct val="11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Date </a:t>
            </a:r>
            <a:r>
              <a:rPr lang="en-US" sz="2400" dirty="0">
                <a:latin typeface="Calibri" panose="020F0502020204030204" pitchFamily="34" charset="0"/>
                <a:cs typeface="Calibri" panose="020F0502020204030204" pitchFamily="34" charset="0"/>
              </a:rPr>
              <a:t>of </a:t>
            </a:r>
            <a:r>
              <a:rPr lang="en-US" sz="2400" b="1" dirty="0">
                <a:latin typeface="Calibri" panose="020F0502020204030204" pitchFamily="34" charset="0"/>
                <a:cs typeface="Calibri" panose="020F0502020204030204" pitchFamily="34" charset="0"/>
              </a:rPr>
              <a:t>issue and allotment</a:t>
            </a:r>
            <a:r>
              <a:rPr lang="en-US" sz="2400" dirty="0" smtClean="0">
                <a:latin typeface="Calibri" panose="020F0502020204030204" pitchFamily="34" charset="0"/>
                <a:cs typeface="Calibri" panose="020F0502020204030204" pitchFamily="34" charset="0"/>
              </a:rPr>
              <a:t>;</a:t>
            </a:r>
          </a:p>
          <a:p>
            <a:pPr algn="just">
              <a:lnSpc>
                <a:spcPct val="110000"/>
              </a:lnSpc>
              <a:buFont typeface="Wingdings" panose="05000000000000000000" pitchFamily="2" charset="2"/>
              <a:buChar char="§"/>
            </a:pPr>
            <a:r>
              <a:rPr lang="en-US" sz="2400" b="1" dirty="0">
                <a:latin typeface="Calibri" panose="020F0502020204030204" pitchFamily="34" charset="0"/>
                <a:cs typeface="Calibri" panose="020F0502020204030204" pitchFamily="34" charset="0"/>
              </a:rPr>
              <a:t>M</a:t>
            </a:r>
            <a:r>
              <a:rPr lang="en-US" sz="2400" b="1" dirty="0" smtClean="0">
                <a:latin typeface="Calibri" panose="020F0502020204030204" pitchFamily="34" charset="0"/>
                <a:cs typeface="Calibri" panose="020F0502020204030204" pitchFamily="34" charset="0"/>
              </a:rPr>
              <a:t>ethod </a:t>
            </a:r>
            <a:r>
              <a:rPr lang="en-US" sz="2400" b="1" dirty="0">
                <a:latin typeface="Calibri" panose="020F0502020204030204" pitchFamily="34" charset="0"/>
                <a:cs typeface="Calibri" panose="020F0502020204030204" pitchFamily="34" charset="0"/>
              </a:rPr>
              <a:t>of allotment </a:t>
            </a:r>
            <a:r>
              <a:rPr lang="en-US" sz="2400" dirty="0">
                <a:latin typeface="Calibri" panose="020F0502020204030204" pitchFamily="34" charset="0"/>
                <a:cs typeface="Calibri" panose="020F0502020204030204" pitchFamily="34" charset="0"/>
              </a:rPr>
              <a:t>(QIP, FPO, ADRs, GDRs, rights issue, </a:t>
            </a:r>
            <a:r>
              <a:rPr lang="en-US" sz="2400" dirty="0" smtClean="0">
                <a:latin typeface="Calibri" panose="020F0502020204030204" pitchFamily="34" charset="0"/>
                <a:cs typeface="Calibri" panose="020F0502020204030204" pitchFamily="34" charset="0"/>
              </a:rPr>
              <a:t>bonus issue</a:t>
            </a:r>
            <a:r>
              <a:rPr lang="en-US" sz="2400" dirty="0">
                <a:latin typeface="Calibri" panose="020F0502020204030204" pitchFamily="34" charset="0"/>
                <a:cs typeface="Calibri" panose="020F0502020204030204" pitchFamily="34" charset="0"/>
              </a:rPr>
              <a:t>, preferential issue, private placement, conversion </a:t>
            </a:r>
            <a:r>
              <a:rPr lang="en-US" sz="2400" dirty="0" smtClean="0">
                <a:latin typeface="Calibri" panose="020F0502020204030204" pitchFamily="34" charset="0"/>
                <a:cs typeface="Calibri" panose="020F0502020204030204" pitchFamily="34" charset="0"/>
              </a:rPr>
              <a:t>of </a:t>
            </a:r>
            <a:r>
              <a:rPr lang="en-IN" sz="2400" dirty="0" smtClean="0">
                <a:latin typeface="Calibri" panose="020F0502020204030204" pitchFamily="34" charset="0"/>
                <a:cs typeface="Calibri" panose="020F0502020204030204" pitchFamily="34" charset="0"/>
              </a:rPr>
              <a:t>securities</a:t>
            </a:r>
            <a:r>
              <a:rPr lang="en-IN" sz="2400" dirty="0">
                <a:latin typeface="Calibri" panose="020F0502020204030204" pitchFamily="34" charset="0"/>
                <a:cs typeface="Calibri" panose="020F0502020204030204" pitchFamily="34" charset="0"/>
              </a:rPr>
              <a:t>, etc.);</a:t>
            </a:r>
          </a:p>
          <a:p>
            <a:pPr algn="just">
              <a:lnSpc>
                <a:spcPct val="110000"/>
              </a:lnSpc>
              <a:buFont typeface="Wingdings" panose="05000000000000000000" pitchFamily="2" charset="2"/>
              <a:buChar char="§"/>
            </a:pPr>
            <a:r>
              <a:rPr lang="en-IN" sz="2400" b="1" dirty="0">
                <a:latin typeface="Calibri" panose="020F0502020204030204" pitchFamily="34" charset="0"/>
                <a:cs typeface="Calibri" panose="020F0502020204030204" pitchFamily="34" charset="0"/>
              </a:rPr>
              <a:t>I</a:t>
            </a:r>
            <a:r>
              <a:rPr lang="en-IN" sz="2400" b="1" dirty="0" smtClean="0">
                <a:latin typeface="Calibri" panose="020F0502020204030204" pitchFamily="34" charset="0"/>
                <a:cs typeface="Calibri" panose="020F0502020204030204" pitchFamily="34" charset="0"/>
              </a:rPr>
              <a:t>ssue price </a:t>
            </a:r>
            <a:r>
              <a:rPr lang="en-IN" sz="2400" dirty="0" smtClean="0">
                <a:latin typeface="Calibri" panose="020F0502020204030204" pitchFamily="34" charset="0"/>
                <a:cs typeface="Calibri" panose="020F0502020204030204" pitchFamily="34" charset="0"/>
              </a:rPr>
              <a:t>and/ or conversion </a:t>
            </a:r>
            <a:r>
              <a:rPr lang="en-IN" sz="2400" dirty="0">
                <a:latin typeface="Calibri" panose="020F0502020204030204" pitchFamily="34" charset="0"/>
                <a:cs typeface="Calibri" panose="020F0502020204030204" pitchFamily="34" charset="0"/>
              </a:rPr>
              <a:t>price</a:t>
            </a:r>
            <a:r>
              <a:rPr lang="en-IN"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50</a:t>
            </a:fld>
            <a:endParaRPr lang="en-US"/>
          </a:p>
        </p:txBody>
      </p:sp>
      <p:sp>
        <p:nvSpPr>
          <p:cNvPr id="5" name="Title 4"/>
          <p:cNvSpPr>
            <a:spLocks noGrp="1"/>
          </p:cNvSpPr>
          <p:nvPr>
            <p:ph type="title"/>
          </p:nvPr>
        </p:nvSpPr>
        <p:spPr>
          <a:xfrm>
            <a:off x="440084" y="0"/>
            <a:ext cx="8229600" cy="609600"/>
          </a:xfrm>
          <a:solidFill>
            <a:schemeClr val="bg2">
              <a:lumMod val="75000"/>
            </a:schemeClr>
          </a:solidFill>
        </p:spPr>
        <p:txBody>
          <a:bodyPr>
            <a:noAutofit/>
          </a:bodyPr>
          <a:lstStyle/>
          <a:p>
            <a:pPr algn="ctr"/>
            <a:r>
              <a:rPr lang="en-US" sz="2800" dirty="0">
                <a:solidFill>
                  <a:srgbClr val="C00000"/>
                </a:solidFill>
                <a:latin typeface="Calibri" panose="020F0502020204030204" pitchFamily="34" charset="0"/>
                <a:cs typeface="Calibri" panose="020F0502020204030204" pitchFamily="34" charset="0"/>
              </a:rPr>
              <a:t>9</a:t>
            </a:r>
            <a:r>
              <a:rPr lang="en-US" sz="2800" dirty="0" smtClean="0">
                <a:solidFill>
                  <a:srgbClr val="C00000"/>
                </a:solidFill>
                <a:latin typeface="Calibri" panose="020F0502020204030204" pitchFamily="34" charset="0"/>
                <a:cs typeface="Calibri" panose="020F0502020204030204" pitchFamily="34" charset="0"/>
              </a:rPr>
              <a:t>.1 Issue </a:t>
            </a:r>
            <a:r>
              <a:rPr lang="en-US" sz="2800" dirty="0">
                <a:solidFill>
                  <a:srgbClr val="C00000"/>
                </a:solidFill>
                <a:latin typeface="Calibri" panose="020F0502020204030204" pitchFamily="34" charset="0"/>
                <a:cs typeface="Calibri" panose="020F0502020204030204" pitchFamily="34" charset="0"/>
              </a:rPr>
              <a:t>of Shares or Other Convertible Securities</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6047702"/>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084" y="762000"/>
            <a:ext cx="8229600" cy="5486400"/>
          </a:xfrm>
          <a:solidFill>
            <a:schemeClr val="accent1">
              <a:lumMod val="20000"/>
              <a:lumOff val="80000"/>
            </a:schemeClr>
          </a:solidFill>
        </p:spPr>
        <p:txBody>
          <a:bodyPr>
            <a:noAutofit/>
          </a:bodyPr>
          <a:lstStyle/>
          <a:p>
            <a:pPr algn="just">
              <a:lnSpc>
                <a:spcPct val="11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Number </a:t>
            </a:r>
            <a:r>
              <a:rPr lang="en-US" sz="2400" dirty="0">
                <a:latin typeface="Calibri" panose="020F0502020204030204" pitchFamily="34" charset="0"/>
                <a:cs typeface="Calibri" panose="020F0502020204030204" pitchFamily="34" charset="0"/>
              </a:rPr>
              <a:t>of shares allotted or to be allotted in case </a:t>
            </a:r>
            <a:r>
              <a:rPr lang="en-US" sz="2400" dirty="0" smtClean="0">
                <a:latin typeface="Calibri" panose="020F0502020204030204" pitchFamily="34" charset="0"/>
                <a:cs typeface="Calibri" panose="020F0502020204030204" pitchFamily="34" charset="0"/>
              </a:rPr>
              <a:t>the                   </a:t>
            </a:r>
            <a:r>
              <a:rPr lang="en-US" sz="2400" b="1" u="sng" dirty="0" smtClean="0">
                <a:latin typeface="Calibri" panose="020F0502020204030204" pitchFamily="34" charset="0"/>
                <a:cs typeface="Calibri" panose="020F0502020204030204" pitchFamily="34" charset="0"/>
              </a:rPr>
              <a:t>right </a:t>
            </a:r>
            <a:r>
              <a:rPr lang="en-US" sz="2400" b="1" u="sng" dirty="0">
                <a:latin typeface="Calibri" panose="020F0502020204030204" pitchFamily="34" charset="0"/>
                <a:cs typeface="Calibri" panose="020F0502020204030204" pitchFamily="34" charset="0"/>
              </a:rPr>
              <a:t>or option is exercised </a:t>
            </a:r>
            <a:r>
              <a:rPr lang="en-US" sz="2400" dirty="0">
                <a:latin typeface="Calibri" panose="020F0502020204030204" pitchFamily="34" charset="0"/>
                <a:cs typeface="Calibri" panose="020F0502020204030204" pitchFamily="34" charset="0"/>
              </a:rPr>
              <a:t>by all the holders of such securities;</a:t>
            </a:r>
          </a:p>
          <a:p>
            <a:pPr algn="just">
              <a:lnSpc>
                <a:spcPct val="11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1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Number </a:t>
            </a:r>
            <a:r>
              <a:rPr lang="en-US" sz="2400" dirty="0">
                <a:latin typeface="Calibri" panose="020F0502020204030204" pitchFamily="34" charset="0"/>
                <a:cs typeface="Calibri" panose="020F0502020204030204" pitchFamily="34" charset="0"/>
              </a:rPr>
              <a:t>of shares or securities allotted to the </a:t>
            </a:r>
            <a:r>
              <a:rPr lang="en-US" sz="2400" b="1" u="sng" dirty="0">
                <a:latin typeface="Calibri" panose="020F0502020204030204" pitchFamily="34" charset="0"/>
                <a:cs typeface="Calibri" panose="020F0502020204030204" pitchFamily="34" charset="0"/>
              </a:rPr>
              <a:t>promoter group </a:t>
            </a:r>
            <a:r>
              <a:rPr lang="en-US" sz="2400" dirty="0">
                <a:latin typeface="Calibri" panose="020F0502020204030204" pitchFamily="34" charset="0"/>
                <a:cs typeface="Calibri" panose="020F0502020204030204" pitchFamily="34" charset="0"/>
              </a:rPr>
              <a:t>(including shares represented by </a:t>
            </a:r>
            <a:r>
              <a:rPr lang="en-US" sz="2400" dirty="0" smtClean="0">
                <a:latin typeface="Calibri" panose="020F0502020204030204" pitchFamily="34" charset="0"/>
                <a:cs typeface="Calibri" panose="020F0502020204030204" pitchFamily="34" charset="0"/>
              </a:rPr>
              <a:t>Depository Receipts);</a:t>
            </a:r>
          </a:p>
          <a:p>
            <a:pPr algn="just">
              <a:lnSpc>
                <a:spcPct val="110000"/>
              </a:lnSpc>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lnSpc>
                <a:spcPct val="11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in case, shares or securities are issued for </a:t>
            </a:r>
            <a:r>
              <a:rPr lang="en-US" sz="2400" b="1" u="sng" dirty="0">
                <a:latin typeface="Calibri" panose="020F0502020204030204" pitchFamily="34" charset="0"/>
                <a:cs typeface="Calibri" panose="020F0502020204030204" pitchFamily="34" charset="0"/>
              </a:rPr>
              <a:t>consideration other than cash, </a:t>
            </a:r>
            <a:r>
              <a:rPr lang="en-US" sz="2400" dirty="0">
                <a:latin typeface="Calibri" panose="020F0502020204030204" pitchFamily="34" charset="0"/>
                <a:cs typeface="Calibri" panose="020F0502020204030204" pitchFamily="34" charset="0"/>
              </a:rPr>
              <a:t>a confirmation that price was determined on the basis of a </a:t>
            </a:r>
            <a:r>
              <a:rPr lang="en-US" sz="2400" dirty="0" smtClean="0">
                <a:latin typeface="Calibri" panose="020F0502020204030204" pitchFamily="34" charset="0"/>
                <a:cs typeface="Calibri" panose="020F0502020204030204" pitchFamily="34" charset="0"/>
              </a:rPr>
              <a:t>Valuation Report </a:t>
            </a:r>
            <a:r>
              <a:rPr lang="en-US" sz="2400" dirty="0">
                <a:latin typeface="Calibri" panose="020F0502020204030204" pitchFamily="34" charset="0"/>
                <a:cs typeface="Calibri" panose="020F0502020204030204" pitchFamily="34" charset="0"/>
              </a:rPr>
              <a:t>of </a:t>
            </a:r>
            <a:r>
              <a:rPr lang="en-US" sz="2400" dirty="0" smtClean="0">
                <a:latin typeface="Calibri" panose="020F0502020204030204" pitchFamily="34" charset="0"/>
                <a:cs typeface="Calibri" panose="020F0502020204030204" pitchFamily="34" charset="0"/>
              </a:rPr>
              <a:t>Registered </a:t>
            </a:r>
            <a:r>
              <a:rPr lang="en-US" sz="2400" dirty="0">
                <a:latin typeface="Calibri" panose="020F0502020204030204" pitchFamily="34" charset="0"/>
                <a:cs typeface="Calibri" panose="020F0502020204030204" pitchFamily="34" charset="0"/>
              </a:rPr>
              <a:t>V</a:t>
            </a:r>
            <a:r>
              <a:rPr lang="en-US" sz="2400" dirty="0" smtClean="0">
                <a:latin typeface="Calibri" panose="020F0502020204030204" pitchFamily="34" charset="0"/>
                <a:cs typeface="Calibri" panose="020F0502020204030204" pitchFamily="34" charset="0"/>
              </a:rPr>
              <a:t>aluer</a:t>
            </a:r>
            <a:r>
              <a:rPr lang="en-US" sz="2400" dirty="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a:p>
            <a:pPr marL="109728" indent="0" algn="just">
              <a:lnSpc>
                <a:spcPct val="110000"/>
              </a:lnSpc>
              <a:buNone/>
            </a:pPr>
            <a:endParaRPr lang="en-US" sz="23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51</a:t>
            </a:fld>
            <a:endParaRPr lang="en-US"/>
          </a:p>
        </p:txBody>
      </p:sp>
      <p:sp>
        <p:nvSpPr>
          <p:cNvPr id="5" name="Title 4"/>
          <p:cNvSpPr>
            <a:spLocks noGrp="1"/>
          </p:cNvSpPr>
          <p:nvPr>
            <p:ph type="title"/>
          </p:nvPr>
        </p:nvSpPr>
        <p:spPr>
          <a:xfrm>
            <a:off x="440084" y="0"/>
            <a:ext cx="8229600" cy="609600"/>
          </a:xfrm>
          <a:solidFill>
            <a:schemeClr val="bg2">
              <a:lumMod val="75000"/>
            </a:schemeClr>
          </a:solidFill>
        </p:spPr>
        <p:txBody>
          <a:bodyPr>
            <a:noAutofit/>
          </a:bodyPr>
          <a:lstStyle/>
          <a:p>
            <a:pPr algn="ctr"/>
            <a:r>
              <a:rPr lang="en-US" sz="2800" dirty="0">
                <a:solidFill>
                  <a:srgbClr val="C00000"/>
                </a:solidFill>
                <a:latin typeface="Calibri" panose="020F0502020204030204" pitchFamily="34" charset="0"/>
                <a:cs typeface="Calibri" panose="020F0502020204030204" pitchFamily="34" charset="0"/>
              </a:rPr>
              <a:t>9</a:t>
            </a:r>
            <a:r>
              <a:rPr lang="en-US" sz="2800" dirty="0" smtClean="0">
                <a:solidFill>
                  <a:srgbClr val="C00000"/>
                </a:solidFill>
                <a:latin typeface="Calibri" panose="020F0502020204030204" pitchFamily="34" charset="0"/>
                <a:cs typeface="Calibri" panose="020F0502020204030204" pitchFamily="34" charset="0"/>
              </a:rPr>
              <a:t>.1 Issue </a:t>
            </a:r>
            <a:r>
              <a:rPr lang="en-US" sz="2800" dirty="0">
                <a:solidFill>
                  <a:srgbClr val="C00000"/>
                </a:solidFill>
                <a:latin typeface="Calibri" panose="020F0502020204030204" pitchFamily="34" charset="0"/>
                <a:cs typeface="Calibri" panose="020F0502020204030204" pitchFamily="34" charset="0"/>
              </a:rPr>
              <a:t>of Shares or </a:t>
            </a:r>
            <a:r>
              <a:rPr lang="en-US" sz="2800" dirty="0" smtClean="0">
                <a:solidFill>
                  <a:srgbClr val="C00000"/>
                </a:solidFill>
                <a:latin typeface="Calibri" panose="020F0502020204030204" pitchFamily="34" charset="0"/>
                <a:cs typeface="Calibri" panose="020F0502020204030204" pitchFamily="34" charset="0"/>
              </a:rPr>
              <a:t>other </a:t>
            </a:r>
            <a:r>
              <a:rPr lang="en-US" sz="2800" dirty="0">
                <a:solidFill>
                  <a:srgbClr val="C00000"/>
                </a:solidFill>
                <a:latin typeface="Calibri" panose="020F0502020204030204" pitchFamily="34" charset="0"/>
                <a:cs typeface="Calibri" panose="020F0502020204030204" pitchFamily="34" charset="0"/>
              </a:rPr>
              <a:t>Convertible Securities</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5449169"/>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084" y="762000"/>
            <a:ext cx="8229600" cy="5645946"/>
          </a:xfrm>
          <a:solidFill>
            <a:schemeClr val="accent1">
              <a:lumMod val="20000"/>
              <a:lumOff val="80000"/>
            </a:schemeClr>
          </a:solidFill>
        </p:spPr>
        <p:txBody>
          <a:bodyPr>
            <a:noAutofit/>
          </a:bodyPr>
          <a:lstStyle/>
          <a:p>
            <a:pPr marL="109728" indent="0" algn="just">
              <a:lnSpc>
                <a:spcPct val="130000"/>
              </a:lnSpc>
              <a:buNone/>
            </a:pP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case the shares or securities are </a:t>
            </a:r>
            <a:r>
              <a:rPr lang="en-US" sz="2400" b="1" u="sng" dirty="0">
                <a:latin typeface="Calibri" panose="020F0502020204030204" pitchFamily="34" charset="0"/>
                <a:cs typeface="Calibri" panose="020F0502020204030204" pitchFamily="34" charset="0"/>
              </a:rPr>
              <a:t>issued for consideration other </a:t>
            </a:r>
            <a:r>
              <a:rPr lang="en-US" sz="2400" b="1" u="sng" dirty="0" smtClean="0">
                <a:latin typeface="Calibri" panose="020F0502020204030204" pitchFamily="34" charset="0"/>
                <a:cs typeface="Calibri" panose="020F0502020204030204" pitchFamily="34" charset="0"/>
              </a:rPr>
              <a:t>than cash</a:t>
            </a:r>
            <a:r>
              <a:rPr lang="en-US" sz="2400" b="1" u="sng"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 statement confirming the following should be included in </a:t>
            </a:r>
            <a:r>
              <a:rPr lang="en-US" sz="2400" dirty="0" smtClean="0">
                <a:latin typeface="Calibri" panose="020F0502020204030204" pitchFamily="34" charset="0"/>
                <a:cs typeface="Calibri" panose="020F0502020204030204" pitchFamily="34" charset="0"/>
              </a:rPr>
              <a:t>the </a:t>
            </a:r>
            <a:r>
              <a:rPr lang="en-IN" sz="2400" dirty="0" smtClean="0">
                <a:latin typeface="Calibri" panose="020F0502020204030204" pitchFamily="34" charset="0"/>
                <a:cs typeface="Calibri" panose="020F0502020204030204" pitchFamily="34" charset="0"/>
              </a:rPr>
              <a:t>Report</a:t>
            </a:r>
            <a:r>
              <a:rPr lang="en-IN" sz="2400" dirty="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price</a:t>
            </a:r>
            <a:r>
              <a:rPr lang="en-US" sz="2400" dirty="0">
                <a:latin typeface="Calibri" panose="020F0502020204030204" pitchFamily="34" charset="0"/>
                <a:cs typeface="Calibri" panose="020F0502020204030204" pitchFamily="34" charset="0"/>
              </a:rPr>
              <a:t> was </a:t>
            </a:r>
            <a:r>
              <a:rPr lang="en-US" sz="2400" dirty="0" smtClean="0">
                <a:latin typeface="Calibri" panose="020F0502020204030204" pitchFamily="34" charset="0"/>
                <a:cs typeface="Calibri" panose="020F0502020204030204" pitchFamily="34" charset="0"/>
              </a:rPr>
              <a:t>on </a:t>
            </a:r>
            <a:r>
              <a:rPr lang="en-US" sz="2400" dirty="0">
                <a:latin typeface="Calibri" panose="020F0502020204030204" pitchFamily="34" charset="0"/>
                <a:cs typeface="Calibri" panose="020F0502020204030204" pitchFamily="34" charset="0"/>
              </a:rPr>
              <a:t>the basis of a </a:t>
            </a:r>
            <a:r>
              <a:rPr lang="en-US" sz="2400" dirty="0" smtClean="0">
                <a:latin typeface="Calibri" panose="020F0502020204030204" pitchFamily="34" charset="0"/>
                <a:cs typeface="Calibri" panose="020F0502020204030204" pitchFamily="34" charset="0"/>
              </a:rPr>
              <a:t>Valuation Report of RV</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V</a:t>
            </a:r>
            <a:r>
              <a:rPr lang="en-US" sz="2400" b="1" dirty="0" smtClean="0">
                <a:latin typeface="Calibri" panose="020F0502020204030204" pitchFamily="34" charset="0"/>
                <a:cs typeface="Calibri" panose="020F0502020204030204" pitchFamily="34" charset="0"/>
              </a:rPr>
              <a:t>aluation </a:t>
            </a:r>
            <a:r>
              <a:rPr lang="en-US" sz="2400" b="1" dirty="0">
                <a:latin typeface="Calibri" panose="020F0502020204030204" pitchFamily="34" charset="0"/>
                <a:cs typeface="Calibri" panose="020F0502020204030204" pitchFamily="34" charset="0"/>
              </a:rPr>
              <a:t>R</a:t>
            </a:r>
            <a:r>
              <a:rPr lang="en-US" sz="2400" b="1" dirty="0" smtClean="0">
                <a:latin typeface="Calibri" panose="020F0502020204030204" pitchFamily="34" charset="0"/>
                <a:cs typeface="Calibri" panose="020F0502020204030204" pitchFamily="34" charset="0"/>
              </a:rPr>
              <a:t>eport </a:t>
            </a:r>
            <a:r>
              <a:rPr lang="en-US" sz="2400" dirty="0">
                <a:latin typeface="Calibri" panose="020F0502020204030204" pitchFamily="34" charset="0"/>
                <a:cs typeface="Calibri" panose="020F0502020204030204" pitchFamily="34" charset="0"/>
              </a:rPr>
              <a:t>was given by </a:t>
            </a:r>
            <a:r>
              <a:rPr lang="en-US" sz="2400" dirty="0" smtClean="0">
                <a:latin typeface="Calibri" panose="020F0502020204030204" pitchFamily="34" charset="0"/>
                <a:cs typeface="Calibri" panose="020F0502020204030204" pitchFamily="34" charset="0"/>
              </a:rPr>
              <a:t>RV appointed by </a:t>
            </a:r>
            <a:r>
              <a:rPr lang="en-US" sz="2400" dirty="0">
                <a:latin typeface="Calibri" panose="020F0502020204030204" pitchFamily="34" charset="0"/>
                <a:cs typeface="Calibri" panose="020F0502020204030204" pitchFamily="34" charset="0"/>
              </a:rPr>
              <a:t>the Audit Committee or Board </a:t>
            </a: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all </a:t>
            </a:r>
            <a:r>
              <a:rPr lang="en-US" sz="2400" dirty="0">
                <a:latin typeface="Calibri" panose="020F0502020204030204" pitchFamily="34" charset="0"/>
                <a:cs typeface="Calibri" panose="020F0502020204030204" pitchFamily="34" charset="0"/>
              </a:rPr>
              <a:t>other </a:t>
            </a:r>
            <a:r>
              <a:rPr lang="en-US" sz="2400" b="1" dirty="0">
                <a:latin typeface="Calibri" panose="020F0502020204030204" pitchFamily="34" charset="0"/>
                <a:cs typeface="Calibri" panose="020F0502020204030204" pitchFamily="34" charset="0"/>
              </a:rPr>
              <a:t>provisions of section 247 of the Act </a:t>
            </a:r>
            <a:r>
              <a:rPr lang="en-US" sz="2400" dirty="0">
                <a:latin typeface="Calibri" panose="020F0502020204030204" pitchFamily="34" charset="0"/>
                <a:cs typeface="Calibri" panose="020F0502020204030204" pitchFamily="34" charset="0"/>
              </a:rPr>
              <a:t>and Rules </a:t>
            </a:r>
            <a:r>
              <a:rPr lang="en-US" sz="2400" dirty="0" smtClean="0">
                <a:latin typeface="Calibri" panose="020F0502020204030204" pitchFamily="34" charset="0"/>
                <a:cs typeface="Calibri" panose="020F0502020204030204" pitchFamily="34" charset="0"/>
              </a:rPr>
              <a:t>made thereunder </a:t>
            </a:r>
            <a:r>
              <a:rPr lang="en-US" sz="2400" dirty="0">
                <a:latin typeface="Calibri" panose="020F0502020204030204" pitchFamily="34" charset="0"/>
                <a:cs typeface="Calibri" panose="020F0502020204030204" pitchFamily="34" charset="0"/>
              </a:rPr>
              <a:t>have been duly complied with.</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pPr algn="ctr"/>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52</a:t>
            </a:fld>
            <a:endParaRPr lang="en-US"/>
          </a:p>
        </p:txBody>
      </p:sp>
      <p:sp>
        <p:nvSpPr>
          <p:cNvPr id="5" name="Title 4"/>
          <p:cNvSpPr>
            <a:spLocks noGrp="1"/>
          </p:cNvSpPr>
          <p:nvPr>
            <p:ph type="title"/>
          </p:nvPr>
        </p:nvSpPr>
        <p:spPr>
          <a:xfrm>
            <a:off x="440084" y="0"/>
            <a:ext cx="8229600" cy="609600"/>
          </a:xfrm>
          <a:solidFill>
            <a:schemeClr val="bg2">
              <a:lumMod val="75000"/>
            </a:schemeClr>
          </a:solidFill>
        </p:spPr>
        <p:txBody>
          <a:bodyPr>
            <a:noAutofit/>
          </a:bodyPr>
          <a:lstStyle/>
          <a:p>
            <a:pPr algn="ctr"/>
            <a:r>
              <a:rPr lang="en-US" sz="2800" dirty="0">
                <a:solidFill>
                  <a:srgbClr val="C00000"/>
                </a:solidFill>
                <a:latin typeface="Calibri" panose="020F0502020204030204" pitchFamily="34" charset="0"/>
                <a:cs typeface="Calibri" panose="020F0502020204030204" pitchFamily="34" charset="0"/>
              </a:rPr>
              <a:t>9</a:t>
            </a:r>
            <a:r>
              <a:rPr lang="en-US" sz="2800" dirty="0" smtClean="0">
                <a:solidFill>
                  <a:srgbClr val="C00000"/>
                </a:solidFill>
                <a:latin typeface="Calibri" panose="020F0502020204030204" pitchFamily="34" charset="0"/>
                <a:cs typeface="Calibri" panose="020F0502020204030204" pitchFamily="34" charset="0"/>
              </a:rPr>
              <a:t>.1 Issue </a:t>
            </a:r>
            <a:r>
              <a:rPr lang="en-US" sz="2800" dirty="0">
                <a:solidFill>
                  <a:srgbClr val="C00000"/>
                </a:solidFill>
                <a:latin typeface="Calibri" panose="020F0502020204030204" pitchFamily="34" charset="0"/>
                <a:cs typeface="Calibri" panose="020F0502020204030204" pitchFamily="34" charset="0"/>
              </a:rPr>
              <a:t>of Shares or </a:t>
            </a:r>
            <a:r>
              <a:rPr lang="en-US" sz="2800" dirty="0" smtClean="0">
                <a:solidFill>
                  <a:srgbClr val="C00000"/>
                </a:solidFill>
                <a:latin typeface="Calibri" panose="020F0502020204030204" pitchFamily="34" charset="0"/>
                <a:cs typeface="Calibri" panose="020F0502020204030204" pitchFamily="34" charset="0"/>
              </a:rPr>
              <a:t>other </a:t>
            </a:r>
            <a:r>
              <a:rPr lang="en-US" sz="2800" dirty="0">
                <a:solidFill>
                  <a:srgbClr val="C00000"/>
                </a:solidFill>
                <a:latin typeface="Calibri" panose="020F0502020204030204" pitchFamily="34" charset="0"/>
                <a:cs typeface="Calibri" panose="020F0502020204030204" pitchFamily="34" charset="0"/>
              </a:rPr>
              <a:t>Convertible Securities</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5993688"/>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05773"/>
          </a:xfrm>
          <a:solidFill>
            <a:schemeClr val="accent1">
              <a:lumMod val="20000"/>
              <a:lumOff val="80000"/>
            </a:schemeClr>
          </a:solidFill>
        </p:spPr>
        <p:txBody>
          <a:bodyPr vert="horz">
            <a:noAutofit/>
          </a:bodyPr>
          <a:lstStyle/>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Total </a:t>
            </a:r>
            <a:r>
              <a:rPr lang="en-US" sz="2400" b="1" u="sng" dirty="0">
                <a:latin typeface="Calibri" panose="020F0502020204030204" pitchFamily="34" charset="0"/>
                <a:cs typeface="Calibri" panose="020F0502020204030204" pitchFamily="34" charset="0"/>
              </a:rPr>
              <a:t>number of shares </a:t>
            </a:r>
            <a:r>
              <a:rPr lang="en-US" sz="2400" dirty="0">
                <a:latin typeface="Calibri" panose="020F0502020204030204" pitchFamily="34" charset="0"/>
                <a:cs typeface="Calibri" panose="020F0502020204030204" pitchFamily="34" charset="0"/>
              </a:rPr>
              <a:t>allotted with differential </a:t>
            </a:r>
            <a:r>
              <a:rPr lang="en-US" sz="2400" dirty="0" smtClean="0">
                <a:latin typeface="Calibri" panose="020F0502020204030204" pitchFamily="34" charset="0"/>
                <a:cs typeface="Calibri" panose="020F0502020204030204" pitchFamily="34" charset="0"/>
              </a:rPr>
              <a:t>voting rights;</a:t>
            </a:r>
          </a:p>
          <a:p>
            <a:pPr algn="just">
              <a:lnSpc>
                <a:spcPct val="130000"/>
              </a:lnSpc>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the </a:t>
            </a:r>
            <a:r>
              <a:rPr lang="en-US" sz="2400" b="1" u="sng" dirty="0">
                <a:latin typeface="Calibri" panose="020F0502020204030204" pitchFamily="34" charset="0"/>
                <a:cs typeface="Calibri" panose="020F0502020204030204" pitchFamily="34" charset="0"/>
              </a:rPr>
              <a:t>differential rights </a:t>
            </a:r>
            <a:r>
              <a:rPr lang="en-US" sz="2400" dirty="0">
                <a:latin typeface="Calibri" panose="020F0502020204030204" pitchFamily="34" charset="0"/>
                <a:cs typeface="Calibri" panose="020F0502020204030204" pitchFamily="34" charset="0"/>
              </a:rPr>
              <a:t>relating to voting rights </a:t>
            </a:r>
            <a:r>
              <a:rPr lang="en-US" sz="2400" dirty="0" smtClean="0">
                <a:latin typeface="Calibri" panose="020F0502020204030204" pitchFamily="34" charset="0"/>
                <a:cs typeface="Calibri" panose="020F0502020204030204" pitchFamily="34" charset="0"/>
              </a:rPr>
              <a:t>and </a:t>
            </a:r>
            <a:r>
              <a:rPr lang="en-IN" sz="2400" dirty="0" smtClean="0">
                <a:latin typeface="Calibri" panose="020F0502020204030204" pitchFamily="34" charset="0"/>
                <a:cs typeface="Calibri" panose="020F0502020204030204" pitchFamily="34" charset="0"/>
              </a:rPr>
              <a:t>dividend</a:t>
            </a:r>
            <a:r>
              <a:rPr lang="en-IN" sz="2400" dirty="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b="1" u="sng" dirty="0" smtClean="0">
                <a:latin typeface="Calibri" panose="020F0502020204030204" pitchFamily="34" charset="0"/>
                <a:cs typeface="Calibri" panose="020F0502020204030204" pitchFamily="34" charset="0"/>
              </a:rPr>
              <a:t>Percentage </a:t>
            </a:r>
            <a:r>
              <a:rPr lang="en-US" sz="2400" b="1" u="sng" dirty="0">
                <a:latin typeface="Calibri" panose="020F0502020204030204" pitchFamily="34" charset="0"/>
                <a:cs typeface="Calibri" panose="020F0502020204030204" pitchFamily="34" charset="0"/>
              </a:rPr>
              <a:t>of the shares </a:t>
            </a:r>
            <a:r>
              <a:rPr lang="en-US" sz="2400" dirty="0">
                <a:latin typeface="Calibri" panose="020F0502020204030204" pitchFamily="34" charset="0"/>
                <a:cs typeface="Calibri" panose="020F0502020204030204" pitchFamily="34" charset="0"/>
              </a:rPr>
              <a:t>with differential rights to the total post issue equity share </a:t>
            </a:r>
            <a:r>
              <a:rPr lang="en-US" sz="2400" dirty="0" smtClean="0">
                <a:latin typeface="Calibri" panose="020F0502020204030204" pitchFamily="34" charset="0"/>
                <a:cs typeface="Calibri" panose="020F0502020204030204" pitchFamily="34" charset="0"/>
              </a:rPr>
              <a:t>capital;</a:t>
            </a:r>
            <a:endParaRPr lang="en-US"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53</a:t>
            </a:fld>
            <a:endParaRPr lang="en-US"/>
          </a:p>
        </p:txBody>
      </p:sp>
      <p:sp>
        <p:nvSpPr>
          <p:cNvPr id="5" name="Title 4"/>
          <p:cNvSpPr>
            <a:spLocks noGrp="1"/>
          </p:cNvSpPr>
          <p:nvPr>
            <p:ph type="title"/>
          </p:nvPr>
        </p:nvSpPr>
        <p:spPr>
          <a:xfrm>
            <a:off x="457200" y="0"/>
            <a:ext cx="8229600" cy="7620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700" dirty="0">
                <a:solidFill>
                  <a:srgbClr val="C00000"/>
                </a:solidFill>
                <a:latin typeface="Calibri" panose="020F0502020204030204" pitchFamily="34" charset="0"/>
                <a:cs typeface="Calibri" panose="020F0502020204030204" pitchFamily="34" charset="0"/>
              </a:rPr>
              <a:t>9</a:t>
            </a:r>
            <a:r>
              <a:rPr lang="en-US" sz="2700" dirty="0" smtClean="0">
                <a:solidFill>
                  <a:srgbClr val="C00000"/>
                </a:solidFill>
                <a:latin typeface="Calibri" panose="020F0502020204030204" pitchFamily="34" charset="0"/>
                <a:cs typeface="Calibri" panose="020F0502020204030204" pitchFamily="34" charset="0"/>
              </a:rPr>
              <a:t>.2 </a:t>
            </a:r>
            <a:r>
              <a:rPr lang="en-US" sz="2700" dirty="0">
                <a:solidFill>
                  <a:srgbClr val="C00000"/>
                </a:solidFill>
                <a:latin typeface="Calibri" panose="020F0502020204030204" pitchFamily="34" charset="0"/>
                <a:cs typeface="Calibri" panose="020F0502020204030204" pitchFamily="34" charset="0"/>
              </a:rPr>
              <a:t>Issue of Equity Shares with Differential Voting Rights </a:t>
            </a:r>
            <a:endParaRPr lang="en-IN" sz="27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2277398"/>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48768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300" b="1" dirty="0" smtClean="0">
                <a:latin typeface="Calibri" panose="020F0502020204030204" pitchFamily="34" charset="0"/>
                <a:cs typeface="Calibri" panose="020F0502020204030204" pitchFamily="34" charset="0"/>
              </a:rPr>
              <a:t>Price </a:t>
            </a:r>
            <a:r>
              <a:rPr lang="en-US" sz="2300" dirty="0">
                <a:latin typeface="Calibri" panose="020F0502020204030204" pitchFamily="34" charset="0"/>
                <a:cs typeface="Calibri" panose="020F0502020204030204" pitchFamily="34" charset="0"/>
              </a:rPr>
              <a:t>at which shares with differential rights have been issued;</a:t>
            </a:r>
          </a:p>
          <a:p>
            <a:pPr algn="just">
              <a:lnSpc>
                <a:spcPct val="130000"/>
              </a:lnSpc>
              <a:buFont typeface="Wingdings" panose="05000000000000000000" pitchFamily="2" charset="2"/>
              <a:buChar char="§"/>
            </a:pPr>
            <a:endParaRPr lang="en-US" sz="23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300" dirty="0">
                <a:latin typeface="Calibri" panose="020F0502020204030204" pitchFamily="34" charset="0"/>
                <a:cs typeface="Calibri" panose="020F0502020204030204" pitchFamily="34" charset="0"/>
              </a:rPr>
              <a:t>P</a:t>
            </a:r>
            <a:r>
              <a:rPr lang="en-US" sz="2300" dirty="0" smtClean="0">
                <a:latin typeface="Calibri" panose="020F0502020204030204" pitchFamily="34" charset="0"/>
                <a:cs typeface="Calibri" panose="020F0502020204030204" pitchFamily="34" charset="0"/>
              </a:rPr>
              <a:t>articulars </a:t>
            </a:r>
            <a:r>
              <a:rPr lang="en-US" sz="2300" dirty="0">
                <a:latin typeface="Calibri" panose="020F0502020204030204" pitchFamily="34" charset="0"/>
                <a:cs typeface="Calibri" panose="020F0502020204030204" pitchFamily="34" charset="0"/>
              </a:rPr>
              <a:t>of </a:t>
            </a:r>
            <a:r>
              <a:rPr lang="en-US" sz="2300" b="1" dirty="0">
                <a:latin typeface="Calibri" panose="020F0502020204030204" pitchFamily="34" charset="0"/>
                <a:cs typeface="Calibri" panose="020F0502020204030204" pitchFamily="34" charset="0"/>
              </a:rPr>
              <a:t>Promoters, Directors or Key Managerial Personnel </a:t>
            </a:r>
            <a:r>
              <a:rPr lang="en-US" sz="2300" dirty="0">
                <a:latin typeface="Calibri" panose="020F0502020204030204" pitchFamily="34" charset="0"/>
                <a:cs typeface="Calibri" panose="020F0502020204030204" pitchFamily="34" charset="0"/>
              </a:rPr>
              <a:t>to whom shares with differential rights have been issued;</a:t>
            </a:r>
          </a:p>
          <a:p>
            <a:pPr algn="just">
              <a:lnSpc>
                <a:spcPct val="130000"/>
              </a:lnSpc>
              <a:buFont typeface="Wingdings" panose="05000000000000000000" pitchFamily="2" charset="2"/>
              <a:buChar char="§"/>
            </a:pPr>
            <a:endParaRPr lang="en-US" sz="23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300" b="1" dirty="0" smtClean="0">
                <a:latin typeface="Calibri" panose="020F0502020204030204" pitchFamily="34" charset="0"/>
                <a:cs typeface="Calibri" panose="020F0502020204030204" pitchFamily="34" charset="0"/>
              </a:rPr>
              <a:t>Change </a:t>
            </a:r>
            <a:r>
              <a:rPr lang="en-US" sz="2300" b="1" dirty="0">
                <a:latin typeface="Calibri" panose="020F0502020204030204" pitchFamily="34" charset="0"/>
                <a:cs typeface="Calibri" panose="020F0502020204030204" pitchFamily="34" charset="0"/>
              </a:rPr>
              <a:t>in </a:t>
            </a:r>
            <a:r>
              <a:rPr lang="en-US" sz="2300" b="1" dirty="0" smtClean="0">
                <a:latin typeface="Calibri" panose="020F0502020204030204" pitchFamily="34" charset="0"/>
                <a:cs typeface="Calibri" panose="020F0502020204030204" pitchFamily="34" charset="0"/>
              </a:rPr>
              <a:t>Control</a:t>
            </a:r>
            <a:r>
              <a:rPr lang="en-US" sz="2300" dirty="0">
                <a:latin typeface="Calibri" panose="020F0502020204030204" pitchFamily="34" charset="0"/>
                <a:cs typeface="Calibri" panose="020F0502020204030204" pitchFamily="34" charset="0"/>
              </a:rPr>
              <a:t>, if any, in the company consequent to the issue of equity shares with </a:t>
            </a:r>
            <a:r>
              <a:rPr lang="en-US" sz="2300" dirty="0" smtClean="0">
                <a:latin typeface="Calibri" panose="020F0502020204030204" pitchFamily="34" charset="0"/>
                <a:cs typeface="Calibri" panose="020F0502020204030204" pitchFamily="34" charset="0"/>
              </a:rPr>
              <a:t>DVR shares</a:t>
            </a:r>
          </a:p>
          <a:p>
            <a:pPr algn="just">
              <a:lnSpc>
                <a:spcPct val="130000"/>
              </a:lnSpc>
              <a:buFont typeface="Wingdings" panose="05000000000000000000" pitchFamily="2" charset="2"/>
              <a:buChar char="§"/>
            </a:pPr>
            <a:endParaRPr lang="en-US" sz="23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54</a:t>
            </a:fld>
            <a:endParaRPr lang="en-US"/>
          </a:p>
        </p:txBody>
      </p:sp>
      <p:sp>
        <p:nvSpPr>
          <p:cNvPr id="6" name="Title 4"/>
          <p:cNvSpPr>
            <a:spLocks noGrp="1"/>
          </p:cNvSpPr>
          <p:nvPr>
            <p:ph type="title"/>
          </p:nvPr>
        </p:nvSpPr>
        <p:spPr>
          <a:xfrm>
            <a:off x="457200" y="0"/>
            <a:ext cx="8229600" cy="7620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700" dirty="0">
                <a:solidFill>
                  <a:srgbClr val="C00000"/>
                </a:solidFill>
                <a:latin typeface="Calibri" panose="020F0502020204030204" pitchFamily="34" charset="0"/>
                <a:cs typeface="Calibri" panose="020F0502020204030204" pitchFamily="34" charset="0"/>
              </a:rPr>
              <a:t>9</a:t>
            </a:r>
            <a:r>
              <a:rPr lang="en-US" sz="2700" dirty="0" smtClean="0">
                <a:solidFill>
                  <a:srgbClr val="C00000"/>
                </a:solidFill>
                <a:latin typeface="Calibri" panose="020F0502020204030204" pitchFamily="34" charset="0"/>
                <a:cs typeface="Calibri" panose="020F0502020204030204" pitchFamily="34" charset="0"/>
              </a:rPr>
              <a:t>.2 </a:t>
            </a:r>
            <a:r>
              <a:rPr lang="en-US" sz="2700" dirty="0">
                <a:solidFill>
                  <a:srgbClr val="C00000"/>
                </a:solidFill>
                <a:latin typeface="Calibri" panose="020F0502020204030204" pitchFamily="34" charset="0"/>
                <a:cs typeface="Calibri" panose="020F0502020204030204" pitchFamily="34" charset="0"/>
              </a:rPr>
              <a:t>Issue of Equity Shares with Differential Voting Rights </a:t>
            </a:r>
            <a:endParaRPr lang="en-IN" sz="27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734649"/>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48768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300" b="1" dirty="0" smtClean="0">
                <a:latin typeface="Calibri" panose="020F0502020204030204" pitchFamily="34" charset="0"/>
                <a:cs typeface="Calibri" panose="020F0502020204030204" pitchFamily="34" charset="0"/>
              </a:rPr>
              <a:t>Diluted EPS </a:t>
            </a:r>
            <a:r>
              <a:rPr lang="en-US" sz="2300" dirty="0" smtClean="0">
                <a:latin typeface="Calibri" panose="020F0502020204030204" pitchFamily="34" charset="0"/>
                <a:cs typeface="Calibri" panose="020F0502020204030204" pitchFamily="34" charset="0"/>
              </a:rPr>
              <a:t>(Earnings Per Share) </a:t>
            </a:r>
            <a:r>
              <a:rPr lang="en-US" sz="2300" dirty="0">
                <a:latin typeface="Calibri" panose="020F0502020204030204" pitchFamily="34" charset="0"/>
                <a:cs typeface="Calibri" panose="020F0502020204030204" pitchFamily="34" charset="0"/>
              </a:rPr>
              <a:t>pursuant to the issue of each class of shares, calculated in accordance with the applicable </a:t>
            </a:r>
            <a:r>
              <a:rPr lang="en-US" sz="2300" dirty="0" smtClean="0">
                <a:latin typeface="Calibri" panose="020F0502020204030204" pitchFamily="34" charset="0"/>
                <a:cs typeface="Calibri" panose="020F0502020204030204" pitchFamily="34" charset="0"/>
              </a:rPr>
              <a:t>AS</a:t>
            </a:r>
            <a:r>
              <a:rPr lang="en-IN" sz="2300" dirty="0" smtClean="0">
                <a:latin typeface="Calibri" panose="020F0502020204030204" pitchFamily="34" charset="0"/>
                <a:cs typeface="Calibri" panose="020F0502020204030204" pitchFamily="34" charset="0"/>
              </a:rPr>
              <a:t>;</a:t>
            </a:r>
            <a:endParaRPr lang="en-IN" sz="23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3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300" b="1" dirty="0" smtClean="0">
                <a:latin typeface="Calibri" panose="020F0502020204030204" pitchFamily="34" charset="0"/>
                <a:cs typeface="Calibri" panose="020F0502020204030204" pitchFamily="34" charset="0"/>
              </a:rPr>
              <a:t>Pre </a:t>
            </a:r>
            <a:r>
              <a:rPr lang="en-US" sz="2300" b="1" dirty="0">
                <a:latin typeface="Calibri" panose="020F0502020204030204" pitchFamily="34" charset="0"/>
                <a:cs typeface="Calibri" panose="020F0502020204030204" pitchFamily="34" charset="0"/>
              </a:rPr>
              <a:t>and </a:t>
            </a:r>
            <a:r>
              <a:rPr lang="en-US" sz="2300" b="1" dirty="0" smtClean="0">
                <a:latin typeface="Calibri" panose="020F0502020204030204" pitchFamily="34" charset="0"/>
                <a:cs typeface="Calibri" panose="020F0502020204030204" pitchFamily="34" charset="0"/>
              </a:rPr>
              <a:t>Post </a:t>
            </a:r>
            <a:r>
              <a:rPr lang="en-US" sz="2300" b="1" dirty="0">
                <a:latin typeface="Calibri" panose="020F0502020204030204" pitchFamily="34" charset="0"/>
                <a:cs typeface="Calibri" panose="020F0502020204030204" pitchFamily="34" charset="0"/>
              </a:rPr>
              <a:t>issue shareholding pattern </a:t>
            </a:r>
            <a:r>
              <a:rPr lang="en-US" sz="2300" dirty="0">
                <a:latin typeface="Calibri" panose="020F0502020204030204" pitchFamily="34" charset="0"/>
                <a:cs typeface="Calibri" panose="020F0502020204030204" pitchFamily="34" charset="0"/>
              </a:rPr>
              <a:t>along with voting rights in the prescribed format.</a:t>
            </a:r>
            <a:endParaRPr lang="en-IN" sz="2300" dirty="0">
              <a:latin typeface="Calibri" panose="020F0502020204030204" pitchFamily="34" charset="0"/>
              <a:cs typeface="Calibri" panose="020F0502020204030204" pitchFamily="34" charset="0"/>
            </a:endParaRPr>
          </a:p>
          <a:p>
            <a:pPr marL="109728" indent="0" algn="just">
              <a:lnSpc>
                <a:spcPct val="130000"/>
              </a:lnSpc>
              <a:buNone/>
            </a:pPr>
            <a:endParaRPr lang="en-US" sz="23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55</a:t>
            </a:fld>
            <a:endParaRPr lang="en-US"/>
          </a:p>
        </p:txBody>
      </p:sp>
      <p:sp>
        <p:nvSpPr>
          <p:cNvPr id="6" name="Title 4"/>
          <p:cNvSpPr>
            <a:spLocks noGrp="1"/>
          </p:cNvSpPr>
          <p:nvPr>
            <p:ph type="title"/>
          </p:nvPr>
        </p:nvSpPr>
        <p:spPr>
          <a:xfrm>
            <a:off x="457200" y="0"/>
            <a:ext cx="8229600" cy="7620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700" dirty="0">
                <a:solidFill>
                  <a:srgbClr val="C00000"/>
                </a:solidFill>
                <a:latin typeface="Calibri" panose="020F0502020204030204" pitchFamily="34" charset="0"/>
                <a:cs typeface="Calibri" panose="020F0502020204030204" pitchFamily="34" charset="0"/>
              </a:rPr>
              <a:t>9</a:t>
            </a:r>
            <a:r>
              <a:rPr lang="en-US" sz="2700" dirty="0" smtClean="0">
                <a:solidFill>
                  <a:srgbClr val="C00000"/>
                </a:solidFill>
                <a:latin typeface="Calibri" panose="020F0502020204030204" pitchFamily="34" charset="0"/>
                <a:cs typeface="Calibri" panose="020F0502020204030204" pitchFamily="34" charset="0"/>
              </a:rPr>
              <a:t>.2 </a:t>
            </a:r>
            <a:r>
              <a:rPr lang="en-US" sz="2700" dirty="0">
                <a:solidFill>
                  <a:srgbClr val="C00000"/>
                </a:solidFill>
                <a:latin typeface="Calibri" panose="020F0502020204030204" pitchFamily="34" charset="0"/>
                <a:cs typeface="Calibri" panose="020F0502020204030204" pitchFamily="34" charset="0"/>
              </a:rPr>
              <a:t>Issue of Equity Shares with Differential Voting Rights </a:t>
            </a:r>
            <a:endParaRPr lang="en-IN" sz="2700" dirty="0">
              <a:solidFill>
                <a:srgbClr val="C00000"/>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8322" y="3505200"/>
            <a:ext cx="3028950" cy="1971675"/>
          </a:xfrm>
          <a:prstGeom prst="rect">
            <a:avLst/>
          </a:prstGeom>
        </p:spPr>
      </p:pic>
    </p:spTree>
    <p:extLst>
      <p:ext uri="{BB962C8B-B14F-4D97-AF65-F5344CB8AC3E}">
        <p14:creationId xmlns:p14="http://schemas.microsoft.com/office/powerpoint/2010/main" val="2332867826"/>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914400"/>
            <a:ext cx="8229600" cy="5254227"/>
          </a:xfrm>
          <a:solidFill>
            <a:schemeClr val="accent1">
              <a:lumMod val="20000"/>
              <a:lumOff val="80000"/>
            </a:schemeClr>
          </a:solidFill>
        </p:spPr>
        <p:txBody>
          <a:bodyPr vert="horz">
            <a:noAutofit/>
          </a:bodyPr>
          <a:lstStyle/>
          <a:p>
            <a:pPr marL="109728" indent="0" algn="just">
              <a:lnSpc>
                <a:spcPct val="130000"/>
              </a:lnSpc>
              <a:buNone/>
            </a:pPr>
            <a:endParaRPr lang="en-US" sz="22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Class </a:t>
            </a:r>
            <a:r>
              <a:rPr lang="en-US" sz="2200" dirty="0">
                <a:latin typeface="Calibri" panose="020F0502020204030204" pitchFamily="34" charset="0"/>
                <a:cs typeface="Calibri" panose="020F0502020204030204" pitchFamily="34" charset="0"/>
              </a:rPr>
              <a:t>of </a:t>
            </a:r>
            <a:r>
              <a:rPr lang="en-US" sz="2200" b="1" dirty="0">
                <a:latin typeface="Calibri" panose="020F0502020204030204" pitchFamily="34" charset="0"/>
                <a:cs typeface="Calibri" panose="020F0502020204030204" pitchFamily="34" charset="0"/>
              </a:rPr>
              <a:t>Directors or </a:t>
            </a:r>
            <a:r>
              <a:rPr lang="en-US" sz="2200" b="1" dirty="0" smtClean="0">
                <a:latin typeface="Calibri" panose="020F0502020204030204" pitchFamily="34" charset="0"/>
                <a:cs typeface="Calibri" panose="020F0502020204030204" pitchFamily="34" charset="0"/>
              </a:rPr>
              <a:t>Employees </a:t>
            </a:r>
            <a:r>
              <a:rPr lang="en-US" sz="2200" dirty="0">
                <a:latin typeface="Calibri" panose="020F0502020204030204" pitchFamily="34" charset="0"/>
                <a:cs typeface="Calibri" panose="020F0502020204030204" pitchFamily="34" charset="0"/>
              </a:rPr>
              <a:t>to whom sweat equity shares </a:t>
            </a:r>
            <a:r>
              <a:rPr lang="en-IN" sz="2200" dirty="0">
                <a:latin typeface="Calibri" panose="020F0502020204030204" pitchFamily="34" charset="0"/>
                <a:cs typeface="Calibri" panose="020F0502020204030204" pitchFamily="34" charset="0"/>
              </a:rPr>
              <a:t>were issued</a:t>
            </a:r>
            <a:r>
              <a:rPr lang="en-IN" sz="22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00" b="1" dirty="0" smtClean="0">
                <a:latin typeface="Calibri" panose="020F0502020204030204" pitchFamily="34" charset="0"/>
                <a:cs typeface="Calibri" panose="020F0502020204030204" pitchFamily="34" charset="0"/>
              </a:rPr>
              <a:t>Class </a:t>
            </a:r>
            <a:r>
              <a:rPr lang="en-US" sz="2200" b="1" dirty="0">
                <a:latin typeface="Calibri" panose="020F0502020204030204" pitchFamily="34" charset="0"/>
                <a:cs typeface="Calibri" panose="020F0502020204030204" pitchFamily="34" charset="0"/>
              </a:rPr>
              <a:t>of shares </a:t>
            </a:r>
            <a:r>
              <a:rPr lang="en-US" sz="2200" dirty="0">
                <a:latin typeface="Calibri" panose="020F0502020204030204" pitchFamily="34" charset="0"/>
                <a:cs typeface="Calibri" panose="020F0502020204030204" pitchFamily="34" charset="0"/>
              </a:rPr>
              <a:t>issued as sweat equity shares</a:t>
            </a:r>
            <a:r>
              <a:rPr lang="en-US" sz="22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00" b="1" dirty="0">
                <a:latin typeface="Calibri" panose="020F0502020204030204" pitchFamily="34" charset="0"/>
                <a:cs typeface="Calibri" panose="020F0502020204030204" pitchFamily="34" charset="0"/>
              </a:rPr>
              <a:t>R</a:t>
            </a:r>
            <a:r>
              <a:rPr lang="en-US" sz="2200" b="1" dirty="0" smtClean="0">
                <a:latin typeface="Calibri" panose="020F0502020204030204" pitchFamily="34" charset="0"/>
                <a:cs typeface="Calibri" panose="020F0502020204030204" pitchFamily="34" charset="0"/>
              </a:rPr>
              <a:t>easons </a:t>
            </a:r>
            <a:r>
              <a:rPr lang="en-US" sz="2200" b="1" dirty="0">
                <a:latin typeface="Calibri" panose="020F0502020204030204" pitchFamily="34" charset="0"/>
                <a:cs typeface="Calibri" panose="020F0502020204030204" pitchFamily="34" charset="0"/>
              </a:rPr>
              <a:t>or justification </a:t>
            </a:r>
            <a:r>
              <a:rPr lang="en-US" sz="2200" dirty="0">
                <a:latin typeface="Calibri" panose="020F0502020204030204" pitchFamily="34" charset="0"/>
                <a:cs typeface="Calibri" panose="020F0502020204030204" pitchFamily="34" charset="0"/>
              </a:rPr>
              <a:t>for the issue;</a:t>
            </a:r>
          </a:p>
          <a:p>
            <a:pPr algn="just">
              <a:lnSpc>
                <a:spcPct val="130000"/>
              </a:lnSpc>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00" b="1" dirty="0" smtClean="0">
                <a:latin typeface="Calibri" panose="020F0502020204030204" pitchFamily="34" charset="0"/>
                <a:cs typeface="Calibri" panose="020F0502020204030204" pitchFamily="34" charset="0"/>
              </a:rPr>
              <a:t>Principal </a:t>
            </a:r>
            <a:r>
              <a:rPr lang="en-US" sz="2200" b="1" dirty="0">
                <a:latin typeface="Calibri" panose="020F0502020204030204" pitchFamily="34" charset="0"/>
                <a:cs typeface="Calibri" panose="020F0502020204030204" pitchFamily="34" charset="0"/>
              </a:rPr>
              <a:t>terms and conditions </a:t>
            </a:r>
            <a:r>
              <a:rPr lang="en-US" sz="2200" dirty="0">
                <a:latin typeface="Calibri" panose="020F0502020204030204" pitchFamily="34" charset="0"/>
                <a:cs typeface="Calibri" panose="020F0502020204030204" pitchFamily="34" charset="0"/>
              </a:rPr>
              <a:t>for the issue, including pricing </a:t>
            </a:r>
            <a:r>
              <a:rPr lang="en-IN" sz="2200" dirty="0">
                <a:latin typeface="Calibri" panose="020F0502020204030204" pitchFamily="34" charset="0"/>
                <a:cs typeface="Calibri" panose="020F0502020204030204" pitchFamily="34" charset="0"/>
              </a:rPr>
              <a:t>formula;</a:t>
            </a:r>
          </a:p>
          <a:p>
            <a:pPr algn="just">
              <a:lnSpc>
                <a:spcPct val="130000"/>
              </a:lnSpc>
              <a:buFont typeface="Wingdings" panose="05000000000000000000" pitchFamily="2" charset="2"/>
              <a:buChar char="§"/>
            </a:pPr>
            <a:endParaRPr lang="en-US" sz="22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56</a:t>
            </a:fld>
            <a:endParaRPr lang="en-US"/>
          </a:p>
        </p:txBody>
      </p:sp>
      <p:sp>
        <p:nvSpPr>
          <p:cNvPr id="5" name="Title 4"/>
          <p:cNvSpPr>
            <a:spLocks noGrp="1"/>
          </p:cNvSpPr>
          <p:nvPr>
            <p:ph type="title"/>
          </p:nvPr>
        </p:nvSpPr>
        <p:spPr>
          <a:xfrm>
            <a:off x="457200"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.3 </a:t>
            </a:r>
            <a:r>
              <a:rPr lang="en-US" sz="3200" dirty="0">
                <a:solidFill>
                  <a:srgbClr val="C00000"/>
                </a:solidFill>
                <a:latin typeface="Calibri" panose="020F0502020204030204" pitchFamily="34" charset="0"/>
                <a:cs typeface="Calibri" panose="020F0502020204030204" pitchFamily="34" charset="0"/>
              </a:rPr>
              <a:t>Issue of Sweat Equity Shares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4725805"/>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838200"/>
            <a:ext cx="8229600" cy="5569746"/>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800" b="1" dirty="0" smtClean="0">
                <a:latin typeface="Calibri" panose="020F0502020204030204" pitchFamily="34" charset="0"/>
                <a:cs typeface="Calibri" panose="020F0502020204030204" pitchFamily="34" charset="0"/>
              </a:rPr>
              <a:t>Total </a:t>
            </a:r>
            <a:r>
              <a:rPr lang="en-US" sz="2800" b="1" dirty="0">
                <a:latin typeface="Calibri" panose="020F0502020204030204" pitchFamily="34" charset="0"/>
                <a:cs typeface="Calibri" panose="020F0502020204030204" pitchFamily="34" charset="0"/>
              </a:rPr>
              <a:t>number of shares </a:t>
            </a:r>
            <a:r>
              <a:rPr lang="en-US" sz="2800" dirty="0">
                <a:latin typeface="Calibri" panose="020F0502020204030204" pitchFamily="34" charset="0"/>
                <a:cs typeface="Calibri" panose="020F0502020204030204" pitchFamily="34" charset="0"/>
              </a:rPr>
              <a:t>arising as a result of the issue ;</a:t>
            </a:r>
          </a:p>
          <a:p>
            <a:pPr algn="just">
              <a:lnSpc>
                <a:spcPct val="13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800" b="1" dirty="0" smtClean="0">
                <a:latin typeface="Calibri" panose="020F0502020204030204" pitchFamily="34" charset="0"/>
                <a:cs typeface="Calibri" panose="020F0502020204030204" pitchFamily="34" charset="0"/>
              </a:rPr>
              <a:t>Number </a:t>
            </a:r>
            <a:r>
              <a:rPr lang="en-US" sz="2800" b="1" dirty="0">
                <a:latin typeface="Calibri" panose="020F0502020204030204" pitchFamily="34" charset="0"/>
                <a:cs typeface="Calibri" panose="020F0502020204030204" pitchFamily="34" charset="0"/>
              </a:rPr>
              <a:t>of sweat equity shares </a:t>
            </a:r>
            <a:r>
              <a:rPr lang="en-US" sz="2800" dirty="0">
                <a:latin typeface="Calibri" panose="020F0502020204030204" pitchFamily="34" charset="0"/>
                <a:cs typeface="Calibri" panose="020F0502020204030204" pitchFamily="34" charset="0"/>
              </a:rPr>
              <a:t>issued to the Directors, Key Managerial Personnel or other employees showing separately the number of such shares issued to them, if any, for </a:t>
            </a:r>
            <a:r>
              <a:rPr lang="en-US" sz="2800" b="1" dirty="0">
                <a:latin typeface="Calibri" panose="020F0502020204030204" pitchFamily="34" charset="0"/>
                <a:cs typeface="Calibri" panose="020F0502020204030204" pitchFamily="34" charset="0"/>
              </a:rPr>
              <a:t>consideration other than cash </a:t>
            </a:r>
            <a:r>
              <a:rPr lang="en-US" sz="2800" dirty="0">
                <a:latin typeface="Calibri" panose="020F0502020204030204" pitchFamily="34" charset="0"/>
                <a:cs typeface="Calibri" panose="020F0502020204030204" pitchFamily="34" charset="0"/>
              </a:rPr>
              <a:t>and the names of allottees holding </a:t>
            </a:r>
            <a:r>
              <a:rPr lang="en-US" sz="2800" dirty="0" smtClean="0">
                <a:latin typeface="Calibri" panose="020F0502020204030204" pitchFamily="34" charset="0"/>
                <a:cs typeface="Calibri" panose="020F0502020204030204" pitchFamily="34" charset="0"/>
              </a:rPr>
              <a:t>1% </a:t>
            </a:r>
            <a:r>
              <a:rPr lang="en-US" sz="2800" dirty="0">
                <a:latin typeface="Calibri" panose="020F0502020204030204" pitchFamily="34" charset="0"/>
                <a:cs typeface="Calibri" panose="020F0502020204030204" pitchFamily="34" charset="0"/>
              </a:rPr>
              <a:t>or more of the issued share capital;</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57</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.3 </a:t>
            </a:r>
            <a:r>
              <a:rPr lang="en-US" sz="3200" dirty="0">
                <a:solidFill>
                  <a:srgbClr val="C00000"/>
                </a:solidFill>
                <a:latin typeface="Calibri" panose="020F0502020204030204" pitchFamily="34" charset="0"/>
                <a:cs typeface="Calibri" panose="020F0502020204030204" pitchFamily="34" charset="0"/>
              </a:rPr>
              <a:t>Issue of Sweat Equity Shares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9853381"/>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35" y="762000"/>
            <a:ext cx="8229600" cy="4525963"/>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Percentage </a:t>
            </a:r>
            <a:r>
              <a:rPr lang="en-US" sz="2400" b="1" dirty="0">
                <a:latin typeface="Calibri" panose="020F0502020204030204" pitchFamily="34" charset="0"/>
                <a:cs typeface="Calibri" panose="020F0502020204030204" pitchFamily="34" charset="0"/>
              </a:rPr>
              <a:t>of the sweat equity shares to the total post issued </a:t>
            </a:r>
            <a:r>
              <a:rPr lang="en-US" sz="2400" dirty="0">
                <a:latin typeface="Calibri" panose="020F0502020204030204" pitchFamily="34" charset="0"/>
                <a:cs typeface="Calibri" panose="020F0502020204030204" pitchFamily="34" charset="0"/>
              </a:rPr>
              <a:t>and paid up share capital;</a:t>
            </a:r>
          </a:p>
          <a:p>
            <a:pPr algn="just">
              <a:lnSpc>
                <a:spcPct val="130000"/>
              </a:lnSpc>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C</a:t>
            </a:r>
            <a:r>
              <a:rPr lang="en-US" sz="2400" dirty="0" smtClean="0">
                <a:latin typeface="Calibri" panose="020F0502020204030204" pitchFamily="34" charset="0"/>
                <a:cs typeface="Calibri" panose="020F0502020204030204" pitchFamily="34" charset="0"/>
              </a:rPr>
              <a:t>onsideration</a:t>
            </a:r>
            <a:r>
              <a:rPr lang="en-US" sz="2400" dirty="0">
                <a:latin typeface="Calibri" panose="020F0502020204030204" pitchFamily="34" charset="0"/>
                <a:cs typeface="Calibri" panose="020F0502020204030204" pitchFamily="34" charset="0"/>
              </a:rPr>
              <a:t>, including </a:t>
            </a:r>
            <a:r>
              <a:rPr lang="en-US" sz="2400" b="1" dirty="0">
                <a:latin typeface="Calibri" panose="020F0502020204030204" pitchFamily="34" charset="0"/>
                <a:cs typeface="Calibri" panose="020F0502020204030204" pitchFamily="34" charset="0"/>
              </a:rPr>
              <a:t>consideration other than cash</a:t>
            </a:r>
            <a:r>
              <a:rPr lang="en-US" sz="2400" dirty="0">
                <a:latin typeface="Calibri" panose="020F0502020204030204" pitchFamily="34" charset="0"/>
                <a:cs typeface="Calibri" panose="020F0502020204030204" pitchFamily="34" charset="0"/>
              </a:rPr>
              <a:t>, received or benefit accrued to the company from the issue ;</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b="1" dirty="0">
                <a:latin typeface="Calibri" panose="020F0502020204030204" pitchFamily="34" charset="0"/>
                <a:cs typeface="Calibri" panose="020F0502020204030204" pitchFamily="34" charset="0"/>
              </a:rPr>
              <a:t>D</a:t>
            </a:r>
            <a:r>
              <a:rPr lang="en-US" sz="2400" b="1" dirty="0" smtClean="0">
                <a:latin typeface="Calibri" panose="020F0502020204030204" pitchFamily="34" charset="0"/>
                <a:cs typeface="Calibri" panose="020F0502020204030204" pitchFamily="34" charset="0"/>
              </a:rPr>
              <a:t>iluted </a:t>
            </a:r>
            <a:r>
              <a:rPr lang="en-US" sz="2400" b="1" dirty="0">
                <a:latin typeface="Calibri" panose="020F0502020204030204" pitchFamily="34" charset="0"/>
                <a:cs typeface="Calibri" panose="020F0502020204030204" pitchFamily="34" charset="0"/>
              </a:rPr>
              <a:t>E</a:t>
            </a:r>
            <a:r>
              <a:rPr lang="en-US" sz="2400" b="1" dirty="0" smtClean="0">
                <a:latin typeface="Calibri" panose="020F0502020204030204" pitchFamily="34" charset="0"/>
                <a:cs typeface="Calibri" panose="020F0502020204030204" pitchFamily="34" charset="0"/>
              </a:rPr>
              <a:t>arnings </a:t>
            </a:r>
            <a:r>
              <a:rPr lang="en-US" sz="2400" b="1" dirty="0">
                <a:latin typeface="Calibri" panose="020F0502020204030204" pitchFamily="34" charset="0"/>
                <a:cs typeface="Calibri" panose="020F0502020204030204" pitchFamily="34" charset="0"/>
              </a:rPr>
              <a:t>P</a:t>
            </a:r>
            <a:r>
              <a:rPr lang="en-US" sz="2400" b="1" dirty="0" smtClean="0">
                <a:latin typeface="Calibri" panose="020F0502020204030204" pitchFamily="34" charset="0"/>
                <a:cs typeface="Calibri" panose="020F0502020204030204" pitchFamily="34" charset="0"/>
              </a:rPr>
              <a:t>er </a:t>
            </a:r>
            <a:r>
              <a:rPr lang="en-US" sz="2400" b="1" dirty="0">
                <a:latin typeface="Calibri" panose="020F0502020204030204" pitchFamily="34" charset="0"/>
                <a:cs typeface="Calibri" panose="020F0502020204030204" pitchFamily="34" charset="0"/>
              </a:rPr>
              <a:t>S</a:t>
            </a:r>
            <a:r>
              <a:rPr lang="en-US" sz="2400" b="1" dirty="0" smtClean="0">
                <a:latin typeface="Calibri" panose="020F0502020204030204" pitchFamily="34" charset="0"/>
                <a:cs typeface="Calibri" panose="020F0502020204030204" pitchFamily="34" charset="0"/>
              </a:rPr>
              <a:t>hare </a:t>
            </a:r>
            <a:r>
              <a:rPr lang="en-US" sz="2400" dirty="0">
                <a:latin typeface="Calibri" panose="020F0502020204030204" pitchFamily="34" charset="0"/>
                <a:cs typeface="Calibri" panose="020F0502020204030204" pitchFamily="34" charset="0"/>
              </a:rPr>
              <a:t>pursuant to the issue.</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58</a:t>
            </a:fld>
            <a:endParaRPr lang="en-US"/>
          </a:p>
        </p:txBody>
      </p:sp>
      <p:sp>
        <p:nvSpPr>
          <p:cNvPr id="5" name="Title 4"/>
          <p:cNvSpPr>
            <a:spLocks noGrp="1"/>
          </p:cNvSpPr>
          <p:nvPr>
            <p:ph type="title"/>
          </p:nvPr>
        </p:nvSpPr>
        <p:spPr>
          <a:xfrm>
            <a:off x="457200"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.3 </a:t>
            </a:r>
            <a:r>
              <a:rPr lang="en-US" sz="3200" dirty="0">
                <a:solidFill>
                  <a:srgbClr val="C00000"/>
                </a:solidFill>
                <a:latin typeface="Calibri" panose="020F0502020204030204" pitchFamily="34" charset="0"/>
                <a:cs typeface="Calibri" panose="020F0502020204030204" pitchFamily="34" charset="0"/>
              </a:rPr>
              <a:t>Issue of Sweat Equity Shares </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5029200"/>
            <a:ext cx="6305550" cy="1378746"/>
          </a:xfrm>
          <a:prstGeom prst="rect">
            <a:avLst/>
          </a:prstGeom>
        </p:spPr>
      </p:pic>
    </p:spTree>
    <p:extLst>
      <p:ext uri="{BB962C8B-B14F-4D97-AF65-F5344CB8AC3E}">
        <p14:creationId xmlns:p14="http://schemas.microsoft.com/office/powerpoint/2010/main" val="2640682726"/>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639" y="685800"/>
            <a:ext cx="8229600" cy="57912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Options </a:t>
            </a:r>
            <a:r>
              <a:rPr lang="en-US" sz="2400" dirty="0">
                <a:latin typeface="Calibri" panose="020F0502020204030204" pitchFamily="34" charset="0"/>
                <a:cs typeface="Calibri" panose="020F0502020204030204" pitchFamily="34" charset="0"/>
              </a:rPr>
              <a:t>granted;</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Options </a:t>
            </a:r>
            <a:r>
              <a:rPr lang="en-US" sz="2400" dirty="0">
                <a:latin typeface="Calibri" panose="020F0502020204030204" pitchFamily="34" charset="0"/>
                <a:cs typeface="Calibri" panose="020F0502020204030204" pitchFamily="34" charset="0"/>
              </a:rPr>
              <a:t>Vested;</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Options </a:t>
            </a:r>
            <a:r>
              <a:rPr lang="en-US" sz="2400" dirty="0">
                <a:latin typeface="Calibri" panose="020F0502020204030204" pitchFamily="34" charset="0"/>
                <a:cs typeface="Calibri" panose="020F0502020204030204" pitchFamily="34" charset="0"/>
              </a:rPr>
              <a:t>exercised;</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Total No. of </a:t>
            </a:r>
            <a:r>
              <a:rPr lang="en-US" sz="2400" dirty="0">
                <a:latin typeface="Calibri" panose="020F0502020204030204" pitchFamily="34" charset="0"/>
                <a:cs typeface="Calibri" panose="020F0502020204030204" pitchFamily="34" charset="0"/>
              </a:rPr>
              <a:t>shares arising as a result of exercise of </a:t>
            </a:r>
            <a:r>
              <a:rPr lang="en-IN" sz="2400" dirty="0">
                <a:latin typeface="Calibri" panose="020F0502020204030204" pitchFamily="34" charset="0"/>
                <a:cs typeface="Calibri" panose="020F0502020204030204" pitchFamily="34" charset="0"/>
              </a:rPr>
              <a:t>options;</a:t>
            </a:r>
          </a:p>
          <a:p>
            <a:pPr algn="just">
              <a:lnSpc>
                <a:spcPct val="130000"/>
              </a:lnSpc>
              <a:buFont typeface="Wingdings" panose="05000000000000000000" pitchFamily="2" charset="2"/>
              <a:buChar char="§"/>
            </a:pPr>
            <a:r>
              <a:rPr lang="en-IN" sz="2400" dirty="0" smtClean="0">
                <a:latin typeface="Calibri" panose="020F0502020204030204" pitchFamily="34" charset="0"/>
                <a:cs typeface="Calibri" panose="020F0502020204030204" pitchFamily="34" charset="0"/>
              </a:rPr>
              <a:t>Options </a:t>
            </a:r>
            <a:r>
              <a:rPr lang="en-IN" sz="2400" dirty="0">
                <a:latin typeface="Calibri" panose="020F0502020204030204" pitchFamily="34" charset="0"/>
                <a:cs typeface="Calibri" panose="020F0502020204030204" pitchFamily="34" charset="0"/>
              </a:rPr>
              <a:t>lapsed</a:t>
            </a:r>
            <a:r>
              <a:rPr lang="en-IN" sz="24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r>
              <a:rPr lang="en-IN" sz="2400" dirty="0">
                <a:latin typeface="Calibri" panose="020F0502020204030204" pitchFamily="34" charset="0"/>
                <a:cs typeface="Calibri" panose="020F0502020204030204" pitchFamily="34" charset="0"/>
              </a:rPr>
              <a:t>the exercise price;</a:t>
            </a:r>
          </a:p>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Variation in terms  of options;</a:t>
            </a:r>
          </a:p>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Money realized by exercise of options;</a:t>
            </a:r>
          </a:p>
          <a:p>
            <a:pPr algn="just">
              <a:lnSpc>
                <a:spcPct val="130000"/>
              </a:lnSpc>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59</a:t>
            </a:fld>
            <a:endParaRPr lang="en-US"/>
          </a:p>
        </p:txBody>
      </p:sp>
      <p:sp>
        <p:nvSpPr>
          <p:cNvPr id="5" name="Title 4"/>
          <p:cNvSpPr>
            <a:spLocks noGrp="1"/>
          </p:cNvSpPr>
          <p:nvPr>
            <p:ph type="title"/>
          </p:nvPr>
        </p:nvSpPr>
        <p:spPr>
          <a:xfrm>
            <a:off x="463639"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.4 </a:t>
            </a:r>
            <a:r>
              <a:rPr lang="en-US" sz="3200" dirty="0">
                <a:solidFill>
                  <a:srgbClr val="C00000"/>
                </a:solidFill>
                <a:latin typeface="Calibri" panose="020F0502020204030204" pitchFamily="34" charset="0"/>
                <a:cs typeface="Calibri" panose="020F0502020204030204" pitchFamily="34" charset="0"/>
              </a:rPr>
              <a:t>Details of Employees Stock </a:t>
            </a:r>
            <a:r>
              <a:rPr lang="en-US" sz="3200" dirty="0" smtClean="0">
                <a:solidFill>
                  <a:srgbClr val="C00000"/>
                </a:solidFill>
                <a:latin typeface="Calibri" panose="020F0502020204030204" pitchFamily="34" charset="0"/>
                <a:cs typeface="Calibri" panose="020F0502020204030204" pitchFamily="34" charset="0"/>
              </a:rPr>
              <a:t>Options</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1" y="4876800"/>
            <a:ext cx="5410200" cy="1676400"/>
          </a:xfrm>
          <a:prstGeom prst="rect">
            <a:avLst/>
          </a:prstGeom>
        </p:spPr>
      </p:pic>
    </p:spTree>
    <p:extLst>
      <p:ext uri="{BB962C8B-B14F-4D97-AF65-F5344CB8AC3E}">
        <p14:creationId xmlns:p14="http://schemas.microsoft.com/office/powerpoint/2010/main" val="425052310"/>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AMITA DESAI &amp; CO</a:t>
            </a:r>
            <a:endParaRPr lang="en-US" dirty="0"/>
          </a:p>
        </p:txBody>
      </p:sp>
      <p:pic>
        <p:nvPicPr>
          <p:cNvPr id="6" name="Picture 2" descr="C:\Users\pc-8\Desktop\Images\download (1).jpg"/>
          <p:cNvPicPr>
            <a:picLocks noGrp="1" noChangeAspect="1" noChangeArrowheads="1"/>
          </p:cNvPicPr>
          <p:nvPr>
            <p:ph idx="1"/>
          </p:nvPr>
        </p:nvPicPr>
        <p:blipFill>
          <a:blip r:embed="rId2"/>
          <a:srcRect/>
          <a:stretch>
            <a:fillRect/>
          </a:stretch>
        </p:blipFill>
        <p:spPr bwMode="auto">
          <a:xfrm>
            <a:off x="1599426" y="1542559"/>
            <a:ext cx="6459632" cy="3634174"/>
          </a:xfrm>
          <a:prstGeom prst="rect">
            <a:avLst/>
          </a:prstGeom>
          <a:noFill/>
        </p:spPr>
      </p:pic>
    </p:spTree>
    <p:extLst>
      <p:ext uri="{BB962C8B-B14F-4D97-AF65-F5344CB8AC3E}">
        <p14:creationId xmlns:p14="http://schemas.microsoft.com/office/powerpoint/2010/main" val="668978578"/>
      </p:ext>
    </p:extLst>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639" y="685800"/>
            <a:ext cx="8229600" cy="51816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Total </a:t>
            </a:r>
            <a:r>
              <a:rPr lang="en-US" sz="2400" dirty="0">
                <a:latin typeface="Calibri" panose="020F0502020204030204" pitchFamily="34" charset="0"/>
                <a:cs typeface="Calibri" panose="020F0502020204030204" pitchFamily="34" charset="0"/>
              </a:rPr>
              <a:t>number of options in force</a:t>
            </a:r>
            <a:r>
              <a:rPr lang="en-US" sz="24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employee </a:t>
            </a:r>
            <a:r>
              <a:rPr lang="en-US" sz="2400" dirty="0">
                <a:latin typeface="Calibri" panose="020F0502020204030204" pitchFamily="34" charset="0"/>
                <a:cs typeface="Calibri" panose="020F0502020204030204" pitchFamily="34" charset="0"/>
              </a:rPr>
              <a:t>wise details of options granted to:</a:t>
            </a:r>
          </a:p>
          <a:p>
            <a:pPr marL="109728" indent="0" algn="just">
              <a:lnSpc>
                <a:spcPct val="130000"/>
              </a:lnSpc>
              <a:buNone/>
            </a:pPr>
            <a:r>
              <a:rPr lang="en-IN" sz="2400" dirty="0" smtClean="0">
                <a:latin typeface="Calibri" panose="020F0502020204030204" pitchFamily="34" charset="0"/>
                <a:cs typeface="Calibri" panose="020F0502020204030204" pitchFamily="34" charset="0"/>
              </a:rPr>
              <a:t>(</a:t>
            </a:r>
            <a:r>
              <a:rPr lang="en-IN" sz="2400" dirty="0" err="1" smtClean="0">
                <a:latin typeface="Calibri" panose="020F0502020204030204" pitchFamily="34" charset="0"/>
                <a:cs typeface="Calibri" panose="020F0502020204030204" pitchFamily="34" charset="0"/>
              </a:rPr>
              <a:t>i</a:t>
            </a:r>
            <a:r>
              <a:rPr lang="en-IN" sz="2400" dirty="0" smtClean="0">
                <a:latin typeface="Calibri" panose="020F0502020204030204" pitchFamily="34" charset="0"/>
                <a:cs typeface="Calibri" panose="020F0502020204030204" pitchFamily="34" charset="0"/>
              </a:rPr>
              <a:t>) </a:t>
            </a:r>
            <a:r>
              <a:rPr lang="en-IN" sz="2400" b="1" dirty="0" smtClean="0">
                <a:latin typeface="Calibri" panose="020F0502020204030204" pitchFamily="34" charset="0"/>
                <a:cs typeface="Calibri" panose="020F0502020204030204" pitchFamily="34" charset="0"/>
              </a:rPr>
              <a:t>Key </a:t>
            </a:r>
            <a:r>
              <a:rPr lang="en-IN" sz="2400" b="1" dirty="0">
                <a:latin typeface="Calibri" panose="020F0502020204030204" pitchFamily="34" charset="0"/>
                <a:cs typeface="Calibri" panose="020F0502020204030204" pitchFamily="34" charset="0"/>
              </a:rPr>
              <a:t>Managerial Personnel</a:t>
            </a:r>
            <a:r>
              <a:rPr lang="en-IN" sz="2400" dirty="0" smtClean="0">
                <a:latin typeface="Calibri" panose="020F0502020204030204" pitchFamily="34" charset="0"/>
                <a:cs typeface="Calibri" panose="020F0502020204030204" pitchFamily="34" charset="0"/>
              </a:rPr>
              <a:t>;</a:t>
            </a:r>
          </a:p>
          <a:p>
            <a:pPr marL="109728" indent="0" algn="just">
              <a:lnSpc>
                <a:spcPct val="130000"/>
              </a:lnSpc>
              <a:buNone/>
            </a:pPr>
            <a:r>
              <a:rPr lang="en-US" sz="2400" dirty="0">
                <a:latin typeface="Calibri" panose="020F0502020204030204" pitchFamily="34" charset="0"/>
                <a:cs typeface="Calibri" panose="020F0502020204030204" pitchFamily="34" charset="0"/>
              </a:rPr>
              <a:t>(ii) </a:t>
            </a:r>
            <a:r>
              <a:rPr lang="en-US" sz="2400" dirty="0" smtClean="0">
                <a:latin typeface="Calibri" panose="020F0502020204030204" pitchFamily="34" charset="0"/>
                <a:cs typeface="Calibri" panose="020F0502020204030204" pitchFamily="34" charset="0"/>
              </a:rPr>
              <a:t>Any </a:t>
            </a:r>
            <a:r>
              <a:rPr lang="en-US" sz="2400" b="1" dirty="0">
                <a:latin typeface="Calibri" panose="020F0502020204030204" pitchFamily="34" charset="0"/>
                <a:cs typeface="Calibri" panose="020F0502020204030204" pitchFamily="34" charset="0"/>
              </a:rPr>
              <a:t>other </a:t>
            </a:r>
            <a:r>
              <a:rPr lang="en-US" sz="2400" b="1" dirty="0" smtClean="0">
                <a:latin typeface="Calibri" panose="020F0502020204030204" pitchFamily="34" charset="0"/>
                <a:cs typeface="Calibri" panose="020F0502020204030204" pitchFamily="34" charset="0"/>
              </a:rPr>
              <a:t>Employee </a:t>
            </a:r>
            <a:r>
              <a:rPr lang="en-US" sz="2400" dirty="0">
                <a:latin typeface="Calibri" panose="020F0502020204030204" pitchFamily="34" charset="0"/>
                <a:cs typeface="Calibri" panose="020F0502020204030204" pitchFamily="34" charset="0"/>
              </a:rPr>
              <a:t>who receives a grant of options in any one year of options amounting to </a:t>
            </a:r>
            <a:r>
              <a:rPr lang="en-US" sz="2400" b="1" dirty="0">
                <a:latin typeface="Calibri" panose="020F0502020204030204" pitchFamily="34" charset="0"/>
                <a:cs typeface="Calibri" panose="020F0502020204030204" pitchFamily="34" charset="0"/>
              </a:rPr>
              <a:t>five percent or more of total options</a:t>
            </a:r>
            <a:r>
              <a:rPr lang="en-US" sz="2400" dirty="0">
                <a:latin typeface="Calibri" panose="020F0502020204030204" pitchFamily="34" charset="0"/>
                <a:cs typeface="Calibri" panose="020F0502020204030204" pitchFamily="34" charset="0"/>
              </a:rPr>
              <a:t> granted during that year;</a:t>
            </a:r>
          </a:p>
          <a:p>
            <a:pPr marL="109728" indent="0"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iii) </a:t>
            </a:r>
            <a:r>
              <a:rPr lang="en-US" sz="2400" dirty="0" smtClean="0">
                <a:latin typeface="Calibri" panose="020F0502020204030204" pitchFamily="34" charset="0"/>
                <a:cs typeface="Calibri" panose="020F0502020204030204" pitchFamily="34" charset="0"/>
              </a:rPr>
              <a:t>Identified </a:t>
            </a:r>
            <a:r>
              <a:rPr lang="en-US" sz="2400" dirty="0">
                <a:latin typeface="Calibri" panose="020F0502020204030204" pitchFamily="34" charset="0"/>
                <a:cs typeface="Calibri" panose="020F0502020204030204" pitchFamily="34" charset="0"/>
              </a:rPr>
              <a:t>employees who were granted options, during any one year, equal to or exceeding </a:t>
            </a:r>
            <a:r>
              <a:rPr lang="en-US" sz="2400" b="1" dirty="0">
                <a:latin typeface="Calibri" panose="020F0502020204030204" pitchFamily="34" charset="0"/>
                <a:cs typeface="Calibri" panose="020F0502020204030204" pitchFamily="34" charset="0"/>
              </a:rPr>
              <a:t>one percent of the issued capital</a:t>
            </a:r>
            <a:r>
              <a:rPr lang="en-US" sz="2400" dirty="0">
                <a:latin typeface="Calibri" panose="020F0502020204030204" pitchFamily="34" charset="0"/>
                <a:cs typeface="Calibri" panose="020F0502020204030204" pitchFamily="34" charset="0"/>
              </a:rPr>
              <a:t>, excluding outstanding warrants and conversions, of the company at the time of grant</a:t>
            </a:r>
            <a:endParaRPr lang="en-US" sz="2200" dirty="0">
              <a:latin typeface="Calibri" panose="020F0502020204030204" pitchFamily="34" charset="0"/>
              <a:cs typeface="Calibri" panose="020F0502020204030204" pitchFamily="34" charset="0"/>
            </a:endParaRPr>
          </a:p>
          <a:p>
            <a:pPr marL="624078" indent="-514350" algn="just">
              <a:lnSpc>
                <a:spcPct val="130000"/>
              </a:lnSpc>
              <a:buAutoNum type="romanLcParenBoth"/>
            </a:pPr>
            <a:endParaRPr lang="en-IN" sz="2400" dirty="0">
              <a:latin typeface="Calibri" panose="020F0502020204030204" pitchFamily="34" charset="0"/>
              <a:cs typeface="Calibri" panose="020F0502020204030204" pitchFamily="34" charset="0"/>
            </a:endParaRPr>
          </a:p>
          <a:p>
            <a:pPr marL="109728" indent="0" algn="just">
              <a:lnSpc>
                <a:spcPct val="130000"/>
              </a:lnSpc>
              <a:buNone/>
            </a:pPr>
            <a:endParaRPr lang="en-US" sz="2200" dirty="0">
              <a:latin typeface="Calibri" panose="020F0502020204030204" pitchFamily="34" charset="0"/>
              <a:cs typeface="Calibri" panose="020F0502020204030204" pitchFamily="34" charset="0"/>
            </a:endParaRP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60</a:t>
            </a:fld>
            <a:endParaRPr lang="en-US"/>
          </a:p>
        </p:txBody>
      </p:sp>
      <p:sp>
        <p:nvSpPr>
          <p:cNvPr id="5" name="Title 4"/>
          <p:cNvSpPr>
            <a:spLocks noGrp="1"/>
          </p:cNvSpPr>
          <p:nvPr>
            <p:ph type="title"/>
          </p:nvPr>
        </p:nvSpPr>
        <p:spPr>
          <a:xfrm>
            <a:off x="463639"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.4 </a:t>
            </a:r>
            <a:r>
              <a:rPr lang="en-US" sz="3200" dirty="0">
                <a:solidFill>
                  <a:srgbClr val="C00000"/>
                </a:solidFill>
                <a:latin typeface="Calibri" panose="020F0502020204030204" pitchFamily="34" charset="0"/>
                <a:cs typeface="Calibri" panose="020F0502020204030204" pitchFamily="34" charset="0"/>
              </a:rPr>
              <a:t>Details of Employees Stock </a:t>
            </a:r>
            <a:r>
              <a:rPr lang="en-US" sz="3200" dirty="0" smtClean="0">
                <a:solidFill>
                  <a:srgbClr val="C00000"/>
                </a:solidFill>
                <a:latin typeface="Calibri" panose="020F0502020204030204" pitchFamily="34" charset="0"/>
                <a:cs typeface="Calibri" panose="020F0502020204030204" pitchFamily="34" charset="0"/>
              </a:rPr>
              <a:t>Options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0964834"/>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0811" y="685800"/>
            <a:ext cx="8229600" cy="5486399"/>
          </a:xfrm>
          <a:solidFill>
            <a:schemeClr val="accent1">
              <a:lumMod val="20000"/>
              <a:lumOff val="80000"/>
            </a:schemeClr>
          </a:solidFill>
        </p:spPr>
        <p:txBody>
          <a:bodyPr vert="horz">
            <a:noAutofit/>
          </a:bodyPr>
          <a:lstStyle/>
          <a:p>
            <a:pPr marL="109728" indent="0" algn="just">
              <a:lnSpc>
                <a:spcPct val="130000"/>
              </a:lnSpc>
              <a:buNone/>
            </a:pP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case of a company whose shares are listed</a:t>
            </a:r>
            <a:r>
              <a:rPr lang="en-US" sz="2400" dirty="0" smtClean="0">
                <a:latin typeface="Calibri" panose="020F0502020204030204" pitchFamily="34" charset="0"/>
                <a:cs typeface="Calibri" panose="020F0502020204030204" pitchFamily="34" charset="0"/>
              </a:rPr>
              <a:t>:</a:t>
            </a: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any </a:t>
            </a:r>
            <a:r>
              <a:rPr lang="en-US" sz="2400" b="1" dirty="0">
                <a:latin typeface="Calibri" panose="020F0502020204030204" pitchFamily="34" charset="0"/>
                <a:cs typeface="Calibri" panose="020F0502020204030204" pitchFamily="34" charset="0"/>
              </a:rPr>
              <a:t>material change </a:t>
            </a:r>
            <a:r>
              <a:rPr lang="en-US" sz="2400" dirty="0">
                <a:latin typeface="Calibri" panose="020F0502020204030204" pitchFamily="34" charset="0"/>
                <a:cs typeface="Calibri" panose="020F0502020204030204" pitchFamily="34" charset="0"/>
              </a:rPr>
              <a:t>to the scheme and whether such scheme is in compliance with the SEBI (Share Based </a:t>
            </a:r>
            <a:r>
              <a:rPr lang="en-IN" sz="2400" dirty="0">
                <a:latin typeface="Calibri" panose="020F0502020204030204" pitchFamily="34" charset="0"/>
                <a:cs typeface="Calibri" panose="020F0502020204030204" pitchFamily="34" charset="0"/>
              </a:rPr>
              <a:t>Employee Benefits) Regulations, 2014;</a:t>
            </a:r>
          </a:p>
          <a:p>
            <a:pPr marL="109728" indent="0" algn="just">
              <a:lnSpc>
                <a:spcPct val="130000"/>
              </a:lnSpc>
              <a:buNone/>
            </a:pPr>
            <a:endParaRPr lang="en-US" sz="2400" dirty="0" smtClean="0">
              <a:latin typeface="Calibri" panose="020F0502020204030204" pitchFamily="34" charset="0"/>
              <a:cs typeface="Calibri" panose="020F0502020204030204" pitchFamily="34" charset="0"/>
            </a:endParaRPr>
          </a:p>
          <a:p>
            <a:pPr marL="109728" indent="0"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 </a:t>
            </a:r>
            <a:r>
              <a:rPr lang="en-US" sz="2400" b="1" dirty="0">
                <a:latin typeface="Calibri" panose="020F0502020204030204" pitchFamily="34" charset="0"/>
                <a:cs typeface="Calibri" panose="020F0502020204030204" pitchFamily="34" charset="0"/>
              </a:rPr>
              <a:t>web-link of disclosures </a:t>
            </a:r>
            <a:r>
              <a:rPr lang="en-US" sz="2400" dirty="0">
                <a:latin typeface="Calibri" panose="020F0502020204030204" pitchFamily="34" charset="0"/>
                <a:cs typeface="Calibri" panose="020F0502020204030204" pitchFamily="34" charset="0"/>
              </a:rPr>
              <a:t>made on the website of the company, as required under SEBI (Share Based Employee </a:t>
            </a:r>
            <a:r>
              <a:rPr lang="en-IN" sz="2400" dirty="0">
                <a:latin typeface="Calibri" panose="020F0502020204030204" pitchFamily="34" charset="0"/>
                <a:cs typeface="Calibri" panose="020F0502020204030204" pitchFamily="34" charset="0"/>
              </a:rPr>
              <a:t>Benefits) Regulations, 2014.</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61</a:t>
            </a:fld>
            <a:endParaRPr lang="en-US"/>
          </a:p>
        </p:txBody>
      </p:sp>
      <p:sp>
        <p:nvSpPr>
          <p:cNvPr id="5" name="Title 4"/>
          <p:cNvSpPr>
            <a:spLocks noGrp="1"/>
          </p:cNvSpPr>
          <p:nvPr>
            <p:ph type="title"/>
          </p:nvPr>
        </p:nvSpPr>
        <p:spPr>
          <a:xfrm>
            <a:off x="463639" y="-12879"/>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.4 </a:t>
            </a:r>
            <a:r>
              <a:rPr lang="en-US" sz="3200" dirty="0">
                <a:solidFill>
                  <a:srgbClr val="C00000"/>
                </a:solidFill>
                <a:latin typeface="Calibri" panose="020F0502020204030204" pitchFamily="34" charset="0"/>
                <a:cs typeface="Calibri" panose="020F0502020204030204" pitchFamily="34" charset="0"/>
              </a:rPr>
              <a:t>Details of Employees Stock </a:t>
            </a:r>
            <a:r>
              <a:rPr lang="en-US" sz="3200" dirty="0" smtClean="0">
                <a:solidFill>
                  <a:srgbClr val="C00000"/>
                </a:solidFill>
                <a:latin typeface="Calibri" panose="020F0502020204030204" pitchFamily="34" charset="0"/>
                <a:cs typeface="Calibri" panose="020F0502020204030204" pitchFamily="34" charset="0"/>
              </a:rPr>
              <a:t>Options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6358488"/>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8758"/>
            <a:ext cx="8229600" cy="4927242"/>
          </a:xfrm>
          <a:solidFill>
            <a:schemeClr val="accent1">
              <a:lumMod val="20000"/>
              <a:lumOff val="80000"/>
            </a:schemeClr>
          </a:solidFill>
        </p:spPr>
        <p:txBody>
          <a:bodyPr vert="horz">
            <a:noAutofit/>
          </a:bodyPr>
          <a:lstStyle/>
          <a:p>
            <a:pPr algn="just">
              <a:spcBef>
                <a:spcPts val="0"/>
              </a:spcBef>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spcBef>
                <a:spcPts val="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Names </a:t>
            </a:r>
            <a:r>
              <a:rPr lang="en-US" sz="2400" dirty="0">
                <a:latin typeface="Calibri" panose="020F0502020204030204" pitchFamily="34" charset="0"/>
                <a:cs typeface="Calibri" panose="020F0502020204030204" pitchFamily="34" charset="0"/>
              </a:rPr>
              <a:t>of the employees </a:t>
            </a:r>
            <a:r>
              <a:rPr lang="en-US" sz="2400" b="1" dirty="0">
                <a:latin typeface="Calibri" panose="020F0502020204030204" pitchFamily="34" charset="0"/>
                <a:cs typeface="Calibri" panose="020F0502020204030204" pitchFamily="34" charset="0"/>
              </a:rPr>
              <a:t>who have not exercised </a:t>
            </a:r>
            <a:r>
              <a:rPr lang="en-US" sz="2400" dirty="0">
                <a:latin typeface="Calibri" panose="020F0502020204030204" pitchFamily="34" charset="0"/>
                <a:cs typeface="Calibri" panose="020F0502020204030204" pitchFamily="34" charset="0"/>
              </a:rPr>
              <a:t>the voting rights </a:t>
            </a:r>
            <a:r>
              <a:rPr lang="en-IN" sz="2400" dirty="0">
                <a:latin typeface="Calibri" panose="020F0502020204030204" pitchFamily="34" charset="0"/>
                <a:cs typeface="Calibri" panose="020F0502020204030204" pitchFamily="34" charset="0"/>
              </a:rPr>
              <a:t>directly;</a:t>
            </a:r>
          </a:p>
          <a:p>
            <a:pPr algn="just">
              <a:spcBef>
                <a:spcPts val="0"/>
              </a:spcBef>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spcBef>
                <a:spcPts val="0"/>
              </a:spcBef>
              <a:buFont typeface="Wingdings" panose="05000000000000000000" pitchFamily="2" charset="2"/>
              <a:buChar char="§"/>
            </a:pPr>
            <a:r>
              <a:rPr lang="en-US" sz="2400" b="1" dirty="0">
                <a:latin typeface="Calibri" panose="020F0502020204030204" pitchFamily="34" charset="0"/>
                <a:cs typeface="Calibri" panose="020F0502020204030204" pitchFamily="34" charset="0"/>
              </a:rPr>
              <a:t>R</a:t>
            </a:r>
            <a:r>
              <a:rPr lang="en-US" sz="2400" b="1" dirty="0" smtClean="0">
                <a:latin typeface="Calibri" panose="020F0502020204030204" pitchFamily="34" charset="0"/>
                <a:cs typeface="Calibri" panose="020F0502020204030204" pitchFamily="34" charset="0"/>
              </a:rPr>
              <a:t>easons </a:t>
            </a:r>
            <a:r>
              <a:rPr lang="en-US" sz="2400" b="1" dirty="0">
                <a:latin typeface="Calibri" panose="020F0502020204030204" pitchFamily="34" charset="0"/>
                <a:cs typeface="Calibri" panose="020F0502020204030204" pitchFamily="34" charset="0"/>
              </a:rPr>
              <a:t>for not voting </a:t>
            </a:r>
            <a:r>
              <a:rPr lang="en-US" sz="2400" dirty="0">
                <a:latin typeface="Calibri" panose="020F0502020204030204" pitchFamily="34" charset="0"/>
                <a:cs typeface="Calibri" panose="020F0502020204030204" pitchFamily="34" charset="0"/>
              </a:rPr>
              <a:t>directly;</a:t>
            </a:r>
          </a:p>
          <a:p>
            <a:pPr algn="just">
              <a:spcBef>
                <a:spcPts val="0"/>
              </a:spcBef>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spcBef>
                <a:spcPts val="0"/>
              </a:spcBef>
              <a:buFont typeface="Wingdings" panose="05000000000000000000" pitchFamily="2" charset="2"/>
              <a:buChar char="§"/>
            </a:pPr>
            <a:r>
              <a:rPr lang="en-US" sz="2400" dirty="0">
                <a:latin typeface="Calibri" panose="020F0502020204030204" pitchFamily="34" charset="0"/>
                <a:cs typeface="Calibri" panose="020F0502020204030204" pitchFamily="34" charset="0"/>
              </a:rPr>
              <a:t>N</a:t>
            </a:r>
            <a:r>
              <a:rPr lang="en-US" sz="2400" dirty="0" smtClean="0">
                <a:latin typeface="Calibri" panose="020F0502020204030204" pitchFamily="34" charset="0"/>
                <a:cs typeface="Calibri" panose="020F0502020204030204" pitchFamily="34" charset="0"/>
              </a:rPr>
              <a:t>ame </a:t>
            </a:r>
            <a:r>
              <a:rPr lang="en-US" sz="2400" dirty="0">
                <a:latin typeface="Calibri" panose="020F0502020204030204" pitchFamily="34" charset="0"/>
                <a:cs typeface="Calibri" panose="020F0502020204030204" pitchFamily="34" charset="0"/>
              </a:rPr>
              <a:t>of the person </a:t>
            </a:r>
            <a:r>
              <a:rPr lang="en-US" sz="2400" b="1" dirty="0">
                <a:latin typeface="Calibri" panose="020F0502020204030204" pitchFamily="34" charset="0"/>
                <a:cs typeface="Calibri" panose="020F0502020204030204" pitchFamily="34" charset="0"/>
              </a:rPr>
              <a:t>who is exercising such voting rights;</a:t>
            </a:r>
          </a:p>
          <a:p>
            <a:pPr algn="just">
              <a:spcBef>
                <a:spcPts val="0"/>
              </a:spcBef>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spcBef>
                <a:spcPts val="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Number </a:t>
            </a:r>
            <a:r>
              <a:rPr lang="en-US" sz="2400" dirty="0">
                <a:latin typeface="Calibri" panose="020F0502020204030204" pitchFamily="34" charset="0"/>
                <a:cs typeface="Calibri" panose="020F0502020204030204" pitchFamily="34" charset="0"/>
              </a:rPr>
              <a:t>of shares </a:t>
            </a:r>
            <a:r>
              <a:rPr lang="en-US" sz="2400" b="1" dirty="0">
                <a:latin typeface="Calibri" panose="020F0502020204030204" pitchFamily="34" charset="0"/>
                <a:cs typeface="Calibri" panose="020F0502020204030204" pitchFamily="34" charset="0"/>
              </a:rPr>
              <a:t>held by or in </a:t>
            </a:r>
            <a:r>
              <a:rPr lang="en-US" sz="2400" b="1" dirty="0" err="1">
                <a:latin typeface="Calibri" panose="020F0502020204030204" pitchFamily="34" charset="0"/>
                <a:cs typeface="Calibri" panose="020F0502020204030204" pitchFamily="34" charset="0"/>
              </a:rPr>
              <a:t>favour</a:t>
            </a:r>
            <a:r>
              <a:rPr lang="en-US" sz="2400" b="1" dirty="0">
                <a:latin typeface="Calibri" panose="020F0502020204030204" pitchFamily="34" charset="0"/>
                <a:cs typeface="Calibri" panose="020F0502020204030204" pitchFamily="34" charset="0"/>
              </a:rPr>
              <a:t> of such employees </a:t>
            </a:r>
            <a:r>
              <a:rPr lang="en-US" sz="2400" dirty="0">
                <a:latin typeface="Calibri" panose="020F0502020204030204" pitchFamily="34" charset="0"/>
                <a:cs typeface="Calibri" panose="020F0502020204030204" pitchFamily="34" charset="0"/>
              </a:rPr>
              <a:t>and the percentage of such shares to the total paid up share capital </a:t>
            </a:r>
            <a:r>
              <a:rPr lang="en-IN" sz="2400" dirty="0">
                <a:latin typeface="Calibri" panose="020F0502020204030204" pitchFamily="34" charset="0"/>
                <a:cs typeface="Calibri" panose="020F0502020204030204" pitchFamily="34" charset="0"/>
              </a:rPr>
              <a:t>of the company</a:t>
            </a:r>
            <a:r>
              <a:rPr lang="en-IN"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62</a:t>
            </a:fld>
            <a:endParaRPr lang="en-US"/>
          </a:p>
        </p:txBody>
      </p:sp>
      <p:sp>
        <p:nvSpPr>
          <p:cNvPr id="5" name="Title 4"/>
          <p:cNvSpPr>
            <a:spLocks noGrp="1"/>
          </p:cNvSpPr>
          <p:nvPr>
            <p:ph type="title"/>
          </p:nvPr>
        </p:nvSpPr>
        <p:spPr>
          <a:xfrm>
            <a:off x="455235" y="25758"/>
            <a:ext cx="8229600" cy="11430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600" dirty="0">
                <a:solidFill>
                  <a:srgbClr val="C00000"/>
                </a:solidFill>
                <a:latin typeface="Calibri" panose="020F0502020204030204" pitchFamily="34" charset="0"/>
                <a:cs typeface="Calibri" panose="020F0502020204030204" pitchFamily="34" charset="0"/>
              </a:rPr>
              <a:t>9</a:t>
            </a:r>
            <a:r>
              <a:rPr lang="en-US" sz="2600" dirty="0" smtClean="0">
                <a:solidFill>
                  <a:srgbClr val="C00000"/>
                </a:solidFill>
                <a:latin typeface="Calibri" panose="020F0502020204030204" pitchFamily="34" charset="0"/>
                <a:cs typeface="Calibri" panose="020F0502020204030204" pitchFamily="34" charset="0"/>
              </a:rPr>
              <a:t>.5 </a:t>
            </a:r>
            <a:r>
              <a:rPr lang="en-US" sz="2600" dirty="0">
                <a:solidFill>
                  <a:srgbClr val="C00000"/>
                </a:solidFill>
                <a:latin typeface="Calibri" panose="020F0502020204030204" pitchFamily="34" charset="0"/>
                <a:cs typeface="Calibri" panose="020F0502020204030204" pitchFamily="34" charset="0"/>
              </a:rPr>
              <a:t>Shares held in trust for the benefit of employees where the voting rights are not exercised directly by the employees</a:t>
            </a:r>
            <a:endParaRPr lang="en-IN" sz="26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9516973"/>
      </p:ext>
    </p:extLst>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35" y="1393513"/>
            <a:ext cx="8229600" cy="5196995"/>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Date </a:t>
            </a:r>
            <a:r>
              <a:rPr lang="en-US" sz="2400" b="1" dirty="0">
                <a:latin typeface="Calibri" panose="020F0502020204030204" pitchFamily="34" charset="0"/>
                <a:cs typeface="Calibri" panose="020F0502020204030204" pitchFamily="34" charset="0"/>
              </a:rPr>
              <a:t>of the </a:t>
            </a:r>
            <a:r>
              <a:rPr lang="en-US" sz="2400" b="1" dirty="0" smtClean="0">
                <a:latin typeface="Calibri" panose="020F0502020204030204" pitchFamily="34" charset="0"/>
                <a:cs typeface="Calibri" panose="020F0502020204030204" pitchFamily="34" charset="0"/>
              </a:rPr>
              <a:t>General Meeting </a:t>
            </a:r>
            <a:r>
              <a:rPr lang="en-US" sz="2400" dirty="0">
                <a:latin typeface="Calibri" panose="020F0502020204030204" pitchFamily="34" charset="0"/>
                <a:cs typeface="Calibri" panose="020F0502020204030204" pitchFamily="34" charset="0"/>
              </a:rPr>
              <a:t>in which such voting power was </a:t>
            </a:r>
            <a:r>
              <a:rPr lang="en-IN" sz="2400" dirty="0">
                <a:latin typeface="Calibri" panose="020F0502020204030204" pitchFamily="34" charset="0"/>
                <a:cs typeface="Calibri" panose="020F0502020204030204" pitchFamily="34" charset="0"/>
              </a:rPr>
              <a:t>exercised;</a:t>
            </a:r>
          </a:p>
          <a:p>
            <a:pPr algn="just">
              <a:lnSpc>
                <a:spcPct val="130000"/>
              </a:lnSpc>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Resolutions</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on which votes have been cast by persons holding </a:t>
            </a:r>
            <a:r>
              <a:rPr lang="en-IN" sz="2400" dirty="0">
                <a:latin typeface="Calibri" panose="020F0502020204030204" pitchFamily="34" charset="0"/>
                <a:cs typeface="Calibri" panose="020F0502020204030204" pitchFamily="34" charset="0"/>
              </a:rPr>
              <a:t>such voting power;</a:t>
            </a:r>
          </a:p>
          <a:p>
            <a:pPr algn="just">
              <a:lnSpc>
                <a:spcPct val="130000"/>
              </a:lnSpc>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Percentage </a:t>
            </a:r>
            <a:r>
              <a:rPr lang="en-US" sz="2400" b="1" dirty="0">
                <a:latin typeface="Calibri" panose="020F0502020204030204" pitchFamily="34" charset="0"/>
                <a:cs typeface="Calibri" panose="020F0502020204030204" pitchFamily="34" charset="0"/>
              </a:rPr>
              <a:t>of such voting power </a:t>
            </a:r>
            <a:r>
              <a:rPr lang="en-US" sz="2400" dirty="0">
                <a:latin typeface="Calibri" panose="020F0502020204030204" pitchFamily="34" charset="0"/>
                <a:cs typeface="Calibri" panose="020F0502020204030204" pitchFamily="34" charset="0"/>
              </a:rPr>
              <a:t>to the total voting power on </a:t>
            </a:r>
            <a:r>
              <a:rPr lang="en-IN" sz="2400" dirty="0">
                <a:latin typeface="Calibri" panose="020F0502020204030204" pitchFamily="34" charset="0"/>
                <a:cs typeface="Calibri" panose="020F0502020204030204" pitchFamily="34" charset="0"/>
              </a:rPr>
              <a:t>each resolution;</a:t>
            </a: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Whether </a:t>
            </a:r>
            <a:r>
              <a:rPr lang="en-US" sz="2400" dirty="0">
                <a:latin typeface="Calibri" panose="020F0502020204030204" pitchFamily="34" charset="0"/>
                <a:cs typeface="Calibri" panose="020F0502020204030204" pitchFamily="34" charset="0"/>
              </a:rPr>
              <a:t>the votes were cast </a:t>
            </a:r>
            <a:r>
              <a:rPr lang="en-US" sz="2400" b="1" dirty="0">
                <a:latin typeface="Calibri" panose="020F0502020204030204" pitchFamily="34" charset="0"/>
                <a:cs typeface="Calibri" panose="020F0502020204030204" pitchFamily="34" charset="0"/>
              </a:rPr>
              <a:t>in </a:t>
            </a:r>
            <a:r>
              <a:rPr lang="en-US" sz="2400" b="1" dirty="0" err="1">
                <a:latin typeface="Calibri" panose="020F0502020204030204" pitchFamily="34" charset="0"/>
                <a:cs typeface="Calibri" panose="020F0502020204030204" pitchFamily="34" charset="0"/>
              </a:rPr>
              <a:t>favour</a:t>
            </a:r>
            <a:r>
              <a:rPr lang="en-US" sz="2400" b="1" dirty="0">
                <a:latin typeface="Calibri" panose="020F0502020204030204" pitchFamily="34" charset="0"/>
                <a:cs typeface="Calibri" panose="020F0502020204030204" pitchFamily="34" charset="0"/>
              </a:rPr>
              <a:t> of or against </a:t>
            </a:r>
            <a:r>
              <a:rPr lang="en-US" sz="2400" dirty="0">
                <a:latin typeface="Calibri" panose="020F0502020204030204" pitchFamily="34" charset="0"/>
                <a:cs typeface="Calibri" panose="020F0502020204030204" pitchFamily="34" charset="0"/>
              </a:rPr>
              <a:t>the resolution</a:t>
            </a:r>
            <a:r>
              <a:rPr lang="en-US" sz="2200" dirty="0">
                <a:latin typeface="Calibri" panose="020F0502020204030204" pitchFamily="34" charset="0"/>
                <a:cs typeface="Calibri" panose="020F0502020204030204" pitchFamily="34" charset="0"/>
              </a:rPr>
              <a:t>.</a:t>
            </a: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63</a:t>
            </a:fld>
            <a:endParaRPr lang="en-US"/>
          </a:p>
        </p:txBody>
      </p:sp>
      <p:sp>
        <p:nvSpPr>
          <p:cNvPr id="5" name="Title 4"/>
          <p:cNvSpPr>
            <a:spLocks noGrp="1"/>
          </p:cNvSpPr>
          <p:nvPr>
            <p:ph type="title"/>
          </p:nvPr>
        </p:nvSpPr>
        <p:spPr>
          <a:xfrm>
            <a:off x="455235" y="25758"/>
            <a:ext cx="8229600" cy="11430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600" dirty="0">
                <a:solidFill>
                  <a:srgbClr val="C00000"/>
                </a:solidFill>
                <a:latin typeface="Calibri" panose="020F0502020204030204" pitchFamily="34" charset="0"/>
                <a:cs typeface="Calibri" panose="020F0502020204030204" pitchFamily="34" charset="0"/>
              </a:rPr>
              <a:t>9</a:t>
            </a:r>
            <a:r>
              <a:rPr lang="en-US" sz="2600" dirty="0" smtClean="0">
                <a:solidFill>
                  <a:srgbClr val="C00000"/>
                </a:solidFill>
                <a:latin typeface="Calibri" panose="020F0502020204030204" pitchFamily="34" charset="0"/>
                <a:cs typeface="Calibri" panose="020F0502020204030204" pitchFamily="34" charset="0"/>
              </a:rPr>
              <a:t>.5 </a:t>
            </a:r>
            <a:r>
              <a:rPr lang="en-US" sz="2600" dirty="0">
                <a:solidFill>
                  <a:srgbClr val="C00000"/>
                </a:solidFill>
                <a:latin typeface="Calibri" panose="020F0502020204030204" pitchFamily="34" charset="0"/>
                <a:cs typeface="Calibri" panose="020F0502020204030204" pitchFamily="34" charset="0"/>
              </a:rPr>
              <a:t>Shares held in trust for the benefit of employees where the voting rights are not exercised directly by the employees</a:t>
            </a:r>
            <a:endParaRPr lang="en-IN" sz="26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791505"/>
      </p:ext>
    </p:extLst>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D</a:t>
            </a:r>
            <a:r>
              <a:rPr lang="en-US" sz="2800" dirty="0" smtClean="0">
                <a:latin typeface="Calibri" panose="020F0502020204030204" pitchFamily="34" charset="0"/>
                <a:cs typeface="Calibri" panose="020F0502020204030204" pitchFamily="34" charset="0"/>
              </a:rPr>
              <a:t>ate </a:t>
            </a:r>
            <a:r>
              <a:rPr lang="en-US" sz="2800" dirty="0">
                <a:latin typeface="Calibri" panose="020F0502020204030204" pitchFamily="34" charset="0"/>
                <a:cs typeface="Calibri" panose="020F0502020204030204" pitchFamily="34" charset="0"/>
              </a:rPr>
              <a:t>of </a:t>
            </a:r>
            <a:r>
              <a:rPr lang="en-US" sz="2800" b="1" dirty="0" smtClean="0">
                <a:latin typeface="Calibri" panose="020F0502020204030204" pitchFamily="34" charset="0"/>
                <a:cs typeface="Calibri" panose="020F0502020204030204" pitchFamily="34" charset="0"/>
              </a:rPr>
              <a:t>Issue </a:t>
            </a:r>
            <a:r>
              <a:rPr lang="en-US" sz="2800" b="1" dirty="0">
                <a:latin typeface="Calibri" panose="020F0502020204030204" pitchFamily="34" charset="0"/>
                <a:cs typeface="Calibri" panose="020F0502020204030204" pitchFamily="34" charset="0"/>
              </a:rPr>
              <a:t>and allotment </a:t>
            </a:r>
            <a:r>
              <a:rPr lang="en-US" sz="2800" dirty="0">
                <a:latin typeface="Calibri" panose="020F0502020204030204" pitchFamily="34" charset="0"/>
                <a:cs typeface="Calibri" panose="020F0502020204030204" pitchFamily="34" charset="0"/>
              </a:rPr>
              <a:t>of the securities</a:t>
            </a:r>
            <a:r>
              <a:rPr lang="en-US" sz="28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r>
              <a:rPr lang="en-IN" sz="2800" b="1" dirty="0">
                <a:latin typeface="Calibri" panose="020F0502020204030204" pitchFamily="34" charset="0"/>
                <a:cs typeface="Calibri" panose="020F0502020204030204" pitchFamily="34" charset="0"/>
              </a:rPr>
              <a:t>N</a:t>
            </a:r>
            <a:r>
              <a:rPr lang="en-IN" sz="2800" b="1" dirty="0" smtClean="0">
                <a:latin typeface="Calibri" panose="020F0502020204030204" pitchFamily="34" charset="0"/>
                <a:cs typeface="Calibri" panose="020F0502020204030204" pitchFamily="34" charset="0"/>
              </a:rPr>
              <a:t>umber</a:t>
            </a:r>
            <a:r>
              <a:rPr lang="en-IN" sz="2800" dirty="0" smtClean="0">
                <a:latin typeface="Calibri" panose="020F0502020204030204" pitchFamily="34" charset="0"/>
                <a:cs typeface="Calibri" panose="020F0502020204030204" pitchFamily="34" charset="0"/>
              </a:rPr>
              <a:t> </a:t>
            </a:r>
            <a:r>
              <a:rPr lang="en-IN" sz="2800" dirty="0">
                <a:latin typeface="Calibri" panose="020F0502020204030204" pitchFamily="34" charset="0"/>
                <a:cs typeface="Calibri" panose="020F0502020204030204" pitchFamily="34" charset="0"/>
              </a:rPr>
              <a:t>of securities;</a:t>
            </a:r>
          </a:p>
          <a:p>
            <a:pPr algn="just">
              <a:lnSpc>
                <a:spcPct val="130000"/>
              </a:lnSpc>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Whether </a:t>
            </a:r>
            <a:r>
              <a:rPr lang="en-US" sz="2800" dirty="0">
                <a:latin typeface="Calibri" panose="020F0502020204030204" pitchFamily="34" charset="0"/>
                <a:cs typeface="Calibri" panose="020F0502020204030204" pitchFamily="34" charset="0"/>
              </a:rPr>
              <a:t>the issue of the securities was by way of </a:t>
            </a:r>
            <a:r>
              <a:rPr lang="en-US" sz="2800" b="1" dirty="0">
                <a:latin typeface="Calibri" panose="020F0502020204030204" pitchFamily="34" charset="0"/>
                <a:cs typeface="Calibri" panose="020F0502020204030204" pitchFamily="34" charset="0"/>
              </a:rPr>
              <a:t>preferential allotment, private placement or public issue;</a:t>
            </a:r>
          </a:p>
          <a:p>
            <a:pPr algn="just">
              <a:lnSpc>
                <a:spcPct val="13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B</a:t>
            </a:r>
            <a:r>
              <a:rPr lang="en-US" sz="2800" dirty="0" smtClean="0">
                <a:latin typeface="Calibri" panose="020F0502020204030204" pitchFamily="34" charset="0"/>
                <a:cs typeface="Calibri" panose="020F0502020204030204" pitchFamily="34" charset="0"/>
              </a:rPr>
              <a:t>rief </a:t>
            </a:r>
            <a:r>
              <a:rPr lang="en-US" sz="2800" dirty="0">
                <a:latin typeface="Calibri" panose="020F0502020204030204" pitchFamily="34" charset="0"/>
                <a:cs typeface="Calibri" panose="020F0502020204030204" pitchFamily="34" charset="0"/>
              </a:rPr>
              <a:t>details of the </a:t>
            </a:r>
            <a:r>
              <a:rPr lang="en-US" sz="2800" b="1" dirty="0" smtClean="0">
                <a:latin typeface="Calibri" panose="020F0502020204030204" pitchFamily="34" charset="0"/>
                <a:cs typeface="Calibri" panose="020F0502020204030204" pitchFamily="34" charset="0"/>
              </a:rPr>
              <a:t>Debt </a:t>
            </a:r>
            <a:r>
              <a:rPr lang="en-US" sz="2800" b="1" dirty="0">
                <a:latin typeface="Calibri" panose="020F0502020204030204" pitchFamily="34" charset="0"/>
                <a:cs typeface="Calibri" panose="020F0502020204030204" pitchFamily="34" charset="0"/>
              </a:rPr>
              <a:t>R</a:t>
            </a:r>
            <a:r>
              <a:rPr lang="en-US" sz="2800" b="1" dirty="0" smtClean="0">
                <a:latin typeface="Calibri" panose="020F0502020204030204" pitchFamily="34" charset="0"/>
                <a:cs typeface="Calibri" panose="020F0502020204030204" pitchFamily="34" charset="0"/>
              </a:rPr>
              <a:t>estructuring </a:t>
            </a:r>
            <a:r>
              <a:rPr lang="en-US" sz="2800" dirty="0">
                <a:latin typeface="Calibri" panose="020F0502020204030204" pitchFamily="34" charset="0"/>
                <a:cs typeface="Calibri" panose="020F0502020204030204" pitchFamily="34" charset="0"/>
              </a:rPr>
              <a:t>pursuant to which the </a:t>
            </a:r>
            <a:r>
              <a:rPr lang="en-IN" sz="2800" dirty="0">
                <a:latin typeface="Calibri" panose="020F0502020204030204" pitchFamily="34" charset="0"/>
                <a:cs typeface="Calibri" panose="020F0502020204030204" pitchFamily="34" charset="0"/>
              </a:rPr>
              <a:t>securities are issued</a:t>
            </a:r>
            <a:r>
              <a:rPr lang="en-IN" sz="2800" dirty="0" smtClean="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64</a:t>
            </a:fld>
            <a:endParaRPr lang="en-US"/>
          </a:p>
        </p:txBody>
      </p:sp>
      <p:sp>
        <p:nvSpPr>
          <p:cNvPr id="5" name="Title 4"/>
          <p:cNvSpPr>
            <a:spLocks noGrp="1"/>
          </p:cNvSpPr>
          <p:nvPr>
            <p:ph type="title"/>
          </p:nvPr>
        </p:nvSpPr>
        <p:spPr>
          <a:xfrm>
            <a:off x="457200" y="0"/>
            <a:ext cx="8229600" cy="90725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9.6 </a:t>
            </a:r>
            <a:r>
              <a:rPr lang="en-US" sz="3200" dirty="0">
                <a:solidFill>
                  <a:srgbClr val="C00000"/>
                </a:solidFill>
                <a:latin typeface="Calibri" panose="020F0502020204030204" pitchFamily="34" charset="0"/>
                <a:cs typeface="Calibri" panose="020F0502020204030204" pitchFamily="34" charset="0"/>
              </a:rPr>
              <a:t>Issue of Debentures, Bonds and any Non- Convertible Securities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68618"/>
      </p:ext>
    </p:extLst>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IN" sz="2800" dirty="0" smtClean="0">
                <a:latin typeface="Calibri" panose="020F0502020204030204" pitchFamily="34" charset="0"/>
                <a:cs typeface="Calibri" panose="020F0502020204030204" pitchFamily="34" charset="0"/>
              </a:rPr>
              <a:t>Issue </a:t>
            </a:r>
            <a:r>
              <a:rPr lang="en-IN" sz="2800" dirty="0">
                <a:latin typeface="Calibri" panose="020F0502020204030204" pitchFamily="34" charset="0"/>
                <a:cs typeface="Calibri" panose="020F0502020204030204" pitchFamily="34" charset="0"/>
              </a:rPr>
              <a:t>price;</a:t>
            </a:r>
          </a:p>
          <a:p>
            <a:pPr algn="just">
              <a:lnSpc>
                <a:spcPct val="130000"/>
              </a:lnSpc>
              <a:buFont typeface="Wingdings" panose="05000000000000000000" pitchFamily="2" charset="2"/>
              <a:buChar char="§"/>
            </a:pPr>
            <a:endParaRPr lang="en-IN"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IN" sz="2800" dirty="0">
                <a:latin typeface="Calibri" panose="020F0502020204030204" pitchFamily="34" charset="0"/>
                <a:cs typeface="Calibri" panose="020F0502020204030204" pitchFamily="34" charset="0"/>
              </a:rPr>
              <a:t>C</a:t>
            </a:r>
            <a:r>
              <a:rPr lang="en-IN" sz="2800" dirty="0" smtClean="0">
                <a:latin typeface="Calibri" panose="020F0502020204030204" pitchFamily="34" charset="0"/>
                <a:cs typeface="Calibri" panose="020F0502020204030204" pitchFamily="34" charset="0"/>
              </a:rPr>
              <a:t>oupon </a:t>
            </a:r>
            <a:r>
              <a:rPr lang="en-IN" sz="2800" dirty="0">
                <a:latin typeface="Calibri" panose="020F0502020204030204" pitchFamily="34" charset="0"/>
                <a:cs typeface="Calibri" panose="020F0502020204030204" pitchFamily="34" charset="0"/>
              </a:rPr>
              <a:t>rate;</a:t>
            </a:r>
          </a:p>
          <a:p>
            <a:pPr algn="just">
              <a:lnSpc>
                <a:spcPct val="130000"/>
              </a:lnSpc>
              <a:buFont typeface="Wingdings" panose="05000000000000000000" pitchFamily="2" charset="2"/>
              <a:buChar char="§"/>
            </a:pPr>
            <a:endParaRPr lang="en-IN"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IN" sz="2800" dirty="0">
                <a:latin typeface="Calibri" panose="020F0502020204030204" pitchFamily="34" charset="0"/>
                <a:cs typeface="Calibri" panose="020F0502020204030204" pitchFamily="34" charset="0"/>
              </a:rPr>
              <a:t>M</a:t>
            </a:r>
            <a:r>
              <a:rPr lang="en-IN" sz="2800" dirty="0" smtClean="0">
                <a:latin typeface="Calibri" panose="020F0502020204030204" pitchFamily="34" charset="0"/>
                <a:cs typeface="Calibri" panose="020F0502020204030204" pitchFamily="34" charset="0"/>
              </a:rPr>
              <a:t>aturity </a:t>
            </a:r>
            <a:r>
              <a:rPr lang="en-IN" sz="2800" dirty="0">
                <a:latin typeface="Calibri" panose="020F0502020204030204" pitchFamily="34" charset="0"/>
                <a:cs typeface="Calibri" panose="020F0502020204030204" pitchFamily="34" charset="0"/>
              </a:rPr>
              <a:t>date;</a:t>
            </a:r>
          </a:p>
          <a:p>
            <a:pPr algn="just">
              <a:lnSpc>
                <a:spcPct val="130000"/>
              </a:lnSpc>
              <a:buFont typeface="Wingdings" panose="05000000000000000000" pitchFamily="2" charset="2"/>
              <a:buChar char="§"/>
            </a:pPr>
            <a:endParaRPr lang="en-IN"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IN" sz="2800" dirty="0">
                <a:latin typeface="Calibri" panose="020F0502020204030204" pitchFamily="34" charset="0"/>
                <a:cs typeface="Calibri" panose="020F0502020204030204" pitchFamily="34" charset="0"/>
              </a:rPr>
              <a:t>A</a:t>
            </a:r>
            <a:r>
              <a:rPr lang="en-IN" sz="2800" dirty="0" smtClean="0">
                <a:latin typeface="Calibri" panose="020F0502020204030204" pitchFamily="34" charset="0"/>
                <a:cs typeface="Calibri" panose="020F0502020204030204" pitchFamily="34" charset="0"/>
              </a:rPr>
              <a:t>mount </a:t>
            </a:r>
            <a:r>
              <a:rPr lang="en-IN" sz="2800" dirty="0">
                <a:latin typeface="Calibri" panose="020F0502020204030204" pitchFamily="34" charset="0"/>
                <a:cs typeface="Calibri" panose="020F0502020204030204" pitchFamily="34" charset="0"/>
              </a:rPr>
              <a:t>raised.</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65</a:t>
            </a:fld>
            <a:endParaRPr lang="en-US"/>
          </a:p>
        </p:txBody>
      </p:sp>
      <p:sp>
        <p:nvSpPr>
          <p:cNvPr id="5" name="Title 4"/>
          <p:cNvSpPr>
            <a:spLocks noGrp="1"/>
          </p:cNvSpPr>
          <p:nvPr>
            <p:ph type="title"/>
          </p:nvPr>
        </p:nvSpPr>
        <p:spPr>
          <a:xfrm>
            <a:off x="457200" y="0"/>
            <a:ext cx="8229600" cy="90725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9.6 </a:t>
            </a:r>
            <a:r>
              <a:rPr lang="en-US" sz="3200" dirty="0">
                <a:solidFill>
                  <a:srgbClr val="C00000"/>
                </a:solidFill>
                <a:latin typeface="Calibri" panose="020F0502020204030204" pitchFamily="34" charset="0"/>
                <a:cs typeface="Calibri" panose="020F0502020204030204" pitchFamily="34" charset="0"/>
              </a:rPr>
              <a:t>Issue of Debentures, Bonds and any Non- Convertible Securities</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295400"/>
            <a:ext cx="3409950" cy="3962400"/>
          </a:xfrm>
          <a:prstGeom prst="rect">
            <a:avLst/>
          </a:prstGeom>
        </p:spPr>
      </p:pic>
    </p:spTree>
    <p:extLst>
      <p:ext uri="{BB962C8B-B14F-4D97-AF65-F5344CB8AC3E}">
        <p14:creationId xmlns:p14="http://schemas.microsoft.com/office/powerpoint/2010/main" val="160399184"/>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152" y="685800"/>
            <a:ext cx="8229600" cy="5378671"/>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Date </a:t>
            </a:r>
            <a:r>
              <a:rPr lang="en-US" sz="2400" dirty="0">
                <a:latin typeface="Calibri" panose="020F0502020204030204" pitchFamily="34" charset="0"/>
                <a:cs typeface="Calibri" panose="020F0502020204030204" pitchFamily="34" charset="0"/>
              </a:rPr>
              <a:t>of issue and allotment of warrants;</a:t>
            </a:r>
          </a:p>
          <a:p>
            <a:pPr algn="just">
              <a:lnSpc>
                <a:spcPct val="130000"/>
              </a:lnSpc>
              <a:buFont typeface="Wingdings" panose="05000000000000000000" pitchFamily="2" charset="2"/>
              <a:buChar char="§"/>
            </a:pPr>
            <a:endParaRPr lang="en-IN"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IN" sz="2400" dirty="0">
                <a:latin typeface="Calibri" panose="020F0502020204030204" pitchFamily="34" charset="0"/>
                <a:cs typeface="Calibri" panose="020F0502020204030204" pitchFamily="34" charset="0"/>
              </a:rPr>
              <a:t>N</a:t>
            </a:r>
            <a:r>
              <a:rPr lang="en-IN" sz="2400" dirty="0" smtClean="0">
                <a:latin typeface="Calibri" panose="020F0502020204030204" pitchFamily="34" charset="0"/>
                <a:cs typeface="Calibri" panose="020F0502020204030204" pitchFamily="34" charset="0"/>
              </a:rPr>
              <a:t>umber </a:t>
            </a:r>
            <a:r>
              <a:rPr lang="en-IN" sz="2400" dirty="0">
                <a:latin typeface="Calibri" panose="020F0502020204030204" pitchFamily="34" charset="0"/>
                <a:cs typeface="Calibri" panose="020F0502020204030204" pitchFamily="34" charset="0"/>
              </a:rPr>
              <a:t>of warrants;</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IN" sz="2400" dirty="0" smtClean="0">
                <a:latin typeface="Calibri" panose="020F0502020204030204" pitchFamily="34" charset="0"/>
                <a:cs typeface="Calibri" panose="020F0502020204030204" pitchFamily="34" charset="0"/>
              </a:rPr>
              <a:t>Issue </a:t>
            </a:r>
            <a:r>
              <a:rPr lang="en-IN" sz="2400" dirty="0">
                <a:latin typeface="Calibri" panose="020F0502020204030204" pitchFamily="34" charset="0"/>
                <a:cs typeface="Calibri" panose="020F0502020204030204" pitchFamily="34" charset="0"/>
              </a:rPr>
              <a:t>price;</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lnSpc>
                <a:spcPct val="130000"/>
              </a:lnSpc>
              <a:buNone/>
            </a:pPr>
            <a:r>
              <a:rPr lang="en-US" sz="2400" dirty="0" smtClean="0">
                <a:latin typeface="Calibri" panose="020F0502020204030204" pitchFamily="34" charset="0"/>
                <a:cs typeface="Calibri" panose="020F0502020204030204" pitchFamily="34" charset="0"/>
              </a:rPr>
              <a:t>Whether </a:t>
            </a:r>
            <a:r>
              <a:rPr lang="en-US" sz="2400" dirty="0">
                <a:latin typeface="Calibri" panose="020F0502020204030204" pitchFamily="34" charset="0"/>
                <a:cs typeface="Calibri" panose="020F0502020204030204" pitchFamily="34" charset="0"/>
              </a:rPr>
              <a:t>the issue of warrants was by way of </a:t>
            </a:r>
            <a:r>
              <a:rPr lang="en-US" sz="2400" b="1" dirty="0">
                <a:latin typeface="Calibri" panose="020F0502020204030204" pitchFamily="34" charset="0"/>
                <a:cs typeface="Calibri" panose="020F0502020204030204" pitchFamily="34" charset="0"/>
              </a:rPr>
              <a:t>preferential allotment, private placement, public issue;</a:t>
            </a:r>
          </a:p>
          <a:p>
            <a:pPr algn="just">
              <a:lnSpc>
                <a:spcPct val="130000"/>
              </a:lnSpc>
              <a:buFont typeface="Wingdings" panose="05000000000000000000" pitchFamily="2" charset="2"/>
              <a:buChar char="§"/>
            </a:pPr>
            <a:endParaRPr lang="en-IN" sz="2400" dirty="0" smtClean="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66</a:t>
            </a:fld>
            <a:endParaRPr lang="en-US"/>
          </a:p>
        </p:txBody>
      </p:sp>
      <p:sp>
        <p:nvSpPr>
          <p:cNvPr id="5" name="Title 4"/>
          <p:cNvSpPr>
            <a:spLocks noGrp="1"/>
          </p:cNvSpPr>
          <p:nvPr>
            <p:ph type="title"/>
          </p:nvPr>
        </p:nvSpPr>
        <p:spPr>
          <a:xfrm>
            <a:off x="471152"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.7 </a:t>
            </a:r>
            <a:r>
              <a:rPr lang="en-US" sz="3200" dirty="0">
                <a:solidFill>
                  <a:srgbClr val="C00000"/>
                </a:solidFill>
                <a:latin typeface="Calibri" panose="020F0502020204030204" pitchFamily="34" charset="0"/>
                <a:cs typeface="Calibri" panose="020F0502020204030204" pitchFamily="34" charset="0"/>
              </a:rPr>
              <a:t>Issue of Warrants</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679685"/>
            <a:ext cx="3770472" cy="1695450"/>
          </a:xfrm>
          <a:prstGeom prst="rect">
            <a:avLst/>
          </a:prstGeom>
        </p:spPr>
      </p:pic>
    </p:spTree>
    <p:extLst>
      <p:ext uri="{BB962C8B-B14F-4D97-AF65-F5344CB8AC3E}">
        <p14:creationId xmlns:p14="http://schemas.microsoft.com/office/powerpoint/2010/main" val="3342656570"/>
      </p:ext>
    </p:extLst>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152" y="685800"/>
            <a:ext cx="8229600" cy="5378671"/>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IN" sz="2800" dirty="0" smtClean="0">
                <a:latin typeface="Calibri" panose="020F0502020204030204" pitchFamily="34" charset="0"/>
                <a:cs typeface="Calibri" panose="020F0502020204030204" pitchFamily="34" charset="0"/>
              </a:rPr>
              <a:t>Maturity </a:t>
            </a:r>
            <a:r>
              <a:rPr lang="en-IN" sz="2800" dirty="0">
                <a:latin typeface="Calibri" panose="020F0502020204030204" pitchFamily="34" charset="0"/>
                <a:cs typeface="Calibri" panose="020F0502020204030204" pitchFamily="34" charset="0"/>
              </a:rPr>
              <a:t>date;</a:t>
            </a:r>
          </a:p>
          <a:p>
            <a:pPr algn="just">
              <a:lnSpc>
                <a:spcPct val="13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A</a:t>
            </a:r>
            <a:r>
              <a:rPr lang="en-US" sz="2800" dirty="0" smtClean="0">
                <a:latin typeface="Calibri" panose="020F0502020204030204" pitchFamily="34" charset="0"/>
                <a:cs typeface="Calibri" panose="020F0502020204030204" pitchFamily="34" charset="0"/>
              </a:rPr>
              <a:t>mount </a:t>
            </a:r>
            <a:r>
              <a:rPr lang="en-US" sz="2800" dirty="0">
                <a:latin typeface="Calibri" panose="020F0502020204030204" pitchFamily="34" charset="0"/>
                <a:cs typeface="Calibri" panose="020F0502020204030204" pitchFamily="34" charset="0"/>
              </a:rPr>
              <a:t>raised, specifically stating as to whether twenty five percent of the consideration has been collected upfront from the holders of the warrants;</a:t>
            </a:r>
          </a:p>
          <a:p>
            <a:pPr algn="just">
              <a:lnSpc>
                <a:spcPct val="130000"/>
              </a:lnSpc>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T</a:t>
            </a:r>
            <a:r>
              <a:rPr lang="en-US" sz="2800" dirty="0" smtClean="0">
                <a:latin typeface="Calibri" panose="020F0502020204030204" pitchFamily="34" charset="0"/>
                <a:cs typeface="Calibri" panose="020F0502020204030204" pitchFamily="34" charset="0"/>
              </a:rPr>
              <a:t>erms </a:t>
            </a:r>
            <a:r>
              <a:rPr lang="en-US" sz="2800" dirty="0">
                <a:latin typeface="Calibri" panose="020F0502020204030204" pitchFamily="34" charset="0"/>
                <a:cs typeface="Calibri" panose="020F0502020204030204" pitchFamily="34" charset="0"/>
              </a:rPr>
              <a:t>and conditions of warrants including conversion terms.</a:t>
            </a:r>
            <a:endParaRPr lang="en-IN"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67</a:t>
            </a:fld>
            <a:endParaRPr lang="en-US"/>
          </a:p>
        </p:txBody>
      </p:sp>
      <p:sp>
        <p:nvSpPr>
          <p:cNvPr id="5" name="Title 4"/>
          <p:cNvSpPr>
            <a:spLocks noGrp="1"/>
          </p:cNvSpPr>
          <p:nvPr>
            <p:ph type="title"/>
          </p:nvPr>
        </p:nvSpPr>
        <p:spPr>
          <a:xfrm>
            <a:off x="471152"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a:solidFill>
                  <a:srgbClr val="C00000"/>
                </a:solidFill>
                <a:latin typeface="Calibri" panose="020F0502020204030204" pitchFamily="34" charset="0"/>
                <a:cs typeface="Calibri" panose="020F0502020204030204" pitchFamily="34" charset="0"/>
              </a:rPr>
              <a:t>9</a:t>
            </a:r>
            <a:r>
              <a:rPr lang="en-US" sz="3200" dirty="0" smtClean="0">
                <a:solidFill>
                  <a:srgbClr val="C00000"/>
                </a:solidFill>
                <a:latin typeface="Calibri" panose="020F0502020204030204" pitchFamily="34" charset="0"/>
                <a:cs typeface="Calibri" panose="020F0502020204030204" pitchFamily="34" charset="0"/>
              </a:rPr>
              <a:t>.7 </a:t>
            </a:r>
            <a:r>
              <a:rPr lang="en-US" sz="3200" dirty="0">
                <a:solidFill>
                  <a:srgbClr val="C00000"/>
                </a:solidFill>
                <a:latin typeface="Calibri" panose="020F0502020204030204" pitchFamily="34" charset="0"/>
                <a:cs typeface="Calibri" panose="020F0502020204030204" pitchFamily="34" charset="0"/>
              </a:rPr>
              <a:t>Issue of Warrants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562475"/>
      </p:ext>
    </p:extLst>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1625" y="759621"/>
            <a:ext cx="8229600" cy="5643563"/>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Credit </a:t>
            </a:r>
            <a:r>
              <a:rPr lang="en-US" sz="2400" dirty="0">
                <a:latin typeface="Calibri" panose="020F0502020204030204" pitchFamily="34" charset="0"/>
                <a:cs typeface="Calibri" panose="020F0502020204030204" pitchFamily="34" charset="0"/>
              </a:rPr>
              <a:t>rating obtained in respect of various securities;</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Name </a:t>
            </a:r>
            <a:r>
              <a:rPr lang="en-US" sz="2400" dirty="0">
                <a:latin typeface="Calibri" panose="020F0502020204030204" pitchFamily="34" charset="0"/>
                <a:cs typeface="Calibri" panose="020F0502020204030204" pitchFamily="34" charset="0"/>
              </a:rPr>
              <a:t>of the credit rating agency;</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Date </a:t>
            </a:r>
            <a:r>
              <a:rPr lang="en-US" sz="2400" dirty="0">
                <a:latin typeface="Calibri" panose="020F0502020204030204" pitchFamily="34" charset="0"/>
                <a:cs typeface="Calibri" panose="020F0502020204030204" pitchFamily="34" charset="0"/>
              </a:rPr>
              <a:t>on which the credit rating was obtained;</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Revision </a:t>
            </a:r>
            <a:r>
              <a:rPr lang="en-US" sz="2400" dirty="0">
                <a:latin typeface="Calibri" panose="020F0502020204030204" pitchFamily="34" charset="0"/>
                <a:cs typeface="Calibri" panose="020F0502020204030204" pitchFamily="34" charset="0"/>
              </a:rPr>
              <a:t>in the credit rating</a:t>
            </a:r>
            <a:r>
              <a:rPr lang="en-US"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68</a:t>
            </a:fld>
            <a:endParaRPr lang="en-US"/>
          </a:p>
        </p:txBody>
      </p:sp>
      <p:sp>
        <p:nvSpPr>
          <p:cNvPr id="5" name="Title 4"/>
          <p:cNvSpPr>
            <a:spLocks noGrp="1"/>
          </p:cNvSpPr>
          <p:nvPr>
            <p:ph type="title"/>
          </p:nvPr>
        </p:nvSpPr>
        <p:spPr>
          <a:xfrm>
            <a:off x="452907"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10. </a:t>
            </a:r>
            <a:r>
              <a:rPr lang="en-US" sz="3200" dirty="0">
                <a:solidFill>
                  <a:srgbClr val="C00000"/>
                </a:solidFill>
                <a:latin typeface="Calibri" panose="020F0502020204030204" pitchFamily="34" charset="0"/>
                <a:cs typeface="Calibri" panose="020F0502020204030204" pitchFamily="34" charset="0"/>
              </a:rPr>
              <a:t>Credit Rating of Securities</a:t>
            </a:r>
            <a:endParaRPr lang="en-IN" sz="3200" dirty="0">
              <a:solidFill>
                <a:srgbClr val="C00000"/>
              </a:solidFill>
              <a:latin typeface="Calibri" panose="020F0502020204030204" pitchFamily="34" charset="0"/>
              <a:cs typeface="Calibri" panose="020F0502020204030204" pitchFamily="34" charset="0"/>
            </a:endParaRPr>
          </a:p>
        </p:txBody>
      </p:sp>
      <p:pic>
        <p:nvPicPr>
          <p:cNvPr id="1032" name="Picture 8" descr="Rubber Stamp With Text Credit Rating Inside Illustration Royalty Free  Cliparts, Vectors, And Stock Illustration. Image 454675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5888" y="4495800"/>
            <a:ext cx="2816225"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987248"/>
      </p:ext>
    </p:extLst>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848026"/>
            <a:ext cx="8229600" cy="555992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350" dirty="0" smtClean="0">
                <a:latin typeface="Calibri" panose="020F0502020204030204" pitchFamily="34" charset="0"/>
                <a:cs typeface="Calibri" panose="020F0502020204030204" pitchFamily="34" charset="0"/>
              </a:rPr>
              <a:t>Reasons </a:t>
            </a:r>
            <a:r>
              <a:rPr lang="en-US" sz="2350" dirty="0">
                <a:latin typeface="Calibri" panose="020F0502020204030204" pitchFamily="34" charset="0"/>
                <a:cs typeface="Calibri" panose="020F0502020204030204" pitchFamily="34" charset="0"/>
              </a:rPr>
              <a:t>provided by the rating agency for a </a:t>
            </a:r>
            <a:r>
              <a:rPr lang="en-US" sz="2350" b="1" dirty="0">
                <a:latin typeface="Calibri" panose="020F0502020204030204" pitchFamily="34" charset="0"/>
                <a:cs typeface="Calibri" panose="020F0502020204030204" pitchFamily="34" charset="0"/>
              </a:rPr>
              <a:t>downward revision</a:t>
            </a:r>
            <a:r>
              <a:rPr lang="en-US" sz="2350" dirty="0">
                <a:latin typeface="Calibri" panose="020F0502020204030204" pitchFamily="34" charset="0"/>
                <a:cs typeface="Calibri" panose="020F0502020204030204" pitchFamily="34" charset="0"/>
              </a:rPr>
              <a:t>, if any.</a:t>
            </a:r>
            <a:endParaRPr lang="en-IN" sz="235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350" dirty="0" smtClean="0">
                <a:latin typeface="Calibri" panose="020F0502020204030204" pitchFamily="34" charset="0"/>
                <a:cs typeface="Calibri" panose="020F0502020204030204" pitchFamily="34" charset="0"/>
              </a:rPr>
              <a:t>As </a:t>
            </a:r>
            <a:r>
              <a:rPr lang="en-US" sz="2350" dirty="0">
                <a:latin typeface="Calibri" panose="020F0502020204030204" pitchFamily="34" charset="0"/>
                <a:cs typeface="Calibri" panose="020F0502020204030204" pitchFamily="34" charset="0"/>
              </a:rPr>
              <a:t>per the Listing Regulations, listed companies are required to disclose in the </a:t>
            </a:r>
            <a:r>
              <a:rPr lang="en-US" sz="2350" b="1" dirty="0">
                <a:solidFill>
                  <a:srgbClr val="C00000"/>
                </a:solidFill>
                <a:latin typeface="Calibri" panose="020F0502020204030204" pitchFamily="34" charset="0"/>
                <a:cs typeface="Calibri" panose="020F0502020204030204" pitchFamily="34" charset="0"/>
              </a:rPr>
              <a:t>Corporate Governance Report a list of all credit ratings obtained by the company </a:t>
            </a:r>
            <a:r>
              <a:rPr lang="en-US" sz="2350" dirty="0">
                <a:latin typeface="Calibri" panose="020F0502020204030204" pitchFamily="34" charset="0"/>
                <a:cs typeface="Calibri" panose="020F0502020204030204" pitchFamily="34" charset="0"/>
              </a:rPr>
              <a:t>along with any revisions thereto during the relevant financial year.</a:t>
            </a:r>
          </a:p>
          <a:p>
            <a:pPr algn="just">
              <a:lnSpc>
                <a:spcPct val="130000"/>
              </a:lnSpc>
              <a:buFont typeface="Wingdings" panose="05000000000000000000" pitchFamily="2" charset="2"/>
              <a:buChar char="§"/>
            </a:pPr>
            <a:r>
              <a:rPr lang="en-US" sz="2350" dirty="0" smtClean="0">
                <a:latin typeface="Calibri" panose="020F0502020204030204" pitchFamily="34" charset="0"/>
                <a:cs typeface="Calibri" panose="020F0502020204030204" pitchFamily="34" charset="0"/>
              </a:rPr>
              <a:t>In </a:t>
            </a:r>
            <a:r>
              <a:rPr lang="en-US" sz="2350" dirty="0">
                <a:latin typeface="Calibri" panose="020F0502020204030204" pitchFamily="34" charset="0"/>
                <a:cs typeface="Calibri" panose="020F0502020204030204" pitchFamily="34" charset="0"/>
              </a:rPr>
              <a:t>case a company obtains the credit rating but has not used / using the same, the </a:t>
            </a:r>
            <a:r>
              <a:rPr lang="en-US" sz="2350" b="1" dirty="0">
                <a:latin typeface="Calibri" panose="020F0502020204030204" pitchFamily="34" charset="0"/>
                <a:cs typeface="Calibri" panose="020F0502020204030204" pitchFamily="34" charset="0"/>
              </a:rPr>
              <a:t>reasons thereof should </a:t>
            </a:r>
            <a:r>
              <a:rPr lang="en-US" sz="2350" dirty="0">
                <a:latin typeface="Calibri" panose="020F0502020204030204" pitchFamily="34" charset="0"/>
                <a:cs typeface="Calibri" panose="020F0502020204030204" pitchFamily="34" charset="0"/>
              </a:rPr>
              <a:t>be mentioned in the Report.</a:t>
            </a:r>
            <a:endParaRPr lang="en-IN" sz="235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69</a:t>
            </a:fld>
            <a:endParaRPr lang="en-US"/>
          </a:p>
        </p:txBody>
      </p:sp>
      <p:sp>
        <p:nvSpPr>
          <p:cNvPr id="5" name="Title 4"/>
          <p:cNvSpPr>
            <a:spLocks noGrp="1"/>
          </p:cNvSpPr>
          <p:nvPr>
            <p:ph type="title"/>
          </p:nvPr>
        </p:nvSpPr>
        <p:spPr>
          <a:xfrm>
            <a:off x="370516" y="19049"/>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10. </a:t>
            </a:r>
            <a:r>
              <a:rPr lang="en-US" sz="3200" dirty="0">
                <a:solidFill>
                  <a:srgbClr val="C00000"/>
                </a:solidFill>
                <a:latin typeface="Calibri" panose="020F0502020204030204" pitchFamily="34" charset="0"/>
                <a:cs typeface="Calibri" panose="020F0502020204030204" pitchFamily="34" charset="0"/>
              </a:rPr>
              <a:t>Credit Rating of Securities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5888778"/>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3" y="1295401"/>
            <a:ext cx="8381999" cy="4733324"/>
          </a:xfrm>
          <a:solidFill>
            <a:schemeClr val="bg2"/>
          </a:solidFill>
        </p:spPr>
        <p:txBody>
          <a:bodyPr>
            <a:normAutofit/>
          </a:bodyPr>
          <a:lstStyle/>
          <a:p>
            <a:pPr marL="109728" indent="0">
              <a:buNone/>
            </a:pPr>
            <a:r>
              <a:rPr lang="en-IN" dirty="0" smtClean="0"/>
              <a:t>1. BS</a:t>
            </a:r>
          </a:p>
          <a:p>
            <a:pPr marL="109728" indent="0">
              <a:buNone/>
            </a:pPr>
            <a:r>
              <a:rPr lang="en-IN" dirty="0" smtClean="0"/>
              <a:t>2. AR/ MGT 8/ MR 3</a:t>
            </a:r>
          </a:p>
          <a:p>
            <a:pPr marL="109728" indent="0">
              <a:buNone/>
            </a:pPr>
            <a:r>
              <a:rPr lang="en-IN" dirty="0" smtClean="0"/>
              <a:t>3. MGT 15 for outcome of AGM</a:t>
            </a:r>
          </a:p>
          <a:p>
            <a:pPr marL="109728" indent="0">
              <a:buNone/>
            </a:pPr>
            <a:r>
              <a:rPr lang="en-IN" dirty="0" smtClean="0"/>
              <a:t>4. MGT 14 for approval of Accounts &amp; Directors Report</a:t>
            </a:r>
          </a:p>
          <a:p>
            <a:pPr marL="109728" indent="0">
              <a:buNone/>
            </a:pPr>
            <a:r>
              <a:rPr lang="en-IN" dirty="0" smtClean="0"/>
              <a:t>5. Payment of Dividend ,if any, declared</a:t>
            </a:r>
          </a:p>
          <a:p>
            <a:pPr marL="109728" indent="0">
              <a:buNone/>
            </a:pPr>
            <a:r>
              <a:rPr lang="en-IN" dirty="0" smtClean="0"/>
              <a:t>6. Other Forms and Returns based on events</a:t>
            </a:r>
          </a:p>
          <a:p>
            <a:pPr marL="109728" indent="0">
              <a:buNone/>
            </a:pPr>
            <a:r>
              <a:rPr lang="en-IN" dirty="0" smtClean="0"/>
              <a:t>7. Transfer of unpaid and unclaimed dividend to IEPF</a:t>
            </a:r>
          </a:p>
          <a:p>
            <a:pPr marL="457200" indent="-347663">
              <a:buNone/>
            </a:pPr>
            <a:r>
              <a:rPr lang="en-IN" dirty="0" smtClean="0"/>
              <a:t>8. Filing of annual reporting under Regulation 30 and 31 of SAST</a:t>
            </a:r>
          </a:p>
          <a:p>
            <a:endParaRPr lang="en-IN" dirty="0"/>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5" name="Title 4"/>
          <p:cNvSpPr>
            <a:spLocks noGrp="1"/>
          </p:cNvSpPr>
          <p:nvPr>
            <p:ph type="title"/>
          </p:nvPr>
        </p:nvSpPr>
        <p:spPr>
          <a:xfrm>
            <a:off x="265273" y="-19461"/>
            <a:ext cx="8229600" cy="1143000"/>
          </a:xfrm>
          <a:solidFill>
            <a:schemeClr val="bg2">
              <a:lumMod val="90000"/>
            </a:schemeClr>
          </a:solidFill>
        </p:spPr>
        <p:txBody>
          <a:bodyPr>
            <a:normAutofit/>
          </a:bodyPr>
          <a:lstStyle/>
          <a:p>
            <a:pPr algn="ctr"/>
            <a:r>
              <a:rPr lang="en-IN" sz="4000" dirty="0">
                <a:solidFill>
                  <a:srgbClr val="C00000"/>
                </a:solidFill>
                <a:latin typeface="Calibri" panose="020F0502020204030204" pitchFamily="34" charset="0"/>
                <a:cs typeface="Calibri" panose="020F0502020204030204" pitchFamily="34" charset="0"/>
              </a:rPr>
              <a:t>What</a:t>
            </a:r>
            <a:r>
              <a:rPr lang="en-IN" sz="4000" dirty="0" smtClean="0">
                <a:solidFill>
                  <a:srgbClr val="C00000"/>
                </a:solidFill>
                <a:latin typeface="Calibri" panose="020F0502020204030204" pitchFamily="34" charset="0"/>
                <a:cs typeface="Calibri" panose="020F0502020204030204" pitchFamily="34" charset="0"/>
              </a:rPr>
              <a:t> is annual filing and compliances</a:t>
            </a:r>
            <a:endParaRPr lang="en-IN" sz="40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510058"/>
      </p:ext>
    </p:extLst>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99279"/>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the transfer to the IEPF made during the year as per the  mentioned below</a:t>
            </a:r>
            <a:r>
              <a:rPr lang="en-US" sz="2400" dirty="0" smtClean="0">
                <a:latin typeface="Calibri" panose="020F0502020204030204" pitchFamily="34" charset="0"/>
                <a:cs typeface="Calibri" panose="020F0502020204030204" pitchFamily="34" charset="0"/>
              </a:rPr>
              <a:t>:</a:t>
            </a:r>
          </a:p>
          <a:p>
            <a:pPr algn="just">
              <a:lnSpc>
                <a:spcPct val="130000"/>
              </a:lnSpc>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marL="514350" indent="-404813" algn="just">
              <a:lnSpc>
                <a:spcPct val="130000"/>
              </a:lnSpc>
              <a:buNone/>
            </a:pPr>
            <a:r>
              <a:rPr lang="en-US" sz="2400" dirty="0">
                <a:latin typeface="Calibri" panose="020F0502020204030204" pitchFamily="34" charset="0"/>
                <a:cs typeface="Calibri" panose="020F0502020204030204" pitchFamily="34" charset="0"/>
              </a:rPr>
              <a:t>(</a:t>
            </a:r>
            <a:r>
              <a:rPr lang="en-US" sz="2400" dirty="0" err="1" smtClean="0">
                <a:latin typeface="Calibri" panose="020F0502020204030204" pitchFamily="34" charset="0"/>
                <a:cs typeface="Calibri" panose="020F0502020204030204" pitchFamily="34" charset="0"/>
              </a:rPr>
              <a:t>i</a:t>
            </a:r>
            <a:r>
              <a:rPr lang="en-US" sz="2400" dirty="0" smtClean="0">
                <a:latin typeface="Calibri" panose="020F0502020204030204" pitchFamily="34" charset="0"/>
                <a:cs typeface="Calibri" panose="020F0502020204030204" pitchFamily="34" charset="0"/>
              </a:rPr>
              <a:t>) Amount </a:t>
            </a:r>
            <a:r>
              <a:rPr lang="en-US" sz="2400" dirty="0">
                <a:latin typeface="Calibri" panose="020F0502020204030204" pitchFamily="34" charset="0"/>
                <a:cs typeface="Calibri" panose="020F0502020204030204" pitchFamily="34" charset="0"/>
              </a:rPr>
              <a:t>of unclaimed</a:t>
            </a:r>
            <a:r>
              <a:rPr lang="en-US" sz="2400" dirty="0" smtClean="0">
                <a:latin typeface="Calibri" panose="020F0502020204030204" pitchFamily="34" charset="0"/>
                <a:cs typeface="Calibri" panose="020F0502020204030204" pitchFamily="34" charset="0"/>
              </a:rPr>
              <a:t>/ unpaid </a:t>
            </a:r>
            <a:r>
              <a:rPr lang="en-US" sz="2400" dirty="0">
                <a:latin typeface="Calibri" panose="020F0502020204030204" pitchFamily="34" charset="0"/>
                <a:cs typeface="Calibri" panose="020F0502020204030204" pitchFamily="34" charset="0"/>
              </a:rPr>
              <a:t>dividend and the corresponding shares;</a:t>
            </a:r>
            <a:endParaRPr lang="en-IN" sz="2400" dirty="0">
              <a:latin typeface="Calibri" panose="020F0502020204030204" pitchFamily="34" charset="0"/>
              <a:cs typeface="Calibri" panose="020F0502020204030204" pitchFamily="34" charset="0"/>
            </a:endParaRPr>
          </a:p>
          <a:p>
            <a:pPr marL="514350" indent="-404813"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 </a:t>
            </a:r>
            <a:r>
              <a:rPr lang="en-US" sz="2400" dirty="0" smtClean="0">
                <a:latin typeface="Calibri" panose="020F0502020204030204" pitchFamily="34" charset="0"/>
                <a:cs typeface="Calibri" panose="020F0502020204030204" pitchFamily="34" charset="0"/>
              </a:rPr>
              <a:t>   Redemption </a:t>
            </a:r>
            <a:r>
              <a:rPr lang="en-US" sz="2400" dirty="0">
                <a:latin typeface="Calibri" panose="020F0502020204030204" pitchFamily="34" charset="0"/>
                <a:cs typeface="Calibri" panose="020F0502020204030204" pitchFamily="34" charset="0"/>
              </a:rPr>
              <a:t>amount of preference shares;</a:t>
            </a:r>
            <a:endParaRPr lang="en-IN" sz="2400" dirty="0">
              <a:latin typeface="Calibri" panose="020F0502020204030204" pitchFamily="34" charset="0"/>
              <a:cs typeface="Calibri" panose="020F0502020204030204" pitchFamily="34" charset="0"/>
            </a:endParaRPr>
          </a:p>
          <a:p>
            <a:pPr marL="514350" indent="-404813"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iii) </a:t>
            </a:r>
            <a:r>
              <a:rPr lang="en-US" sz="2400" dirty="0" smtClean="0">
                <a:latin typeface="Calibri" panose="020F0502020204030204" pitchFamily="34" charset="0"/>
                <a:cs typeface="Calibri" panose="020F0502020204030204" pitchFamily="34" charset="0"/>
              </a:rPr>
              <a:t> Amount </a:t>
            </a:r>
            <a:r>
              <a:rPr lang="en-US" sz="2400" dirty="0">
                <a:latin typeface="Calibri" panose="020F0502020204030204" pitchFamily="34" charset="0"/>
                <a:cs typeface="Calibri" panose="020F0502020204030204" pitchFamily="34" charset="0"/>
              </a:rPr>
              <a:t>of matured deposits, for companies other than banking companies, along with interest accrued thereon;</a:t>
            </a:r>
            <a:endParaRPr lang="en-IN" sz="2400" dirty="0">
              <a:latin typeface="Calibri" panose="020F0502020204030204" pitchFamily="34" charset="0"/>
              <a:cs typeface="Calibri" panose="020F0502020204030204" pitchFamily="34" charset="0"/>
            </a:endParaRP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marL="109728" indent="0" algn="just">
              <a:lnSpc>
                <a:spcPct val="130000"/>
              </a:lnSpc>
              <a:buNone/>
            </a:pPr>
            <a:endParaRPr lang="en-IN" sz="1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70</a:t>
            </a:fld>
            <a:endParaRPr lang="en-US"/>
          </a:p>
        </p:txBody>
      </p:sp>
      <p:sp>
        <p:nvSpPr>
          <p:cNvPr id="5" name="Title 4"/>
          <p:cNvSpPr>
            <a:spLocks noGrp="1"/>
          </p:cNvSpPr>
          <p:nvPr>
            <p:ph type="title"/>
          </p:nvPr>
        </p:nvSpPr>
        <p:spPr>
          <a:xfrm>
            <a:off x="453980" y="8586"/>
            <a:ext cx="8229600" cy="60101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11. </a:t>
            </a:r>
            <a:r>
              <a:rPr lang="en-US" sz="3200" dirty="0">
                <a:solidFill>
                  <a:srgbClr val="C00000"/>
                </a:solidFill>
                <a:latin typeface="Calibri" panose="020F0502020204030204" pitchFamily="34" charset="0"/>
                <a:cs typeface="Calibri" panose="020F0502020204030204" pitchFamily="34" charset="0"/>
              </a:rPr>
              <a:t>Investor Education and Protection Fund</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4216873"/>
      </p:ext>
    </p:extLst>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99279"/>
          </a:xfrm>
          <a:solidFill>
            <a:schemeClr val="accent1">
              <a:lumMod val="20000"/>
              <a:lumOff val="80000"/>
            </a:schemeClr>
          </a:solidFill>
        </p:spPr>
        <p:txBody>
          <a:bodyPr vert="horz">
            <a:noAutofit/>
          </a:bodyPr>
          <a:lstStyle/>
          <a:p>
            <a:pPr marL="457200" indent="-347663" algn="just">
              <a:lnSpc>
                <a:spcPct val="130000"/>
              </a:lnSpc>
              <a:buNone/>
            </a:pPr>
            <a:r>
              <a:rPr lang="en-US" sz="2400" dirty="0">
                <a:latin typeface="Calibri" panose="020F0502020204030204" pitchFamily="34" charset="0"/>
                <a:cs typeface="Calibri" panose="020F0502020204030204" pitchFamily="34" charset="0"/>
              </a:rPr>
              <a:t>(iv) </a:t>
            </a:r>
            <a:r>
              <a:rPr lang="en-US" sz="2400" dirty="0" smtClean="0">
                <a:latin typeface="Calibri" panose="020F0502020204030204" pitchFamily="34" charset="0"/>
                <a:cs typeface="Calibri" panose="020F0502020204030204" pitchFamily="34" charset="0"/>
              </a:rPr>
              <a:t>Amount </a:t>
            </a:r>
            <a:r>
              <a:rPr lang="en-US" sz="2400" dirty="0">
                <a:latin typeface="Calibri" panose="020F0502020204030204" pitchFamily="34" charset="0"/>
                <a:cs typeface="Calibri" panose="020F0502020204030204" pitchFamily="34" charset="0"/>
              </a:rPr>
              <a:t>of </a:t>
            </a:r>
            <a:r>
              <a:rPr lang="en-US" sz="2400" b="1" dirty="0">
                <a:latin typeface="Calibri" panose="020F0502020204030204" pitchFamily="34" charset="0"/>
                <a:cs typeface="Calibri" panose="020F0502020204030204" pitchFamily="34" charset="0"/>
              </a:rPr>
              <a:t>matured debentures </a:t>
            </a:r>
            <a:r>
              <a:rPr lang="en-US" sz="2400" dirty="0">
                <a:latin typeface="Calibri" panose="020F0502020204030204" pitchFamily="34" charset="0"/>
                <a:cs typeface="Calibri" panose="020F0502020204030204" pitchFamily="34" charset="0"/>
              </a:rPr>
              <a:t>along with interest accrued thereon;</a:t>
            </a:r>
            <a:endParaRPr lang="en-IN" sz="2400" dirty="0">
              <a:latin typeface="Calibri" panose="020F0502020204030204" pitchFamily="34" charset="0"/>
              <a:cs typeface="Calibri" panose="020F0502020204030204" pitchFamily="34" charset="0"/>
            </a:endParaRPr>
          </a:p>
          <a:p>
            <a:pPr marL="457200" indent="-347663" algn="just">
              <a:lnSpc>
                <a:spcPct val="130000"/>
              </a:lnSpc>
              <a:buNone/>
            </a:pPr>
            <a:endParaRPr lang="en-US" sz="2400" dirty="0" smtClean="0">
              <a:latin typeface="Calibri" panose="020F0502020204030204" pitchFamily="34" charset="0"/>
              <a:cs typeface="Calibri" panose="020F0502020204030204" pitchFamily="34" charset="0"/>
            </a:endParaRPr>
          </a:p>
          <a:p>
            <a:pPr marL="457200" indent="-347663"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v) </a:t>
            </a:r>
            <a:r>
              <a:rPr lang="en-US" sz="2400" dirty="0" smtClean="0">
                <a:latin typeface="Calibri" panose="020F0502020204030204" pitchFamily="34" charset="0"/>
                <a:cs typeface="Calibri" panose="020F0502020204030204" pitchFamily="34" charset="0"/>
              </a:rPr>
              <a:t>Application </a:t>
            </a:r>
            <a:r>
              <a:rPr lang="en-US" sz="2400" dirty="0">
                <a:latin typeface="Calibri" panose="020F0502020204030204" pitchFamily="34" charset="0"/>
                <a:cs typeface="Calibri" panose="020F0502020204030204" pitchFamily="34" charset="0"/>
              </a:rPr>
              <a:t>money received for allotment of any securities </a:t>
            </a:r>
            <a:r>
              <a:rPr lang="en-US" sz="2400" b="1" dirty="0">
                <a:latin typeface="Calibri" panose="020F0502020204030204" pitchFamily="34" charset="0"/>
                <a:cs typeface="Calibri" panose="020F0502020204030204" pitchFamily="34" charset="0"/>
              </a:rPr>
              <a:t>and due for refund along with interest accrued</a:t>
            </a:r>
            <a:r>
              <a:rPr lang="en-US" sz="2400" dirty="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a:p>
            <a:pPr marL="457200" indent="-347663" algn="just">
              <a:lnSpc>
                <a:spcPct val="130000"/>
              </a:lnSpc>
              <a:buNone/>
            </a:pPr>
            <a:endParaRPr lang="en-US" sz="2400" dirty="0" smtClean="0">
              <a:latin typeface="Calibri" panose="020F0502020204030204" pitchFamily="34" charset="0"/>
              <a:cs typeface="Calibri" panose="020F0502020204030204" pitchFamily="34" charset="0"/>
            </a:endParaRPr>
          </a:p>
          <a:p>
            <a:pPr marL="457200" indent="-347663" algn="just">
              <a:lnSpc>
                <a:spcPct val="130000"/>
              </a:lnSpc>
              <a:buNone/>
            </a:pP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vi) </a:t>
            </a:r>
            <a:r>
              <a:rPr lang="en-US" sz="2400" dirty="0" smtClean="0">
                <a:latin typeface="Calibri" panose="020F0502020204030204" pitchFamily="34" charset="0"/>
                <a:cs typeface="Calibri" panose="020F0502020204030204" pitchFamily="34" charset="0"/>
              </a:rPr>
              <a:t>Sale </a:t>
            </a:r>
            <a:r>
              <a:rPr lang="en-US" sz="2400" dirty="0">
                <a:latin typeface="Calibri" panose="020F0502020204030204" pitchFamily="34" charset="0"/>
                <a:cs typeface="Calibri" panose="020F0502020204030204" pitchFamily="34" charset="0"/>
              </a:rPr>
              <a:t>proceeds of </a:t>
            </a:r>
            <a:r>
              <a:rPr lang="en-US" sz="2400" b="1" dirty="0">
                <a:latin typeface="Calibri" panose="020F0502020204030204" pitchFamily="34" charset="0"/>
                <a:cs typeface="Calibri" panose="020F0502020204030204" pitchFamily="34" charset="0"/>
              </a:rPr>
              <a:t>fractional shares </a:t>
            </a:r>
            <a:r>
              <a:rPr lang="en-US" sz="2400" dirty="0">
                <a:latin typeface="Calibri" panose="020F0502020204030204" pitchFamily="34" charset="0"/>
                <a:cs typeface="Calibri" panose="020F0502020204030204" pitchFamily="34" charset="0"/>
              </a:rPr>
              <a:t>arising out of issuance of bonus shares, merger and </a:t>
            </a:r>
            <a:r>
              <a:rPr lang="en-US" sz="2400" dirty="0" smtClean="0">
                <a:latin typeface="Calibri" panose="020F0502020204030204" pitchFamily="34" charset="0"/>
                <a:cs typeface="Calibri" panose="020F0502020204030204" pitchFamily="34" charset="0"/>
              </a:rPr>
              <a:t>amalgamation;</a:t>
            </a:r>
          </a:p>
          <a:p>
            <a:pPr marL="457200" indent="-347663" algn="just">
              <a:lnSpc>
                <a:spcPct val="130000"/>
              </a:lnSpc>
              <a:buNone/>
            </a:pPr>
            <a:r>
              <a:rPr lang="en-US" sz="2400" dirty="0" smtClean="0">
                <a:latin typeface="Calibri" panose="020F0502020204030204" pitchFamily="34" charset="0"/>
                <a:cs typeface="Calibri" panose="020F0502020204030204" pitchFamily="34" charset="0"/>
              </a:rPr>
              <a:t>(vii) Details </a:t>
            </a:r>
            <a:r>
              <a:rPr lang="en-US" sz="2400" dirty="0">
                <a:latin typeface="Calibri" panose="020F0502020204030204" pitchFamily="34" charset="0"/>
                <a:cs typeface="Calibri" panose="020F0502020204030204" pitchFamily="34" charset="0"/>
              </a:rPr>
              <a:t>of the resultant benefits arising out of shares already transferred to the IEPF;</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lnSpc>
                <a:spcPct val="130000"/>
              </a:lnSpc>
              <a:buNone/>
            </a:pPr>
            <a:endParaRPr lang="en-IN" sz="1900" dirty="0">
              <a:latin typeface="Calibri" panose="020F0502020204030204" pitchFamily="34" charset="0"/>
              <a:cs typeface="Calibri" panose="020F0502020204030204" pitchFamily="34" charset="0"/>
            </a:endParaRPr>
          </a:p>
          <a:p>
            <a:pPr marL="109728" indent="0" algn="just">
              <a:lnSpc>
                <a:spcPct val="130000"/>
              </a:lnSpc>
              <a:buNone/>
            </a:pPr>
            <a:endParaRPr lang="en-IN" sz="1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71</a:t>
            </a:fld>
            <a:endParaRPr lang="en-US"/>
          </a:p>
        </p:txBody>
      </p:sp>
      <p:sp>
        <p:nvSpPr>
          <p:cNvPr id="5" name="Title 4"/>
          <p:cNvSpPr>
            <a:spLocks noGrp="1"/>
          </p:cNvSpPr>
          <p:nvPr>
            <p:ph type="title"/>
          </p:nvPr>
        </p:nvSpPr>
        <p:spPr>
          <a:xfrm>
            <a:off x="453980" y="8586"/>
            <a:ext cx="8229600" cy="60101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11. </a:t>
            </a:r>
            <a:r>
              <a:rPr lang="en-US" sz="3200" dirty="0">
                <a:solidFill>
                  <a:srgbClr val="C00000"/>
                </a:solidFill>
                <a:latin typeface="Calibri" panose="020F0502020204030204" pitchFamily="34" charset="0"/>
                <a:cs typeface="Calibri" panose="020F0502020204030204" pitchFamily="34" charset="0"/>
              </a:rPr>
              <a:t>Investor Education and Protection Fund</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9233238"/>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74546"/>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250" dirty="0" smtClean="0">
                <a:latin typeface="Calibri" panose="020F0502020204030204" pitchFamily="34" charset="0"/>
                <a:cs typeface="Calibri" panose="020F0502020204030204" pitchFamily="34" charset="0"/>
              </a:rPr>
              <a:t>Year </a:t>
            </a:r>
            <a:r>
              <a:rPr lang="en-US" sz="2250" dirty="0">
                <a:latin typeface="Calibri" panose="020F0502020204030204" pitchFamily="34" charset="0"/>
                <a:cs typeface="Calibri" panose="020F0502020204030204" pitchFamily="34" charset="0"/>
              </a:rPr>
              <a:t>wise amount of unpaid/unclaimed dividend lying in the </a:t>
            </a:r>
            <a:r>
              <a:rPr lang="en-US" sz="2250" b="1" dirty="0">
                <a:latin typeface="Calibri" panose="020F0502020204030204" pitchFamily="34" charset="0"/>
                <a:cs typeface="Calibri" panose="020F0502020204030204" pitchFamily="34" charset="0"/>
              </a:rPr>
              <a:t>unpaid account up to the Year </a:t>
            </a:r>
            <a:r>
              <a:rPr lang="en-US" sz="2250" dirty="0">
                <a:latin typeface="Calibri" panose="020F0502020204030204" pitchFamily="34" charset="0"/>
                <a:cs typeface="Calibri" panose="020F0502020204030204" pitchFamily="34" charset="0"/>
              </a:rPr>
              <a:t>and the corresponding shares, which are liable to be transferred to the IEPF, and the due dates for such transfer; </a:t>
            </a:r>
            <a:endParaRPr lang="en-US" sz="225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50" dirty="0" smtClean="0">
                <a:latin typeface="Calibri" panose="020F0502020204030204" pitchFamily="34" charset="0"/>
                <a:cs typeface="Calibri" panose="020F0502020204030204" pitchFamily="34" charset="0"/>
              </a:rPr>
              <a:t>the </a:t>
            </a:r>
            <a:r>
              <a:rPr lang="en-US" sz="2250" dirty="0">
                <a:latin typeface="Calibri" panose="020F0502020204030204" pitchFamily="34" charset="0"/>
                <a:cs typeface="Calibri" panose="020F0502020204030204" pitchFamily="34" charset="0"/>
              </a:rPr>
              <a:t>amount of </a:t>
            </a:r>
            <a:r>
              <a:rPr lang="en-US" sz="2250" b="1" dirty="0" smtClean="0">
                <a:latin typeface="Calibri" panose="020F0502020204030204" pitchFamily="34" charset="0"/>
                <a:cs typeface="Calibri" panose="020F0502020204030204" pitchFamily="34" charset="0"/>
              </a:rPr>
              <a:t>Donation</a:t>
            </a:r>
            <a:r>
              <a:rPr lang="en-US" sz="2250" b="1" dirty="0">
                <a:latin typeface="Calibri" panose="020F0502020204030204" pitchFamily="34" charset="0"/>
                <a:cs typeface="Calibri" panose="020F0502020204030204" pitchFamily="34" charset="0"/>
              </a:rPr>
              <a:t>, if any, given by the company to the IEPF</a:t>
            </a:r>
            <a:r>
              <a:rPr lang="en-US" sz="2250" dirty="0">
                <a:latin typeface="Calibri" panose="020F0502020204030204" pitchFamily="34" charset="0"/>
                <a:cs typeface="Calibri" panose="020F0502020204030204" pitchFamily="34" charset="0"/>
              </a:rPr>
              <a:t>;</a:t>
            </a:r>
            <a:endParaRPr lang="en-IN" sz="225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250" dirty="0">
                <a:latin typeface="Calibri" panose="020F0502020204030204" pitchFamily="34" charset="0"/>
                <a:cs typeface="Calibri" panose="020F0502020204030204" pitchFamily="34" charset="0"/>
              </a:rPr>
              <a:t> such other </a:t>
            </a:r>
            <a:r>
              <a:rPr lang="en-US" sz="2250" b="1" dirty="0">
                <a:latin typeface="Calibri" panose="020F0502020204030204" pitchFamily="34" charset="0"/>
                <a:cs typeface="Calibri" panose="020F0502020204030204" pitchFamily="34" charset="0"/>
              </a:rPr>
              <a:t>amounts transferred to the IEPF</a:t>
            </a:r>
            <a:r>
              <a:rPr lang="en-US" sz="2250" dirty="0">
                <a:latin typeface="Calibri" panose="020F0502020204030204" pitchFamily="34" charset="0"/>
                <a:cs typeface="Calibri" panose="020F0502020204030204" pitchFamily="34" charset="0"/>
              </a:rPr>
              <a:t>, if any, during the year.</a:t>
            </a:r>
          </a:p>
          <a:p>
            <a:pPr marL="109728" indent="0" algn="just">
              <a:lnSpc>
                <a:spcPct val="130000"/>
              </a:lnSpc>
              <a:buNone/>
            </a:pPr>
            <a:r>
              <a:rPr lang="en-US" sz="2250" dirty="0">
                <a:latin typeface="Calibri" panose="020F0502020204030204" pitchFamily="34" charset="0"/>
                <a:cs typeface="Calibri" panose="020F0502020204030204" pitchFamily="34" charset="0"/>
              </a:rPr>
              <a:t>The </a:t>
            </a:r>
            <a:r>
              <a:rPr lang="en-US" sz="2250" b="1" dirty="0">
                <a:latin typeface="Calibri" panose="020F0502020204030204" pitchFamily="34" charset="0"/>
                <a:cs typeface="Calibri" panose="020F0502020204030204" pitchFamily="34" charset="0"/>
              </a:rPr>
              <a:t>web-addresses of the company, IEPF </a:t>
            </a:r>
            <a:r>
              <a:rPr lang="en-US" sz="2250" dirty="0">
                <a:latin typeface="Calibri" panose="020F0502020204030204" pitchFamily="34" charset="0"/>
                <a:cs typeface="Calibri" panose="020F0502020204030204" pitchFamily="34" charset="0"/>
              </a:rPr>
              <a:t>Authority and other website specified by the Government, where the details of unpaid and unclaimed amounts lying with the company is uploaded, should also be disclosed in the Report.</a:t>
            </a:r>
            <a:endParaRPr lang="en-IN" sz="225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72</a:t>
            </a:fld>
            <a:endParaRPr lang="en-US"/>
          </a:p>
        </p:txBody>
      </p:sp>
      <p:sp>
        <p:nvSpPr>
          <p:cNvPr id="5" name="Title 4"/>
          <p:cNvSpPr>
            <a:spLocks noGrp="1"/>
          </p:cNvSpPr>
          <p:nvPr>
            <p:ph type="title"/>
          </p:nvPr>
        </p:nvSpPr>
        <p:spPr>
          <a:xfrm>
            <a:off x="453980" y="8586"/>
            <a:ext cx="8229600" cy="60101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11. </a:t>
            </a:r>
            <a:r>
              <a:rPr lang="en-US" sz="3200" dirty="0">
                <a:solidFill>
                  <a:srgbClr val="C00000"/>
                </a:solidFill>
                <a:latin typeface="Calibri" panose="020F0502020204030204" pitchFamily="34" charset="0"/>
                <a:cs typeface="Calibri" panose="020F0502020204030204" pitchFamily="34" charset="0"/>
              </a:rPr>
              <a:t>Investor Education and Protection Fund</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0199868"/>
      </p:ext>
    </p:extLst>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3340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Names </a:t>
            </a:r>
            <a:r>
              <a:rPr lang="en-US" sz="2400" dirty="0">
                <a:latin typeface="Calibri" panose="020F0502020204030204" pitchFamily="34" charset="0"/>
                <a:cs typeface="Calibri" panose="020F0502020204030204" pitchFamily="34" charset="0"/>
              </a:rPr>
              <a:t>of the persons who have been appointed / ceased to be Directors including Independent Directors and/or Key Managerial Personnel of the company: </a:t>
            </a: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lnSpc>
                <a:spcPct val="130000"/>
              </a:lnSpc>
              <a:buNone/>
            </a:pP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During the year;</a:t>
            </a:r>
            <a:r>
              <a:rPr lang="en-IN" sz="2400" dirty="0">
                <a:latin typeface="Calibri" panose="020F0502020204030204" pitchFamily="34" charset="0"/>
                <a:cs typeface="Calibri" panose="020F0502020204030204" pitchFamily="34" charset="0"/>
              </a:rPr>
              <a:t> </a:t>
            </a:r>
          </a:p>
          <a:p>
            <a:pPr marL="109728" indent="0" algn="just">
              <a:lnSpc>
                <a:spcPct val="130000"/>
              </a:lnSpc>
              <a:buNone/>
            </a:pPr>
            <a:r>
              <a:rPr lang="en-IN" sz="2400" dirty="0">
                <a:latin typeface="Calibri" panose="020F0502020204030204" pitchFamily="34" charset="0"/>
                <a:cs typeface="Calibri" panose="020F0502020204030204" pitchFamily="34" charset="0"/>
              </a:rPr>
              <a:t> </a:t>
            </a:r>
            <a:r>
              <a:rPr lang="en-IN"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ii) After the end of the year and up to the date of the Report;</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Mode </a:t>
            </a:r>
            <a:r>
              <a:rPr lang="en-US" sz="2400" dirty="0">
                <a:latin typeface="Calibri" panose="020F0502020204030204" pitchFamily="34" charset="0"/>
                <a:cs typeface="Calibri" panose="020F0502020204030204" pitchFamily="34" charset="0"/>
              </a:rPr>
              <a:t>of such appointment/cessation</a:t>
            </a:r>
            <a:r>
              <a:rPr lang="en-US"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73</a:t>
            </a:fld>
            <a:endParaRPr lang="en-US"/>
          </a:p>
        </p:txBody>
      </p:sp>
      <p:sp>
        <p:nvSpPr>
          <p:cNvPr id="5" name="Title 4"/>
          <p:cNvSpPr>
            <a:spLocks noGrp="1"/>
          </p:cNvSpPr>
          <p:nvPr>
            <p:ph type="title"/>
          </p:nvPr>
        </p:nvSpPr>
        <p:spPr>
          <a:xfrm>
            <a:off x="457200"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000" dirty="0" smtClean="0">
                <a:solidFill>
                  <a:srgbClr val="C00000"/>
                </a:solidFill>
                <a:latin typeface="Calibri" panose="020F0502020204030204" pitchFamily="34" charset="0"/>
                <a:cs typeface="Calibri" panose="020F0502020204030204" pitchFamily="34" charset="0"/>
              </a:rPr>
              <a:t>12. </a:t>
            </a:r>
            <a:r>
              <a:rPr lang="en-US" sz="3000" dirty="0">
                <a:solidFill>
                  <a:srgbClr val="C00000"/>
                </a:solidFill>
                <a:latin typeface="Calibri" panose="020F0502020204030204" pitchFamily="34" charset="0"/>
                <a:cs typeface="Calibri" panose="020F0502020204030204" pitchFamily="34" charset="0"/>
              </a:rPr>
              <a:t>Directors and Key Managerial Personnel [Rule 8 (5)(iii) of Companies (Accounts) Rules, 2014]</a:t>
            </a:r>
            <a:endParaRPr lang="en-IN" sz="30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1572877"/>
      </p:ext>
    </p:extLst>
  </p:cSld>
  <p:clrMapOvr>
    <a:masterClrMapping/>
  </p:clrMapOvr>
  <p:transition spd="med">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3340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Names </a:t>
            </a:r>
            <a:r>
              <a:rPr lang="en-US" sz="2400" dirty="0">
                <a:latin typeface="Calibri" panose="020F0502020204030204" pitchFamily="34" charset="0"/>
                <a:cs typeface="Calibri" panose="020F0502020204030204" pitchFamily="34" charset="0"/>
              </a:rPr>
              <a:t>of the Directors </a:t>
            </a:r>
            <a:r>
              <a:rPr lang="en-US" sz="2400" b="1" u="sng" dirty="0">
                <a:latin typeface="Calibri" panose="020F0502020204030204" pitchFamily="34" charset="0"/>
                <a:cs typeface="Calibri" panose="020F0502020204030204" pitchFamily="34" charset="0"/>
              </a:rPr>
              <a:t>retiring by rotation </a:t>
            </a:r>
            <a:r>
              <a:rPr lang="en-US" sz="2400" dirty="0">
                <a:latin typeface="Calibri" panose="020F0502020204030204" pitchFamily="34" charset="0"/>
                <a:cs typeface="Calibri" panose="020F0502020204030204" pitchFamily="34" charset="0"/>
              </a:rPr>
              <a:t>at the ensuing </a:t>
            </a:r>
            <a:r>
              <a:rPr lang="en-US" sz="2400" dirty="0" smtClean="0">
                <a:latin typeface="Calibri" panose="020F0502020204030204" pitchFamily="34" charset="0"/>
                <a:cs typeface="Calibri" panose="020F0502020204030204" pitchFamily="34" charset="0"/>
              </a:rPr>
              <a:t>AGM and </a:t>
            </a:r>
            <a:r>
              <a:rPr lang="en-US" sz="2400" dirty="0">
                <a:latin typeface="Calibri" panose="020F0502020204030204" pitchFamily="34" charset="0"/>
                <a:cs typeface="Calibri" panose="020F0502020204030204" pitchFamily="34" charset="0"/>
              </a:rPr>
              <a:t>whether or not they offer themselves for re-appointment.</a:t>
            </a:r>
          </a:p>
          <a:p>
            <a:pPr algn="just">
              <a:lnSpc>
                <a:spcPct val="130000"/>
              </a:lnSpc>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case the company operates in a </a:t>
            </a:r>
            <a:r>
              <a:rPr lang="en-US" sz="2400" b="1" dirty="0">
                <a:latin typeface="Calibri" panose="020F0502020204030204" pitchFamily="34" charset="0"/>
                <a:cs typeface="Calibri" panose="020F0502020204030204" pitchFamily="34" charset="0"/>
              </a:rPr>
              <a:t>specific sector </a:t>
            </a:r>
            <a:r>
              <a:rPr lang="en-US" sz="2400" dirty="0">
                <a:latin typeface="Calibri" panose="020F0502020204030204" pitchFamily="34" charset="0"/>
                <a:cs typeface="Calibri" panose="020F0502020204030204" pitchFamily="34" charset="0"/>
              </a:rPr>
              <a:t>where approval of any regulatory authority is required before the appointment of a Director/ Key Managerial Personnel, the Report shall also state whether the company has obtained the approval of such regulatory authority</a:t>
            </a:r>
            <a:r>
              <a:rPr lang="en-US" sz="2400"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b="1" dirty="0" smtClean="0">
                <a:solidFill>
                  <a:srgbClr val="C00000"/>
                </a:solidFill>
                <a:latin typeface="Calibri" panose="020F0502020204030204" pitchFamily="34" charset="0"/>
                <a:cs typeface="Calibri" panose="020F0502020204030204" pitchFamily="34" charset="0"/>
              </a:rPr>
              <a:t>( Telecom/ IRDA/ Banking Companies/ HFC)</a:t>
            </a:r>
            <a:endParaRPr lang="en-IN" sz="2400" b="1"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74</a:t>
            </a:fld>
            <a:endParaRPr lang="en-US"/>
          </a:p>
        </p:txBody>
      </p:sp>
      <p:sp>
        <p:nvSpPr>
          <p:cNvPr id="5" name="Title 4"/>
          <p:cNvSpPr>
            <a:spLocks noGrp="1"/>
          </p:cNvSpPr>
          <p:nvPr>
            <p:ph type="title"/>
          </p:nvPr>
        </p:nvSpPr>
        <p:spPr>
          <a:xfrm>
            <a:off x="457200"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000" dirty="0" smtClean="0">
                <a:solidFill>
                  <a:srgbClr val="C00000"/>
                </a:solidFill>
                <a:latin typeface="Calibri" panose="020F0502020204030204" pitchFamily="34" charset="0"/>
                <a:cs typeface="Calibri" panose="020F0502020204030204" pitchFamily="34" charset="0"/>
              </a:rPr>
              <a:t>12. </a:t>
            </a:r>
            <a:r>
              <a:rPr lang="en-US" sz="3000" dirty="0">
                <a:solidFill>
                  <a:srgbClr val="C00000"/>
                </a:solidFill>
                <a:latin typeface="Calibri" panose="020F0502020204030204" pitchFamily="34" charset="0"/>
                <a:cs typeface="Calibri" panose="020F0502020204030204" pitchFamily="34" charset="0"/>
              </a:rPr>
              <a:t>Directors and Key Managerial Personnel [Rule 8 (5)(iii) of Companies (Accounts) Rules, 2014]</a:t>
            </a:r>
            <a:endParaRPr lang="en-IN" sz="30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143309"/>
      </p:ext>
    </p:extLst>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029200"/>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number of Board Meetings held </a:t>
            </a:r>
            <a:r>
              <a:rPr lang="en-US" sz="2400" dirty="0">
                <a:latin typeface="Calibri" panose="020F0502020204030204" pitchFamily="34" charset="0"/>
                <a:cs typeface="Calibri" panose="020F0502020204030204" pitchFamily="34" charset="0"/>
              </a:rPr>
              <a:t>during the year and the dates of the Board Meeting along with the details of Board meetings attended by each of the Director should be mentioned in the Director’s Report.</a:t>
            </a:r>
          </a:p>
          <a:p>
            <a:pPr marL="109728" indent="0" algn="just">
              <a:lnSpc>
                <a:spcPct val="130000"/>
              </a:lnSpc>
              <a:buNone/>
            </a:pPr>
            <a:endParaRPr lang="en-US"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Composition </a:t>
            </a:r>
            <a:r>
              <a:rPr lang="en-US" sz="2400" b="1" dirty="0">
                <a:latin typeface="Calibri" panose="020F0502020204030204" pitchFamily="34" charset="0"/>
                <a:cs typeface="Calibri" panose="020F0502020204030204" pitchFamily="34" charset="0"/>
              </a:rPr>
              <a:t>of Committees </a:t>
            </a:r>
            <a:r>
              <a:rPr lang="en-US" sz="2400" dirty="0">
                <a:latin typeface="Calibri" panose="020F0502020204030204" pitchFamily="34" charset="0"/>
                <a:cs typeface="Calibri" panose="020F0502020204030204" pitchFamily="34" charset="0"/>
              </a:rPr>
              <a:t>of the Company and the number of meetings held during the year along with the dates of the Committee Meetings and details of Members attending the Committee Meeting should be disclosed.</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75</a:t>
            </a:fld>
            <a:endParaRPr lang="en-US"/>
          </a:p>
        </p:txBody>
      </p:sp>
      <p:sp>
        <p:nvSpPr>
          <p:cNvPr id="5" name="Title 4"/>
          <p:cNvSpPr>
            <a:spLocks noGrp="1"/>
          </p:cNvSpPr>
          <p:nvPr>
            <p:ph type="title"/>
          </p:nvPr>
        </p:nvSpPr>
        <p:spPr>
          <a:xfrm>
            <a:off x="457200" y="0"/>
            <a:ext cx="8229600" cy="67865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13. </a:t>
            </a:r>
            <a:r>
              <a:rPr lang="en-US" sz="2800" dirty="0">
                <a:solidFill>
                  <a:srgbClr val="C00000"/>
                </a:solidFill>
                <a:latin typeface="Calibri" panose="020F0502020204030204" pitchFamily="34" charset="0"/>
                <a:cs typeface="Calibri" panose="020F0502020204030204" pitchFamily="34" charset="0"/>
              </a:rPr>
              <a:t>Board and Committee Meeting [Section 134 (3)(b)]</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8896937"/>
      </p:ext>
    </p:extLst>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7346"/>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As per Section 177 (8) of Companies Act, 2013, the Board Report should disclose the </a:t>
            </a:r>
            <a:r>
              <a:rPr lang="en-US" sz="2400" b="1" dirty="0">
                <a:latin typeface="Calibri" panose="020F0502020204030204" pitchFamily="34" charset="0"/>
                <a:cs typeface="Calibri" panose="020F0502020204030204" pitchFamily="34" charset="0"/>
              </a:rPr>
              <a:t>composition of the Audit Committee </a:t>
            </a:r>
            <a:r>
              <a:rPr lang="en-US" sz="2400" dirty="0">
                <a:latin typeface="Calibri" panose="020F0502020204030204" pitchFamily="34" charset="0"/>
                <a:cs typeface="Calibri" panose="020F0502020204030204" pitchFamily="34" charset="0"/>
              </a:rPr>
              <a:t>and where the Board has not accepted any recommendation of the Audit Committee, the same shall be disclosed in such Report along with the reasons.</a:t>
            </a:r>
          </a:p>
          <a:p>
            <a:pPr algn="just">
              <a:lnSpc>
                <a:spcPct val="130000"/>
              </a:lnSpc>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76</a:t>
            </a:fld>
            <a:endParaRPr lang="en-US"/>
          </a:p>
        </p:txBody>
      </p:sp>
      <p:sp>
        <p:nvSpPr>
          <p:cNvPr id="5" name="Title 4"/>
          <p:cNvSpPr>
            <a:spLocks noGrp="1"/>
          </p:cNvSpPr>
          <p:nvPr>
            <p:ph type="title"/>
          </p:nvPr>
        </p:nvSpPr>
        <p:spPr>
          <a:xfrm>
            <a:off x="457200"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14. </a:t>
            </a:r>
            <a:r>
              <a:rPr lang="en-US" sz="2800" dirty="0">
                <a:solidFill>
                  <a:srgbClr val="C00000"/>
                </a:solidFill>
                <a:latin typeface="Calibri" panose="020F0502020204030204" pitchFamily="34" charset="0"/>
                <a:cs typeface="Calibri" panose="020F0502020204030204" pitchFamily="34" charset="0"/>
              </a:rPr>
              <a:t>Recommendation of Audit Committee </a:t>
            </a:r>
            <a:r>
              <a:rPr lang="en-US" sz="2800" dirty="0" smtClean="0">
                <a:solidFill>
                  <a:srgbClr val="C00000"/>
                </a:solidFill>
                <a:latin typeface="Calibri" panose="020F0502020204030204" pitchFamily="34" charset="0"/>
                <a:cs typeface="Calibri" panose="020F0502020204030204" pitchFamily="34" charset="0"/>
              </a:rPr>
              <a:t/>
            </a:r>
            <a:br>
              <a:rPr lang="en-US" sz="2800" dirty="0" smtClean="0">
                <a:solidFill>
                  <a:srgbClr val="C00000"/>
                </a:solidFill>
                <a:latin typeface="Calibri" panose="020F0502020204030204" pitchFamily="34" charset="0"/>
                <a:cs typeface="Calibri" panose="020F0502020204030204" pitchFamily="34" charset="0"/>
              </a:rPr>
            </a:br>
            <a:r>
              <a:rPr lang="en-US" sz="2800" dirty="0" smtClean="0">
                <a:solidFill>
                  <a:srgbClr val="C00000"/>
                </a:solidFill>
                <a:latin typeface="Calibri" panose="020F0502020204030204" pitchFamily="34" charset="0"/>
                <a:cs typeface="Calibri" panose="020F0502020204030204" pitchFamily="34" charset="0"/>
              </a:rPr>
              <a:t>[</a:t>
            </a:r>
            <a:r>
              <a:rPr lang="en-US" sz="2800" dirty="0">
                <a:solidFill>
                  <a:srgbClr val="C00000"/>
                </a:solidFill>
                <a:latin typeface="Calibri" panose="020F0502020204030204" pitchFamily="34" charset="0"/>
                <a:cs typeface="Calibri" panose="020F0502020204030204" pitchFamily="34" charset="0"/>
              </a:rPr>
              <a:t>Section 177 (8)]</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1" y="3657600"/>
            <a:ext cx="2904368" cy="1981200"/>
          </a:xfrm>
          <a:prstGeom prst="rect">
            <a:avLst/>
          </a:prstGeom>
        </p:spPr>
      </p:pic>
    </p:spTree>
    <p:extLst>
      <p:ext uri="{BB962C8B-B14F-4D97-AF65-F5344CB8AC3E}">
        <p14:creationId xmlns:p14="http://schemas.microsoft.com/office/powerpoint/2010/main" val="865194544"/>
      </p:ext>
    </p:extLst>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3"/>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Every Listed Company and every Other Public Company having </a:t>
            </a:r>
          </a:p>
          <a:p>
            <a:pPr marL="914400" indent="-400050" algn="just">
              <a:lnSpc>
                <a:spcPct val="130000"/>
              </a:lnSpc>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Paid up capital of </a:t>
            </a:r>
            <a:r>
              <a:rPr lang="en-US" sz="2200" b="1" dirty="0" smtClean="0">
                <a:latin typeface="Calibri" panose="020F0502020204030204" pitchFamily="34" charset="0"/>
                <a:cs typeface="Calibri" panose="020F0502020204030204" pitchFamily="34" charset="0"/>
              </a:rPr>
              <a:t>Rs.100 crores </a:t>
            </a:r>
            <a:r>
              <a:rPr lang="en-US" sz="2200" dirty="0" smtClean="0">
                <a:latin typeface="Calibri" panose="020F0502020204030204" pitchFamily="34" charset="0"/>
                <a:cs typeface="Calibri" panose="020F0502020204030204" pitchFamily="34" charset="0"/>
              </a:rPr>
              <a:t>or more or </a:t>
            </a:r>
          </a:p>
          <a:p>
            <a:pPr marL="914400" indent="-400050" algn="just">
              <a:lnSpc>
                <a:spcPct val="130000"/>
              </a:lnSpc>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having aggregate, outstanding loans or borrowings or debentures or deposits exceeding </a:t>
            </a:r>
            <a:r>
              <a:rPr lang="en-US" sz="2200" b="1" dirty="0" err="1" smtClean="0">
                <a:latin typeface="Calibri" panose="020F0502020204030204" pitchFamily="34" charset="0"/>
                <a:cs typeface="Calibri" panose="020F0502020204030204" pitchFamily="34" charset="0"/>
              </a:rPr>
              <a:t>Rs</a:t>
            </a:r>
            <a:r>
              <a:rPr lang="en-US" sz="2200" b="1" dirty="0" smtClean="0">
                <a:latin typeface="Calibri" panose="020F0502020204030204" pitchFamily="34" charset="0"/>
                <a:cs typeface="Calibri" panose="020F0502020204030204" pitchFamily="34" charset="0"/>
              </a:rPr>
              <a:t>. 50 Crores </a:t>
            </a:r>
          </a:p>
          <a:p>
            <a:pPr marL="109728" indent="0" algn="just">
              <a:lnSpc>
                <a:spcPct val="130000"/>
              </a:lnSpc>
              <a:buNone/>
            </a:pPr>
            <a:r>
              <a:rPr lang="en-US" sz="2200" dirty="0" smtClean="0">
                <a:latin typeface="Calibri" panose="020F0502020204030204" pitchFamily="34" charset="0"/>
                <a:cs typeface="Calibri" panose="020F0502020204030204" pitchFamily="34" charset="0"/>
              </a:rPr>
              <a:t>should disclose company’s policy on </a:t>
            </a:r>
            <a:r>
              <a:rPr lang="en-US" sz="2200" b="1" u="sng" dirty="0" smtClean="0">
                <a:latin typeface="Calibri" panose="020F0502020204030204" pitchFamily="34" charset="0"/>
                <a:cs typeface="Calibri" panose="020F0502020204030204" pitchFamily="34" charset="0"/>
              </a:rPr>
              <a:t>Directors’ appointment and remuneration</a:t>
            </a:r>
            <a:r>
              <a:rPr lang="en-US" sz="2200" dirty="0" smtClean="0">
                <a:latin typeface="Calibri" panose="020F0502020204030204" pitchFamily="34" charset="0"/>
                <a:cs typeface="Calibri" panose="020F0502020204030204" pitchFamily="34" charset="0"/>
              </a:rPr>
              <a:t> and the criteria for determining qualifications, positive attributes and independence of a Director. </a:t>
            </a:r>
          </a:p>
          <a:p>
            <a:pPr algn="just">
              <a:lnSpc>
                <a:spcPct val="130000"/>
              </a:lnSpc>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Where the policy is available on the </a:t>
            </a:r>
            <a:r>
              <a:rPr lang="en-US" sz="2200" b="1" dirty="0" smtClean="0">
                <a:latin typeface="Calibri" panose="020F0502020204030204" pitchFamily="34" charset="0"/>
                <a:cs typeface="Calibri" panose="020F0502020204030204" pitchFamily="34" charset="0"/>
              </a:rPr>
              <a:t>website of the company</a:t>
            </a:r>
            <a:r>
              <a:rPr lang="en-US" sz="2200" dirty="0" smtClean="0">
                <a:latin typeface="Calibri" panose="020F0502020204030204" pitchFamily="34" charset="0"/>
                <a:cs typeface="Calibri" panose="020F0502020204030204" pitchFamily="34" charset="0"/>
              </a:rPr>
              <a:t>, it would be sufficient to disclose salient features of such policy, any change therein and the web-link at which the complete policy is available.</a:t>
            </a:r>
          </a:p>
          <a:p>
            <a:pPr algn="just">
              <a:lnSpc>
                <a:spcPct val="130000"/>
              </a:lnSpc>
              <a:buFont typeface="Wingdings" panose="05000000000000000000" pitchFamily="2" charset="2"/>
              <a:buChar char="§"/>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77</a:t>
            </a:fld>
            <a:endParaRPr lang="en-US"/>
          </a:p>
        </p:txBody>
      </p:sp>
      <p:sp>
        <p:nvSpPr>
          <p:cNvPr id="5" name="Title 4"/>
          <p:cNvSpPr>
            <a:spLocks noGrp="1"/>
          </p:cNvSpPr>
          <p:nvPr>
            <p:ph type="title"/>
          </p:nvPr>
        </p:nvSpPr>
        <p:spPr>
          <a:xfrm>
            <a:off x="457200" y="0"/>
            <a:ext cx="8229600" cy="818547"/>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15. </a:t>
            </a:r>
            <a:r>
              <a:rPr lang="en-US" sz="2800" dirty="0">
                <a:solidFill>
                  <a:srgbClr val="C00000"/>
                </a:solidFill>
                <a:latin typeface="Calibri" panose="020F0502020204030204" pitchFamily="34" charset="0"/>
                <a:cs typeface="Calibri" panose="020F0502020204030204" pitchFamily="34" charset="0"/>
              </a:rPr>
              <a:t>Company’s Policy on Directors’ Appointment and Remuneration [Section 134 (3)]</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1672916"/>
      </p:ext>
    </p:extLst>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419601"/>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The Report of every listed company and public companies having paid up share capital of </a:t>
            </a:r>
            <a:r>
              <a:rPr lang="en-US" sz="2400" dirty="0" smtClean="0">
                <a:latin typeface="Calibri" panose="020F0502020204030204" pitchFamily="34" charset="0"/>
                <a:cs typeface="Calibri" panose="020F0502020204030204" pitchFamily="34" charset="0"/>
              </a:rPr>
              <a:t>Rs.25 crore or </a:t>
            </a:r>
            <a:r>
              <a:rPr lang="en-US" sz="2400" dirty="0">
                <a:latin typeface="Calibri" panose="020F0502020204030204" pitchFamily="34" charset="0"/>
                <a:cs typeface="Calibri" panose="020F0502020204030204" pitchFamily="34" charset="0"/>
              </a:rPr>
              <a:t>more shall include a statement indicating the </a:t>
            </a:r>
            <a:r>
              <a:rPr lang="en-US" sz="2400" b="1" i="1" u="sng" dirty="0">
                <a:solidFill>
                  <a:srgbClr val="C00000"/>
                </a:solidFill>
                <a:latin typeface="Calibri" panose="020F0502020204030204" pitchFamily="34" charset="0"/>
                <a:cs typeface="Calibri" panose="020F0502020204030204" pitchFamily="34" charset="0"/>
              </a:rPr>
              <a:t>manner in which formal annual evaluation of the performance of the Board</a:t>
            </a:r>
            <a:r>
              <a:rPr lang="en-US" sz="2400" dirty="0">
                <a:latin typeface="Calibri" panose="020F0502020204030204" pitchFamily="34" charset="0"/>
                <a:cs typeface="Calibri" panose="020F0502020204030204" pitchFamily="34" charset="0"/>
              </a:rPr>
              <a:t>, its Committees and of Individual Directors has been made.</a:t>
            </a:r>
            <a:endParaRPr lang="en-IN" sz="2400" dirty="0">
              <a:latin typeface="Calibri" panose="020F0502020204030204" pitchFamily="34" charset="0"/>
              <a:cs typeface="Calibri" panose="020F0502020204030204" pitchFamily="34" charset="0"/>
            </a:endParaRPr>
          </a:p>
          <a:p>
            <a:pPr algn="just">
              <a:lnSpc>
                <a:spcPct val="130000"/>
              </a:lnSpc>
              <a:buFont typeface="Wingdings" panose="05000000000000000000" pitchFamily="2" charset="2"/>
              <a:buChar char="§"/>
            </a:pPr>
            <a:endParaRPr lang="en-IN" sz="21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78</a:t>
            </a:fld>
            <a:endParaRPr lang="en-US"/>
          </a:p>
        </p:txBody>
      </p:sp>
      <p:sp>
        <p:nvSpPr>
          <p:cNvPr id="5" name="Title 4"/>
          <p:cNvSpPr>
            <a:spLocks noGrp="1"/>
          </p:cNvSpPr>
          <p:nvPr>
            <p:ph type="title"/>
          </p:nvPr>
        </p:nvSpPr>
        <p:spPr>
          <a:xfrm>
            <a:off x="457200"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16. </a:t>
            </a:r>
            <a:r>
              <a:rPr lang="en-US" sz="3200" dirty="0">
                <a:solidFill>
                  <a:srgbClr val="C00000"/>
                </a:solidFill>
                <a:latin typeface="Calibri" panose="020F0502020204030204" pitchFamily="34" charset="0"/>
                <a:cs typeface="Calibri" panose="020F0502020204030204" pitchFamily="34" charset="0"/>
              </a:rPr>
              <a:t>Board Evaluation [Section 134 (3)]</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3562351"/>
            <a:ext cx="2819400" cy="1619250"/>
          </a:xfrm>
          <a:prstGeom prst="rect">
            <a:avLst/>
          </a:prstGeom>
        </p:spPr>
      </p:pic>
    </p:spTree>
    <p:extLst>
      <p:ext uri="{BB962C8B-B14F-4D97-AF65-F5344CB8AC3E}">
        <p14:creationId xmlns:p14="http://schemas.microsoft.com/office/powerpoint/2010/main" val="1910730878"/>
      </p:ext>
    </p:extLst>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267201"/>
          </a:xfrm>
          <a:solidFill>
            <a:schemeClr val="accent1">
              <a:lumMod val="20000"/>
              <a:lumOff val="80000"/>
            </a:schemeClr>
          </a:solidFill>
        </p:spPr>
        <p:txBody>
          <a:bodyPr vert="horz">
            <a:noAutofit/>
          </a:bodyPr>
          <a:lstStyle/>
          <a:p>
            <a:pPr algn="just">
              <a:lnSpc>
                <a:spcPct val="130000"/>
              </a:lnSpc>
              <a:buFont typeface="Wingdings" panose="05000000000000000000" pitchFamily="2" charset="2"/>
              <a:buChar char="§"/>
            </a:pPr>
            <a:r>
              <a:rPr lang="en-US" sz="2400" dirty="0">
                <a:latin typeface="Calibri" panose="020F0502020204030204" pitchFamily="34" charset="0"/>
                <a:cs typeface="Calibri" panose="020F0502020204030204" pitchFamily="34" charset="0"/>
              </a:rPr>
              <a:t>The Board Report should contain details in respect of adequacy of </a:t>
            </a:r>
            <a:r>
              <a:rPr lang="en-US" sz="2400" b="1" u="sng" dirty="0" smtClean="0">
                <a:latin typeface="Calibri" panose="020F0502020204030204" pitchFamily="34" charset="0"/>
                <a:cs typeface="Calibri" panose="020F0502020204030204" pitchFamily="34" charset="0"/>
              </a:rPr>
              <a:t>internal financial </a:t>
            </a:r>
            <a:r>
              <a:rPr lang="en-US" sz="2400" b="1" u="sng" dirty="0">
                <a:latin typeface="Calibri" panose="020F0502020204030204" pitchFamily="34" charset="0"/>
                <a:cs typeface="Calibri" panose="020F0502020204030204" pitchFamily="34" charset="0"/>
              </a:rPr>
              <a:t>controls </a:t>
            </a:r>
            <a:r>
              <a:rPr lang="en-US" sz="2400" dirty="0">
                <a:latin typeface="Calibri" panose="020F0502020204030204" pitchFamily="34" charset="0"/>
                <a:cs typeface="Calibri" panose="020F0502020204030204" pitchFamily="34" charset="0"/>
              </a:rPr>
              <a:t>with reference to the financial </a:t>
            </a:r>
            <a:r>
              <a:rPr lang="en-US" sz="2400" dirty="0" smtClean="0">
                <a:latin typeface="Calibri" panose="020F0502020204030204" pitchFamily="34" charset="0"/>
                <a:cs typeface="Calibri" panose="020F0502020204030204" pitchFamily="34" charset="0"/>
              </a:rPr>
              <a:t>statements.</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79</a:t>
            </a:fld>
            <a:endParaRPr lang="en-US"/>
          </a:p>
        </p:txBody>
      </p:sp>
      <p:sp>
        <p:nvSpPr>
          <p:cNvPr id="5" name="Title 4"/>
          <p:cNvSpPr>
            <a:spLocks noGrp="1"/>
          </p:cNvSpPr>
          <p:nvPr>
            <p:ph type="title"/>
          </p:nvPr>
        </p:nvSpPr>
        <p:spPr>
          <a:xfrm>
            <a:off x="457200" y="0"/>
            <a:ext cx="8229600" cy="9144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17. Internal Financial Control [Rule 8(5) of Companies (Accounts) Rules, 2014]</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3665287"/>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60203256"/>
              </p:ext>
            </p:extLst>
          </p:nvPr>
        </p:nvGraphicFramePr>
        <p:xfrm>
          <a:off x="533400" y="1112311"/>
          <a:ext cx="7848600" cy="5212289"/>
        </p:xfrm>
        <a:graphic>
          <a:graphicData uri="http://schemas.openxmlformats.org/drawingml/2006/table">
            <a:tbl>
              <a:tblPr firstRow="1" bandRow="1">
                <a:tableStyleId>{69CF1AB2-1976-4502-BF36-3FF5EA218861}</a:tableStyleId>
              </a:tblPr>
              <a:tblGrid>
                <a:gridCol w="1231153">
                  <a:extLst>
                    <a:ext uri="{9D8B030D-6E8A-4147-A177-3AD203B41FA5}">
                      <a16:colId xmlns:a16="http://schemas.microsoft.com/office/drawing/2014/main" xmlns="" val="20000"/>
                    </a:ext>
                  </a:extLst>
                </a:gridCol>
                <a:gridCol w="6617447">
                  <a:extLst>
                    <a:ext uri="{9D8B030D-6E8A-4147-A177-3AD203B41FA5}">
                      <a16:colId xmlns:a16="http://schemas.microsoft.com/office/drawing/2014/main" xmlns="" val="20001"/>
                    </a:ext>
                  </a:extLst>
                </a:gridCol>
              </a:tblGrid>
              <a:tr h="735797">
                <a:tc>
                  <a:txBody>
                    <a:bodyPr/>
                    <a:lstStyle/>
                    <a:p>
                      <a:pPr algn="ctr"/>
                      <a:r>
                        <a:rPr lang="en-US" sz="2800" dirty="0">
                          <a:latin typeface="Calibri" panose="020F0502020204030204" pitchFamily="34" charset="0"/>
                          <a:cs typeface="Calibri" panose="020F0502020204030204" pitchFamily="34" charset="0"/>
                        </a:rPr>
                        <a:t>Sr. No.</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effectLst/>
                          <a:latin typeface="Calibri" panose="020F0502020204030204" pitchFamily="34" charset="0"/>
                          <a:ea typeface="Calibri"/>
                          <a:cs typeface="Calibri" panose="020F0502020204030204" pitchFamily="34" charset="0"/>
                        </a:rPr>
                        <a:t> </a:t>
                      </a:r>
                      <a:r>
                        <a:rPr lang="en-US" sz="2800" dirty="0" smtClean="0">
                          <a:solidFill>
                            <a:schemeClr val="tx1"/>
                          </a:solidFill>
                          <a:effectLst/>
                          <a:latin typeface="Calibri" panose="020F0502020204030204" pitchFamily="34" charset="0"/>
                          <a:ea typeface="Calibri"/>
                          <a:cs typeface="Calibri" panose="020F0502020204030204" pitchFamily="34" charset="0"/>
                        </a:rPr>
                        <a:t>Directors Report and Annual Compliances</a:t>
                      </a:r>
                      <a:endParaRPr lang="en-US" sz="2800" dirty="0">
                        <a:solidFill>
                          <a:schemeClr val="tx1"/>
                        </a:solidFill>
                        <a:effectLst/>
                        <a:latin typeface="Calibri" panose="020F0502020204030204" pitchFamily="34" charset="0"/>
                        <a:ea typeface="Calibri"/>
                        <a:cs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xmlns="" val="10000"/>
                  </a:ext>
                </a:extLst>
              </a:tr>
              <a:tr h="643823">
                <a:tc>
                  <a:txBody>
                    <a:bodyPr/>
                    <a:lstStyle/>
                    <a:p>
                      <a:pPr algn="ctr"/>
                      <a:r>
                        <a:rPr lang="en-US" sz="2800" b="0" dirty="0">
                          <a:latin typeface="Calibri" panose="020F0502020204030204" pitchFamily="34" charset="0"/>
                          <a:cs typeface="Calibri" panose="020F0502020204030204" pitchFamily="34" charset="0"/>
                        </a:rPr>
                        <a:t>1</a:t>
                      </a:r>
                    </a:p>
                  </a:txBody>
                  <a:tcPr>
                    <a:solidFill>
                      <a:schemeClr val="bg2"/>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Why is Directors Report is important?</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1"/>
                  </a:ext>
                </a:extLst>
              </a:tr>
              <a:tr h="643823">
                <a:tc>
                  <a:txBody>
                    <a:bodyPr/>
                    <a:lstStyle/>
                    <a:p>
                      <a:pPr algn="ctr"/>
                      <a:r>
                        <a:rPr lang="en-US" sz="2800" b="0" dirty="0">
                          <a:latin typeface="Calibri" panose="020F0502020204030204" pitchFamily="34" charset="0"/>
                          <a:cs typeface="Calibri" panose="020F0502020204030204" pitchFamily="34" charset="0"/>
                        </a:rPr>
                        <a:t>2</a:t>
                      </a: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What is the purpose of it?</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6"/>
                  </a:ext>
                </a:extLst>
              </a:tr>
              <a:tr h="722166">
                <a:tc>
                  <a:txBody>
                    <a:bodyPr/>
                    <a:lstStyle/>
                    <a:p>
                      <a:pPr algn="ctr"/>
                      <a:r>
                        <a:rPr lang="en-US" sz="2800" b="0" dirty="0">
                          <a:latin typeface="Calibri" panose="020F0502020204030204" pitchFamily="34" charset="0"/>
                          <a:cs typeface="Calibri" panose="020F0502020204030204" pitchFamily="34" charset="0"/>
                        </a:rPr>
                        <a:t>3</a:t>
                      </a:r>
                    </a:p>
                  </a:txBody>
                  <a:tcPr>
                    <a:solidFill>
                      <a:schemeClr val="bg2"/>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How is it relevant? To whom?</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2"/>
                  </a:ext>
                </a:extLst>
              </a:tr>
              <a:tr h="722166">
                <a:tc>
                  <a:txBody>
                    <a:bodyPr/>
                    <a:lstStyle/>
                    <a:p>
                      <a:pPr algn="ctr"/>
                      <a:r>
                        <a:rPr lang="en-US" sz="2800" b="0" dirty="0">
                          <a:latin typeface="Calibri" panose="020F0502020204030204" pitchFamily="34" charset="0"/>
                          <a:cs typeface="Calibri" panose="020F0502020204030204" pitchFamily="34" charset="0"/>
                        </a:rPr>
                        <a:t>4</a:t>
                      </a: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When it is to be placed ? before whom?</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3"/>
                  </a:ext>
                </a:extLst>
              </a:tr>
              <a:tr h="763058">
                <a:tc>
                  <a:txBody>
                    <a:bodyPr/>
                    <a:lstStyle/>
                    <a:p>
                      <a:pPr algn="ctr"/>
                      <a:r>
                        <a:rPr lang="en-US" sz="2800" b="0" dirty="0">
                          <a:latin typeface="Calibri" panose="020F0502020204030204" pitchFamily="34" charset="0"/>
                          <a:cs typeface="Calibri" panose="020F0502020204030204" pitchFamily="34" charset="0"/>
                        </a:rPr>
                        <a:t>5</a:t>
                      </a:r>
                    </a:p>
                  </a:txBody>
                  <a:tcPr>
                    <a:solidFill>
                      <a:schemeClr val="bg2"/>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Where it is required to be filed ?</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4"/>
                  </a:ext>
                </a:extLst>
              </a:tr>
              <a:tr h="722166">
                <a:tc>
                  <a:txBody>
                    <a:bodyPr/>
                    <a:lstStyle/>
                    <a:p>
                      <a:r>
                        <a:rPr kumimoji="0" lang="en-US" sz="2800" b="0" kern="1200" dirty="0">
                          <a:solidFill>
                            <a:schemeClr val="dk1"/>
                          </a:solidFill>
                          <a:latin typeface="Calibri" panose="020F0502020204030204" pitchFamily="34" charset="0"/>
                          <a:ea typeface="+mn-ea"/>
                          <a:cs typeface="Calibri" panose="020F0502020204030204" pitchFamily="34" charset="0"/>
                        </a:rPr>
                        <a:t>     </a:t>
                      </a:r>
                      <a:r>
                        <a:rPr kumimoji="0" lang="en-US" sz="2800" b="0" kern="1200" baseline="0" dirty="0">
                          <a:solidFill>
                            <a:schemeClr val="dk1"/>
                          </a:solidFill>
                          <a:latin typeface="Calibri" panose="020F0502020204030204" pitchFamily="34" charset="0"/>
                          <a:ea typeface="+mn-ea"/>
                          <a:cs typeface="Calibri" panose="020F0502020204030204" pitchFamily="34" charset="0"/>
                        </a:rPr>
                        <a:t> </a:t>
                      </a:r>
                      <a:r>
                        <a:rPr kumimoji="0" lang="en-US" sz="2800" b="0" kern="1200" dirty="0">
                          <a:solidFill>
                            <a:schemeClr val="dk1"/>
                          </a:solidFill>
                          <a:latin typeface="Calibri" panose="020F0502020204030204" pitchFamily="34" charset="0"/>
                          <a:ea typeface="+mn-ea"/>
                          <a:cs typeface="Calibri" panose="020F0502020204030204" pitchFamily="34" charset="0"/>
                        </a:rPr>
                        <a:t>6</a:t>
                      </a: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Which Section and Rules requires</a:t>
                      </a:r>
                      <a:r>
                        <a:rPr kumimoji="0" lang="en-US" sz="2800" b="0" kern="1200" baseline="0" dirty="0" smtClean="0">
                          <a:solidFill>
                            <a:schemeClr val="tx1"/>
                          </a:solidFill>
                          <a:effectLst/>
                          <a:latin typeface="Calibri" panose="020F0502020204030204" pitchFamily="34" charset="0"/>
                          <a:ea typeface="Calibri"/>
                          <a:cs typeface="Calibri" panose="020F0502020204030204" pitchFamily="34" charset="0"/>
                        </a:rPr>
                        <a:t> to be complied with?</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5"/>
                  </a:ext>
                </a:extLst>
              </a:tr>
            </a:tbl>
          </a:graphicData>
        </a:graphic>
      </p:graphicFrame>
      <p:sp>
        <p:nvSpPr>
          <p:cNvPr id="3" name="Footer Placeholder 2"/>
          <p:cNvSpPr>
            <a:spLocks noGrp="1"/>
          </p:cNvSpPr>
          <p:nvPr>
            <p:ph type="ftr" sz="quarter" idx="11"/>
          </p:nvPr>
        </p:nvSpPr>
        <p:spPr/>
        <p:txBody>
          <a:bodyPr/>
          <a:lstStyle/>
          <a:p>
            <a:pPr algn="ctr"/>
            <a:r>
              <a:rPr lang="en-US" dirty="0"/>
              <a:t>AMITA DESAI &amp; CO.</a:t>
            </a:r>
          </a:p>
        </p:txBody>
      </p:sp>
      <p:sp>
        <p:nvSpPr>
          <p:cNvPr id="4" name="Slide Number Placeholder 3"/>
          <p:cNvSpPr>
            <a:spLocks noGrp="1"/>
          </p:cNvSpPr>
          <p:nvPr>
            <p:ph type="sldNum" sz="quarter" idx="12"/>
          </p:nvPr>
        </p:nvSpPr>
        <p:spPr/>
        <p:txBody>
          <a:bodyPr/>
          <a:lstStyle/>
          <a:p>
            <a:fld id="{A3F31473-23EB-4724-8B59-FE6D21D89FA4}" type="slidenum">
              <a:rPr lang="en-US" smtClean="0"/>
              <a:pPr/>
              <a:t>8</a:t>
            </a:fld>
            <a:endParaRPr lang="en-US" dirty="0"/>
          </a:p>
        </p:txBody>
      </p:sp>
      <p:sp>
        <p:nvSpPr>
          <p:cNvPr id="5" name="Title 4"/>
          <p:cNvSpPr>
            <a:spLocks noGrp="1"/>
          </p:cNvSpPr>
          <p:nvPr>
            <p:ph type="title"/>
          </p:nvPr>
        </p:nvSpPr>
        <p:spPr>
          <a:xfrm>
            <a:off x="457200" y="274638"/>
            <a:ext cx="7772400" cy="563562"/>
          </a:xfrm>
          <a:solidFill>
            <a:schemeClr val="bg2"/>
          </a:solidFill>
        </p:spPr>
        <p:txBody>
          <a:bodyPr>
            <a:noAutofit/>
          </a:bodyPr>
          <a:lstStyle/>
          <a:p>
            <a:pPr algn="ctr"/>
            <a:r>
              <a:rPr lang="en-US" sz="4000" dirty="0">
                <a:solidFill>
                  <a:srgbClr val="C00000"/>
                </a:solidFill>
                <a:latin typeface="Calibri" panose="020F0502020204030204" pitchFamily="34" charset="0"/>
                <a:cs typeface="Calibri" panose="020F0502020204030204" pitchFamily="34" charset="0"/>
              </a:rPr>
              <a:t>Table of Contents</a:t>
            </a:r>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4111" y="1371600"/>
            <a:ext cx="8229600" cy="49530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Report </a:t>
            </a:r>
            <a:r>
              <a:rPr lang="en-US" sz="2400" dirty="0">
                <a:latin typeface="Calibri" panose="020F0502020204030204" pitchFamily="34" charset="0"/>
                <a:cs typeface="Calibri" panose="020F0502020204030204" pitchFamily="34" charset="0"/>
              </a:rPr>
              <a:t>on </a:t>
            </a:r>
            <a:r>
              <a:rPr lang="en-US" sz="2400" b="1" dirty="0">
                <a:latin typeface="Calibri" panose="020F0502020204030204" pitchFamily="34" charset="0"/>
                <a:cs typeface="Calibri" panose="020F0502020204030204" pitchFamily="34" charset="0"/>
              </a:rPr>
              <a:t>performance and financial position </a:t>
            </a:r>
            <a:r>
              <a:rPr lang="en-US" sz="2400" dirty="0">
                <a:latin typeface="Calibri" panose="020F0502020204030204" pitchFamily="34" charset="0"/>
                <a:cs typeface="Calibri" panose="020F0502020204030204" pitchFamily="34" charset="0"/>
              </a:rPr>
              <a:t>of </a:t>
            </a:r>
            <a:r>
              <a:rPr lang="en-US" sz="2400" dirty="0" smtClean="0">
                <a:latin typeface="Calibri" panose="020F0502020204030204" pitchFamily="34" charset="0"/>
                <a:cs typeface="Calibri" panose="020F0502020204030204" pitchFamily="34" charset="0"/>
              </a:rPr>
              <a:t>the subsidiaries</a:t>
            </a:r>
            <a:r>
              <a:rPr lang="en-US" sz="2400" dirty="0">
                <a:latin typeface="Calibri" panose="020F0502020204030204" pitchFamily="34" charset="0"/>
                <a:cs typeface="Calibri" panose="020F0502020204030204" pitchFamily="34" charset="0"/>
              </a:rPr>
              <a:t>, associates and joint ventures</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Companies </a:t>
            </a:r>
            <a:r>
              <a:rPr lang="en-US" sz="2400" dirty="0">
                <a:latin typeface="Calibri" panose="020F0502020204030204" pitchFamily="34" charset="0"/>
                <a:cs typeface="Calibri" panose="020F0502020204030204" pitchFamily="34" charset="0"/>
              </a:rPr>
              <a:t>which </a:t>
            </a:r>
            <a:r>
              <a:rPr lang="en-US" sz="2400" b="1" dirty="0">
                <a:latin typeface="Calibri" panose="020F0502020204030204" pitchFamily="34" charset="0"/>
                <a:cs typeface="Calibri" panose="020F0502020204030204" pitchFamily="34" charset="0"/>
              </a:rPr>
              <a:t>have become or ceased </a:t>
            </a:r>
            <a:r>
              <a:rPr lang="en-US" sz="2400" dirty="0">
                <a:latin typeface="Calibri" panose="020F0502020204030204" pitchFamily="34" charset="0"/>
                <a:cs typeface="Calibri" panose="020F0502020204030204" pitchFamily="34" charset="0"/>
              </a:rPr>
              <a:t>to be subsidiaries, associates and joint </a:t>
            </a:r>
            <a:r>
              <a:rPr lang="en-US" sz="2400" dirty="0" smtClean="0">
                <a:latin typeface="Calibri" panose="020F0502020204030204" pitchFamily="34" charset="0"/>
                <a:cs typeface="Calibri" panose="020F0502020204030204" pitchFamily="34" charset="0"/>
              </a:rPr>
              <a:t>ventures.</a:t>
            </a: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Listed company need to give name </a:t>
            </a:r>
            <a:r>
              <a:rPr lang="en-US" sz="2400" dirty="0">
                <a:latin typeface="Calibri" panose="020F0502020204030204" pitchFamily="34" charset="0"/>
                <a:cs typeface="Calibri" panose="020F0502020204030204" pitchFamily="34" charset="0"/>
              </a:rPr>
              <a:t>of its </a:t>
            </a:r>
            <a:r>
              <a:rPr lang="en-US" sz="2400" b="1" dirty="0">
                <a:latin typeface="Calibri" panose="020F0502020204030204" pitchFamily="34" charset="0"/>
                <a:cs typeface="Calibri" panose="020F0502020204030204" pitchFamily="34" charset="0"/>
              </a:rPr>
              <a:t>material subsidiary </a:t>
            </a:r>
            <a:r>
              <a:rPr lang="en-US" sz="2400" dirty="0" smtClean="0">
                <a:latin typeface="Calibri" panose="020F0502020204030204" pitchFamily="34" charset="0"/>
                <a:cs typeface="Calibri" panose="020F0502020204030204" pitchFamily="34" charset="0"/>
              </a:rPr>
              <a:t>and provide </a:t>
            </a:r>
            <a:r>
              <a:rPr lang="en-US" sz="2400" dirty="0">
                <a:latin typeface="Calibri" panose="020F0502020204030204" pitchFamily="34" charset="0"/>
                <a:cs typeface="Calibri" panose="020F0502020204030204" pitchFamily="34" charset="0"/>
              </a:rPr>
              <a:t>details </a:t>
            </a:r>
            <a:r>
              <a:rPr lang="en-US" sz="2400" dirty="0" smtClean="0">
                <a:latin typeface="Calibri" panose="020F0502020204030204" pitchFamily="34" charset="0"/>
                <a:cs typeface="Calibri" panose="020F0502020204030204" pitchFamily="34" charset="0"/>
              </a:rPr>
              <a:t>as </a:t>
            </a:r>
            <a:r>
              <a:rPr lang="en-US" sz="2400" dirty="0">
                <a:latin typeface="Calibri" panose="020F0502020204030204" pitchFamily="34" charset="0"/>
                <a:cs typeface="Calibri" panose="020F0502020204030204" pitchFamily="34" charset="0"/>
              </a:rPr>
              <a:t>per the Listing Regulations and </a:t>
            </a:r>
          </a:p>
          <a:p>
            <a:pPr marL="109728" indent="0">
              <a:buNone/>
            </a:pPr>
            <a:endParaRPr lang="en-US" sz="2400" dirty="0">
              <a:latin typeface="Calibri" panose="020F0502020204030204" pitchFamily="34" charset="0"/>
              <a:cs typeface="Calibri" panose="020F0502020204030204" pitchFamily="34" charset="0"/>
            </a:endParaRPr>
          </a:p>
          <a:p>
            <a:pPr marL="109728" indent="0">
              <a:buNone/>
            </a:pPr>
            <a:r>
              <a:rPr lang="en-US" sz="2400" dirty="0" smtClean="0">
                <a:latin typeface="Calibri" panose="020F0502020204030204" pitchFamily="34" charset="0"/>
                <a:cs typeface="Calibri" panose="020F0502020204030204" pitchFamily="34" charset="0"/>
              </a:rPr>
              <a:t>The Board Report should also disclose the manner </a:t>
            </a:r>
            <a:r>
              <a:rPr lang="en-US" sz="2400" dirty="0">
                <a:latin typeface="Calibri" panose="020F0502020204030204" pitchFamily="34" charset="0"/>
                <a:cs typeface="Calibri" panose="020F0502020204030204" pitchFamily="34" charset="0"/>
              </a:rPr>
              <a:t>of cessation of subsidiary, associate or joint venture of the </a:t>
            </a:r>
            <a:r>
              <a:rPr lang="en-US" sz="2400" dirty="0" smtClean="0">
                <a:latin typeface="Calibri" panose="020F0502020204030204" pitchFamily="34" charset="0"/>
                <a:cs typeface="Calibri" panose="020F0502020204030204" pitchFamily="34" charset="0"/>
              </a:rPr>
              <a:t>company.</a:t>
            </a:r>
          </a:p>
          <a:p>
            <a:pPr marL="109728" indent="0" algn="just">
              <a:buNone/>
            </a:pPr>
            <a:r>
              <a:rPr lang="en-US" sz="2400" b="1" dirty="0" smtClean="0">
                <a:solidFill>
                  <a:srgbClr val="C00000"/>
                </a:solidFill>
                <a:latin typeface="Calibri" panose="020F0502020204030204" pitchFamily="34" charset="0"/>
                <a:cs typeface="Calibri" panose="020F0502020204030204" pitchFamily="34" charset="0"/>
              </a:rPr>
              <a:t>For </a:t>
            </a:r>
            <a:r>
              <a:rPr lang="en-US" sz="2400" b="1" dirty="0">
                <a:solidFill>
                  <a:srgbClr val="C00000"/>
                </a:solidFill>
                <a:latin typeface="Calibri" panose="020F0502020204030204" pitchFamily="34" charset="0"/>
                <a:cs typeface="Calibri" panose="020F0502020204030204" pitchFamily="34" charset="0"/>
              </a:rPr>
              <a:t>the purpose </a:t>
            </a:r>
            <a:r>
              <a:rPr lang="en-US" sz="2400" b="1" dirty="0" smtClean="0">
                <a:solidFill>
                  <a:srgbClr val="C00000"/>
                </a:solidFill>
                <a:latin typeface="Calibri" panose="020F0502020204030204" pitchFamily="34" charset="0"/>
                <a:cs typeface="Calibri" panose="020F0502020204030204" pitchFamily="34" charset="0"/>
              </a:rPr>
              <a:t>of harmonising </a:t>
            </a:r>
            <a:r>
              <a:rPr lang="en-US" sz="2400" b="1" dirty="0">
                <a:solidFill>
                  <a:srgbClr val="C00000"/>
                </a:solidFill>
                <a:latin typeface="Calibri" panose="020F0502020204030204" pitchFamily="34" charset="0"/>
                <a:cs typeface="Calibri" panose="020F0502020204030204" pitchFamily="34" charset="0"/>
              </a:rPr>
              <a:t>disclosures with Annual </a:t>
            </a:r>
            <a:r>
              <a:rPr lang="en-US" sz="2400" b="1" dirty="0" smtClean="0">
                <a:solidFill>
                  <a:srgbClr val="C00000"/>
                </a:solidFill>
                <a:latin typeface="Calibri" panose="020F0502020204030204" pitchFamily="34" charset="0"/>
                <a:cs typeface="Calibri" panose="020F0502020204030204" pitchFamily="34" charset="0"/>
              </a:rPr>
              <a:t> Return</a:t>
            </a:r>
            <a:r>
              <a:rPr lang="en-US" sz="2400" b="1" dirty="0">
                <a:solidFill>
                  <a:srgbClr val="C00000"/>
                </a:solidFill>
                <a:latin typeface="Calibri" panose="020F0502020204030204" pitchFamily="34" charset="0"/>
                <a:cs typeface="Calibri" panose="020F0502020204030204" pitchFamily="34" charset="0"/>
              </a:rPr>
              <a:t>, the information </a:t>
            </a:r>
            <a:r>
              <a:rPr lang="en-US" sz="2400" b="1" dirty="0" smtClean="0">
                <a:solidFill>
                  <a:srgbClr val="C00000"/>
                </a:solidFill>
                <a:latin typeface="Calibri" panose="020F0502020204030204" pitchFamily="34" charset="0"/>
                <a:cs typeface="Calibri" panose="020F0502020204030204" pitchFamily="34" charset="0"/>
              </a:rPr>
              <a:t>mentioned in </a:t>
            </a:r>
            <a:r>
              <a:rPr lang="en-US" sz="2400" b="1" dirty="0">
                <a:solidFill>
                  <a:srgbClr val="C00000"/>
                </a:solidFill>
                <a:latin typeface="Calibri" panose="020F0502020204030204" pitchFamily="34" charset="0"/>
                <a:cs typeface="Calibri" panose="020F0502020204030204" pitchFamily="34" charset="0"/>
              </a:rPr>
              <a:t>AOC-1 should be as per the Act.</a:t>
            </a:r>
            <a:endParaRPr lang="en-IN" sz="2400" b="1" dirty="0">
              <a:solidFill>
                <a:srgbClr val="C00000"/>
              </a:solidFill>
              <a:latin typeface="Calibri" panose="020F0502020204030204" pitchFamily="34" charset="0"/>
              <a:cs typeface="Calibri" panose="020F0502020204030204" pitchFamily="34" charset="0"/>
            </a:endParaRPr>
          </a:p>
          <a:p>
            <a:pPr marL="109728" indent="0" algn="just">
              <a:buNone/>
            </a:pPr>
            <a:endParaRPr lang="en-IN" sz="23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80</a:t>
            </a:fld>
            <a:endParaRPr lang="en-US"/>
          </a:p>
        </p:txBody>
      </p:sp>
      <p:sp>
        <p:nvSpPr>
          <p:cNvPr id="5" name="Title 4"/>
          <p:cNvSpPr>
            <a:spLocks noGrp="1"/>
          </p:cNvSpPr>
          <p:nvPr>
            <p:ph type="title"/>
          </p:nvPr>
        </p:nvSpPr>
        <p:spPr>
          <a:xfrm>
            <a:off x="417672" y="0"/>
            <a:ext cx="8229600" cy="12954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18. </a:t>
            </a:r>
            <a:r>
              <a:rPr lang="en-US" sz="2800" dirty="0">
                <a:solidFill>
                  <a:srgbClr val="C00000"/>
                </a:solidFill>
                <a:latin typeface="Calibri" panose="020F0502020204030204" pitchFamily="34" charset="0"/>
                <a:cs typeface="Calibri" panose="020F0502020204030204" pitchFamily="34" charset="0"/>
              </a:rPr>
              <a:t>Disclosures relating to Associate Companies, Joint Ventures and </a:t>
            </a:r>
            <a:r>
              <a:rPr lang="en-US" sz="2800" dirty="0" smtClean="0">
                <a:solidFill>
                  <a:srgbClr val="C00000"/>
                </a:solidFill>
                <a:latin typeface="Calibri" panose="020F0502020204030204" pitchFamily="34" charset="0"/>
                <a:cs typeface="Calibri" panose="020F0502020204030204" pitchFamily="34" charset="0"/>
              </a:rPr>
              <a:t>Subsidiaries [Rule 8(5)(vi) of Companies (Accounts) Rules, 2014]</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9851677"/>
      </p:ext>
    </p:extLst>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016" y="872544"/>
            <a:ext cx="8229600" cy="4994856"/>
          </a:xfrm>
          <a:solidFill>
            <a:schemeClr val="accent1">
              <a:lumMod val="20000"/>
              <a:lumOff val="80000"/>
            </a:schemeClr>
          </a:solidFill>
        </p:spPr>
        <p:txBody>
          <a:bodyPr vert="horz">
            <a:noAutofit/>
          </a:bodyPr>
          <a:lstStyle/>
          <a:p>
            <a:pPr marL="109728" indent="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of </a:t>
            </a:r>
            <a:r>
              <a:rPr lang="en-US" sz="2400" b="1" dirty="0" smtClean="0">
                <a:latin typeface="Calibri" panose="020F0502020204030204" pitchFamily="34" charset="0"/>
                <a:cs typeface="Calibri" panose="020F0502020204030204" pitchFamily="34" charset="0"/>
              </a:rPr>
              <a:t>Deposits accepted</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Deposits </a:t>
            </a:r>
            <a:r>
              <a:rPr lang="en-US" sz="2400" b="1" dirty="0">
                <a:latin typeface="Calibri" panose="020F0502020204030204" pitchFamily="34" charset="0"/>
                <a:cs typeface="Calibri" panose="020F0502020204030204" pitchFamily="34" charset="0"/>
              </a:rPr>
              <a:t>remaining unpaid or unclaimed</a:t>
            </a:r>
            <a:r>
              <a:rPr lang="en-US" sz="2400" dirty="0">
                <a:latin typeface="Calibri" panose="020F0502020204030204" pitchFamily="34" charset="0"/>
                <a:cs typeface="Calibri" panose="020F0502020204030204" pitchFamily="34" charset="0"/>
              </a:rPr>
              <a:t> as at the end of the year</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Whether </a:t>
            </a:r>
            <a:r>
              <a:rPr lang="en-US" sz="2400" dirty="0">
                <a:latin typeface="Calibri" panose="020F0502020204030204" pitchFamily="34" charset="0"/>
                <a:cs typeface="Calibri" panose="020F0502020204030204" pitchFamily="34" charset="0"/>
              </a:rPr>
              <a:t>any </a:t>
            </a:r>
            <a:r>
              <a:rPr lang="en-US" sz="2400" b="1" dirty="0">
                <a:latin typeface="Calibri" panose="020F0502020204030204" pitchFamily="34" charset="0"/>
                <a:cs typeface="Calibri" panose="020F0502020204030204" pitchFamily="34" charset="0"/>
              </a:rPr>
              <a:t>default in repayment </a:t>
            </a:r>
            <a:r>
              <a:rPr lang="en-US" sz="2400" dirty="0">
                <a:latin typeface="Calibri" panose="020F0502020204030204" pitchFamily="34" charset="0"/>
                <a:cs typeface="Calibri" panose="020F0502020204030204" pitchFamily="34" charset="0"/>
              </a:rPr>
              <a:t>of deposits </a:t>
            </a:r>
            <a:r>
              <a:rPr lang="en-US" sz="2400" dirty="0" smtClean="0">
                <a:latin typeface="Calibri" panose="020F0502020204030204" pitchFamily="34" charset="0"/>
                <a:cs typeface="Calibri" panose="020F0502020204030204" pitchFamily="34" charset="0"/>
              </a:rPr>
              <a:t>or payment </a:t>
            </a:r>
            <a:r>
              <a:rPr lang="en-US" sz="2400" dirty="0">
                <a:latin typeface="Calibri" panose="020F0502020204030204" pitchFamily="34" charset="0"/>
                <a:cs typeface="Calibri" panose="020F0502020204030204" pitchFamily="34" charset="0"/>
              </a:rPr>
              <a:t>of interest thereon during the </a:t>
            </a:r>
            <a:r>
              <a:rPr lang="en-US" sz="2400" dirty="0" smtClean="0">
                <a:latin typeface="Calibri" panose="020F0502020204030204" pitchFamily="34" charset="0"/>
                <a:cs typeface="Calibri" panose="020F0502020204030204" pitchFamily="34" charset="0"/>
              </a:rPr>
              <a:t>year;</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of </a:t>
            </a:r>
            <a:r>
              <a:rPr lang="en-US" sz="2400" b="1" dirty="0" smtClean="0">
                <a:latin typeface="Calibri" panose="020F0502020204030204" pitchFamily="34" charset="0"/>
                <a:cs typeface="Calibri" panose="020F0502020204030204" pitchFamily="34" charset="0"/>
              </a:rPr>
              <a:t>Deposits which are not in compliance</a:t>
            </a:r>
            <a:r>
              <a:rPr lang="en-US" sz="2400" dirty="0" smtClean="0">
                <a:latin typeface="Calibri" panose="020F0502020204030204" pitchFamily="34" charset="0"/>
                <a:cs typeface="Calibri" panose="020F0502020204030204" pitchFamily="34" charset="0"/>
              </a:rPr>
              <a:t> with requirement of the Act;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81</a:t>
            </a:fld>
            <a:endParaRPr lang="en-US"/>
          </a:p>
        </p:txBody>
      </p:sp>
      <p:sp>
        <p:nvSpPr>
          <p:cNvPr id="5" name="Title 4"/>
          <p:cNvSpPr>
            <a:spLocks noGrp="1"/>
          </p:cNvSpPr>
          <p:nvPr>
            <p:ph type="title"/>
          </p:nvPr>
        </p:nvSpPr>
        <p:spPr>
          <a:xfrm>
            <a:off x="452016"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19. Deposits </a:t>
            </a:r>
            <a:r>
              <a:rPr lang="en-US" sz="2800" dirty="0">
                <a:solidFill>
                  <a:srgbClr val="C00000"/>
                </a:solidFill>
                <a:latin typeface="Calibri" panose="020F0502020204030204" pitchFamily="34" charset="0"/>
                <a:cs typeface="Calibri" panose="020F0502020204030204" pitchFamily="34" charset="0"/>
              </a:rPr>
              <a:t>[Rule 8(5)(</a:t>
            </a:r>
            <a:r>
              <a:rPr lang="en-US" sz="2800" dirty="0" smtClean="0">
                <a:solidFill>
                  <a:srgbClr val="C00000"/>
                </a:solidFill>
                <a:latin typeface="Calibri" panose="020F0502020204030204" pitchFamily="34" charset="0"/>
                <a:cs typeface="Calibri" panose="020F0502020204030204" pitchFamily="34" charset="0"/>
              </a:rPr>
              <a:t>v) </a:t>
            </a:r>
            <a:r>
              <a:rPr lang="en-US" sz="2800" dirty="0">
                <a:solidFill>
                  <a:srgbClr val="C00000"/>
                </a:solidFill>
                <a:latin typeface="Calibri" panose="020F0502020204030204" pitchFamily="34" charset="0"/>
                <a:cs typeface="Calibri" panose="020F0502020204030204" pitchFamily="34" charset="0"/>
              </a:rPr>
              <a:t>of Companies (Accounts) Rules, 2014]</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730963"/>
      </p:ext>
    </p:extLst>
  </p:cSld>
  <p:clrMapOvr>
    <a:masterClrMapping/>
  </p:clrMapOvr>
  <p:transition spd="med">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016" y="872544"/>
            <a:ext cx="8229600" cy="5680656"/>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a:t>
            </a:r>
            <a:r>
              <a:rPr lang="en-US" sz="2400" b="1" dirty="0" smtClean="0">
                <a:latin typeface="Calibri" panose="020F0502020204030204" pitchFamily="34" charset="0"/>
                <a:cs typeface="Calibri" panose="020F0502020204030204" pitchFamily="34" charset="0"/>
              </a:rPr>
              <a:t>Order given </a:t>
            </a:r>
            <a:r>
              <a:rPr lang="en-US" sz="2400" dirty="0" smtClean="0">
                <a:latin typeface="Calibri" panose="020F0502020204030204" pitchFamily="34" charset="0"/>
                <a:cs typeface="Calibri" panose="020F0502020204030204" pitchFamily="34" charset="0"/>
              </a:rPr>
              <a:t>by the National </a:t>
            </a:r>
            <a:r>
              <a:rPr lang="en-US" sz="2400" dirty="0">
                <a:latin typeface="Calibri" panose="020F0502020204030204" pitchFamily="34" charset="0"/>
                <a:cs typeface="Calibri" panose="020F0502020204030204" pitchFamily="34" charset="0"/>
              </a:rPr>
              <a:t>Company Law Tribunal (NCLT</a:t>
            </a:r>
            <a:r>
              <a:rPr lang="en-US" sz="2400" dirty="0" smtClean="0">
                <a:latin typeface="Calibri" panose="020F0502020204030204" pitchFamily="34" charset="0"/>
                <a:cs typeface="Calibri" panose="020F0502020204030204" pitchFamily="34" charset="0"/>
              </a:rPr>
              <a:t>)/The National Company Law </a:t>
            </a:r>
            <a:r>
              <a:rPr lang="en-US" sz="2400" dirty="0">
                <a:latin typeface="Calibri" panose="020F0502020204030204" pitchFamily="34" charset="0"/>
                <a:cs typeface="Calibri" panose="020F0502020204030204" pitchFamily="34" charset="0"/>
              </a:rPr>
              <a:t>Appellate Tribunal (NCLAT</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case of a private company, details of amount received from a person who at the time of the receipt of the amount was a </a:t>
            </a:r>
            <a:r>
              <a:rPr lang="en-US" sz="2400" b="1" dirty="0">
                <a:latin typeface="Calibri" panose="020F0502020204030204" pitchFamily="34" charset="0"/>
                <a:cs typeface="Calibri" panose="020F0502020204030204" pitchFamily="34" charset="0"/>
              </a:rPr>
              <a:t>Director of the company or relative of the Director of the company.</a:t>
            </a:r>
            <a:endParaRPr lang="en-IN" sz="2400" b="1"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IN" sz="23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82</a:t>
            </a:fld>
            <a:endParaRPr lang="en-US"/>
          </a:p>
        </p:txBody>
      </p:sp>
      <p:sp>
        <p:nvSpPr>
          <p:cNvPr id="5" name="Title 4"/>
          <p:cNvSpPr>
            <a:spLocks noGrp="1"/>
          </p:cNvSpPr>
          <p:nvPr>
            <p:ph type="title"/>
          </p:nvPr>
        </p:nvSpPr>
        <p:spPr>
          <a:xfrm>
            <a:off x="452016" y="0"/>
            <a:ext cx="8229600" cy="8382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19. Deposits </a:t>
            </a:r>
            <a:r>
              <a:rPr lang="en-US" sz="2800" dirty="0">
                <a:solidFill>
                  <a:srgbClr val="C00000"/>
                </a:solidFill>
                <a:latin typeface="Calibri" panose="020F0502020204030204" pitchFamily="34" charset="0"/>
                <a:cs typeface="Calibri" panose="020F0502020204030204" pitchFamily="34" charset="0"/>
              </a:rPr>
              <a:t>[Rule 8(5)(</a:t>
            </a:r>
            <a:r>
              <a:rPr lang="en-US" sz="2800" dirty="0" smtClean="0">
                <a:solidFill>
                  <a:srgbClr val="C00000"/>
                </a:solidFill>
                <a:latin typeface="Calibri" panose="020F0502020204030204" pitchFamily="34" charset="0"/>
                <a:cs typeface="Calibri" panose="020F0502020204030204" pitchFamily="34" charset="0"/>
              </a:rPr>
              <a:t>v) </a:t>
            </a:r>
            <a:r>
              <a:rPr lang="en-US" sz="2800" dirty="0">
                <a:solidFill>
                  <a:srgbClr val="C00000"/>
                </a:solidFill>
                <a:latin typeface="Calibri" panose="020F0502020204030204" pitchFamily="34" charset="0"/>
                <a:cs typeface="Calibri" panose="020F0502020204030204" pitchFamily="34" charset="0"/>
              </a:rPr>
              <a:t>of Companies (Accounts) Rules, 2014]</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50" y="4038600"/>
            <a:ext cx="6667500" cy="1905000"/>
          </a:xfrm>
          <a:prstGeom prst="rect">
            <a:avLst/>
          </a:prstGeom>
        </p:spPr>
      </p:pic>
    </p:spTree>
    <p:extLst>
      <p:ext uri="{BB962C8B-B14F-4D97-AF65-F5344CB8AC3E}">
        <p14:creationId xmlns:p14="http://schemas.microsoft.com/office/powerpoint/2010/main" val="549305406"/>
      </p:ext>
    </p:extLst>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7345"/>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800" b="1" dirty="0" smtClean="0">
                <a:latin typeface="Calibri" panose="020F0502020204030204" pitchFamily="34" charset="0"/>
                <a:cs typeface="Calibri" panose="020F0502020204030204" pitchFamily="34" charset="0"/>
              </a:rPr>
              <a:t>Particulars</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of the loans given, investments made, guarantees given or </a:t>
            </a:r>
            <a:r>
              <a:rPr lang="en-US" sz="2800" dirty="0" smtClean="0">
                <a:latin typeface="Calibri" panose="020F0502020204030204" pitchFamily="34" charset="0"/>
                <a:cs typeface="Calibri" panose="020F0502020204030204" pitchFamily="34" charset="0"/>
              </a:rPr>
              <a:t>securities provided </a:t>
            </a:r>
            <a:r>
              <a:rPr lang="en-US" sz="2800" dirty="0">
                <a:latin typeface="Calibri" panose="020F0502020204030204" pitchFamily="34" charset="0"/>
                <a:cs typeface="Calibri" panose="020F0502020204030204" pitchFamily="34" charset="0"/>
              </a:rPr>
              <a:t>during the year and the </a:t>
            </a:r>
            <a:r>
              <a:rPr lang="en-US" sz="2800" b="1" dirty="0">
                <a:latin typeface="Calibri" panose="020F0502020204030204" pitchFamily="34" charset="0"/>
                <a:cs typeface="Calibri" panose="020F0502020204030204" pitchFamily="34" charset="0"/>
              </a:rPr>
              <a:t>purpose</a:t>
            </a:r>
            <a:r>
              <a:rPr lang="en-US" sz="2800" dirty="0">
                <a:latin typeface="Calibri" panose="020F0502020204030204" pitchFamily="34" charset="0"/>
                <a:cs typeface="Calibri" panose="020F0502020204030204" pitchFamily="34" charset="0"/>
              </a:rPr>
              <a:t> for which the loans / guarantees </a:t>
            </a:r>
            <a:r>
              <a:rPr lang="en-US" sz="2800" dirty="0" smtClean="0">
                <a:latin typeface="Calibri" panose="020F0502020204030204" pitchFamily="34" charset="0"/>
                <a:cs typeface="Calibri" panose="020F0502020204030204" pitchFamily="34" charset="0"/>
              </a:rPr>
              <a:t>/ securities </a:t>
            </a:r>
            <a:r>
              <a:rPr lang="en-US" sz="2800" dirty="0">
                <a:latin typeface="Calibri" panose="020F0502020204030204" pitchFamily="34" charset="0"/>
                <a:cs typeface="Calibri" panose="020F0502020204030204" pitchFamily="34" charset="0"/>
              </a:rPr>
              <a:t>are </a:t>
            </a:r>
            <a:r>
              <a:rPr lang="en-US" sz="2800" b="1" dirty="0">
                <a:latin typeface="Calibri" panose="020F0502020204030204" pitchFamily="34" charset="0"/>
                <a:cs typeface="Calibri" panose="020F0502020204030204" pitchFamily="34" charset="0"/>
              </a:rPr>
              <a:t>proposed to be utilised </a:t>
            </a:r>
            <a:r>
              <a:rPr lang="en-US" sz="2800" dirty="0">
                <a:latin typeface="Calibri" panose="020F0502020204030204" pitchFamily="34" charset="0"/>
                <a:cs typeface="Calibri" panose="020F0502020204030204" pitchFamily="34" charset="0"/>
              </a:rPr>
              <a:t>by the </a:t>
            </a:r>
            <a:r>
              <a:rPr lang="en-US" sz="2800" dirty="0" smtClean="0">
                <a:latin typeface="Calibri" panose="020F0502020204030204" pitchFamily="34" charset="0"/>
                <a:cs typeface="Calibri" panose="020F0502020204030204" pitchFamily="34" charset="0"/>
              </a:rPr>
              <a:t>recipient </a:t>
            </a:r>
            <a:r>
              <a:rPr lang="en-US" sz="2800" dirty="0">
                <a:latin typeface="Calibri" panose="020F0502020204030204" pitchFamily="34" charset="0"/>
                <a:cs typeface="Calibri" panose="020F0502020204030204" pitchFamily="34" charset="0"/>
              </a:rPr>
              <a:t>of such loan / </a:t>
            </a:r>
            <a:r>
              <a:rPr lang="en-US" sz="2800" dirty="0" smtClean="0">
                <a:latin typeface="Calibri" panose="020F0502020204030204" pitchFamily="34" charset="0"/>
                <a:cs typeface="Calibri" panose="020F0502020204030204" pitchFamily="34" charset="0"/>
              </a:rPr>
              <a:t>guarantee / </a:t>
            </a:r>
            <a:r>
              <a:rPr lang="en-US" sz="2800" dirty="0">
                <a:latin typeface="Calibri" panose="020F0502020204030204" pitchFamily="34" charset="0"/>
                <a:cs typeface="Calibri" panose="020F0502020204030204" pitchFamily="34" charset="0"/>
              </a:rPr>
              <a:t>security</a:t>
            </a:r>
            <a:r>
              <a:rPr lang="en-US" sz="2800" dirty="0" smtClean="0">
                <a:latin typeface="Calibri" panose="020F0502020204030204" pitchFamily="34" charset="0"/>
                <a:cs typeface="Calibri" panose="020F0502020204030204" pitchFamily="34" charset="0"/>
              </a:rPr>
              <a:t>.</a:t>
            </a:r>
          </a:p>
          <a:p>
            <a:pPr algn="just"/>
            <a:endParaRPr lang="en-US" sz="2800" dirty="0" smtClean="0">
              <a:latin typeface="Calibri" panose="020F0502020204030204" pitchFamily="34" charset="0"/>
              <a:cs typeface="Calibri" panose="020F0502020204030204" pitchFamily="34" charset="0"/>
            </a:endParaRPr>
          </a:p>
          <a:p>
            <a:pPr algn="just"/>
            <a:r>
              <a:rPr lang="en-US" sz="2800" dirty="0" smtClean="0">
                <a:latin typeface="Calibri" panose="020F0502020204030204" pitchFamily="34" charset="0"/>
                <a:cs typeface="Calibri" panose="020F0502020204030204" pitchFamily="34" charset="0"/>
              </a:rPr>
              <a:t>To </a:t>
            </a:r>
            <a:r>
              <a:rPr lang="en-US" sz="2800" dirty="0">
                <a:latin typeface="Calibri" panose="020F0502020204030204" pitchFamily="34" charset="0"/>
                <a:cs typeface="Calibri" panose="020F0502020204030204" pitchFamily="34" charset="0"/>
              </a:rPr>
              <a:t>facilitate </a:t>
            </a:r>
            <a:r>
              <a:rPr lang="en-US" sz="2800" b="1" dirty="0">
                <a:solidFill>
                  <a:srgbClr val="C00000"/>
                </a:solidFill>
                <a:latin typeface="Calibri" panose="020F0502020204030204" pitchFamily="34" charset="0"/>
                <a:cs typeface="Calibri" panose="020F0502020204030204" pitchFamily="34" charset="0"/>
              </a:rPr>
              <a:t>uniformity in disclosures </a:t>
            </a:r>
            <a:r>
              <a:rPr lang="en-US" sz="2800" dirty="0">
                <a:latin typeface="Calibri" panose="020F0502020204030204" pitchFamily="34" charset="0"/>
                <a:cs typeface="Calibri" panose="020F0502020204030204" pitchFamily="34" charset="0"/>
              </a:rPr>
              <a:t>and to avoid repetition of information</a:t>
            </a:r>
            <a:r>
              <a:rPr lang="en-US" sz="2800" dirty="0" smtClean="0">
                <a:latin typeface="Calibri" panose="020F0502020204030204" pitchFamily="34" charset="0"/>
                <a:cs typeface="Calibri" panose="020F0502020204030204" pitchFamily="34" charset="0"/>
              </a:rPr>
              <a:t>, the </a:t>
            </a:r>
            <a:r>
              <a:rPr lang="en-US" sz="2800" dirty="0">
                <a:latin typeface="Calibri" panose="020F0502020204030204" pitchFamily="34" charset="0"/>
                <a:cs typeface="Calibri" panose="020F0502020204030204" pitchFamily="34" charset="0"/>
              </a:rPr>
              <a:t>Standard provides that the company should disclose such particulars </a:t>
            </a:r>
            <a:r>
              <a:rPr lang="en-US" sz="2800" dirty="0" smtClean="0">
                <a:latin typeface="Calibri" panose="020F0502020204030204" pitchFamily="34" charset="0"/>
                <a:cs typeface="Calibri" panose="020F0502020204030204" pitchFamily="34" charset="0"/>
              </a:rPr>
              <a:t>in the </a:t>
            </a:r>
            <a:r>
              <a:rPr lang="en-US" sz="2800" b="1" dirty="0">
                <a:solidFill>
                  <a:srgbClr val="C00000"/>
                </a:solidFill>
                <a:latin typeface="Calibri" panose="020F0502020204030204" pitchFamily="34" charset="0"/>
                <a:cs typeface="Calibri" panose="020F0502020204030204" pitchFamily="34" charset="0"/>
              </a:rPr>
              <a:t>notes to the financial statement and a reference thereof should be </a:t>
            </a:r>
            <a:r>
              <a:rPr lang="en-US" sz="2800" b="1" dirty="0" smtClean="0">
                <a:solidFill>
                  <a:srgbClr val="C00000"/>
                </a:solidFill>
                <a:latin typeface="Calibri" panose="020F0502020204030204" pitchFamily="34" charset="0"/>
                <a:cs typeface="Calibri" panose="020F0502020204030204" pitchFamily="34" charset="0"/>
              </a:rPr>
              <a:t>given in </a:t>
            </a:r>
            <a:r>
              <a:rPr lang="en-US" sz="2800" b="1" dirty="0">
                <a:solidFill>
                  <a:srgbClr val="C00000"/>
                </a:solidFill>
                <a:latin typeface="Calibri" panose="020F0502020204030204" pitchFamily="34" charset="0"/>
                <a:cs typeface="Calibri" panose="020F0502020204030204" pitchFamily="34" charset="0"/>
              </a:rPr>
              <a:t>the Report</a:t>
            </a:r>
            <a:r>
              <a:rPr lang="en-US" sz="2800" dirty="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83</a:t>
            </a:fld>
            <a:endParaRPr lang="en-US"/>
          </a:p>
        </p:txBody>
      </p:sp>
      <p:sp>
        <p:nvSpPr>
          <p:cNvPr id="5" name="Title 4"/>
          <p:cNvSpPr>
            <a:spLocks noGrp="1"/>
          </p:cNvSpPr>
          <p:nvPr>
            <p:ph type="title"/>
          </p:nvPr>
        </p:nvSpPr>
        <p:spPr>
          <a:xfrm>
            <a:off x="457200" y="8586"/>
            <a:ext cx="8229600" cy="82961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20. Particulars of Loans, Guarantees and Investment [Sec 134 (3)(g)]</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6885161"/>
      </p:ext>
    </p:extLst>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9346" y="838200"/>
            <a:ext cx="8229600" cy="52578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If provisions of </a:t>
            </a:r>
            <a:r>
              <a:rPr lang="en-US" sz="2400" b="1" dirty="0">
                <a:latin typeface="Calibri" panose="020F0502020204030204" pitchFamily="34" charset="0"/>
                <a:cs typeface="Calibri" panose="020F0502020204030204" pitchFamily="34" charset="0"/>
              </a:rPr>
              <a:t>Cost Record applicable </a:t>
            </a:r>
            <a:r>
              <a:rPr lang="en-US" sz="2400" dirty="0">
                <a:latin typeface="Calibri" panose="020F0502020204030204" pitchFamily="34" charset="0"/>
                <a:cs typeface="Calibri" panose="020F0502020204030204" pitchFamily="34" charset="0"/>
              </a:rPr>
              <a:t>on the company have to give details in </a:t>
            </a:r>
            <a:r>
              <a:rPr lang="en-US" sz="2400" dirty="0" smtClean="0">
                <a:latin typeface="Calibri" panose="020F0502020204030204" pitchFamily="34" charset="0"/>
                <a:cs typeface="Calibri" panose="020F0502020204030204" pitchFamily="34" charset="0"/>
              </a:rPr>
              <a:t>directors report </a:t>
            </a:r>
            <a:r>
              <a:rPr lang="en-US" sz="2400" dirty="0">
                <a:latin typeface="Calibri" panose="020F0502020204030204" pitchFamily="34" charset="0"/>
                <a:cs typeface="Calibri" panose="020F0502020204030204" pitchFamily="34" charset="0"/>
              </a:rPr>
              <a:t>that Company has maintained proper records and account of the same as required under the act.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84</a:t>
            </a:fld>
            <a:endParaRPr lang="en-US"/>
          </a:p>
        </p:txBody>
      </p:sp>
      <p:sp>
        <p:nvSpPr>
          <p:cNvPr id="5" name="Title 4"/>
          <p:cNvSpPr>
            <a:spLocks noGrp="1"/>
          </p:cNvSpPr>
          <p:nvPr>
            <p:ph type="title"/>
          </p:nvPr>
        </p:nvSpPr>
        <p:spPr>
          <a:xfrm>
            <a:off x="459346"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21. Cost Records</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2438400"/>
            <a:ext cx="4343400" cy="2686050"/>
          </a:xfrm>
          <a:prstGeom prst="rect">
            <a:avLst/>
          </a:prstGeom>
        </p:spPr>
      </p:pic>
    </p:spTree>
    <p:extLst>
      <p:ext uri="{BB962C8B-B14F-4D97-AF65-F5344CB8AC3E}">
        <p14:creationId xmlns:p14="http://schemas.microsoft.com/office/powerpoint/2010/main" val="1464011402"/>
      </p:ext>
    </p:extLst>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a:solidFill>
            <a:schemeClr val="accent1">
              <a:lumMod val="20000"/>
              <a:lumOff val="80000"/>
            </a:schemeClr>
          </a:solidFill>
        </p:spPr>
        <p:txBody>
          <a:bodyPr vert="horz">
            <a:noAutofit/>
          </a:bodyPr>
          <a:lstStyle/>
          <a:p>
            <a:pPr marL="109728" indent="0" algn="just">
              <a:buNone/>
            </a:pPr>
            <a:r>
              <a:rPr lang="en-US" sz="2400" dirty="0" smtClean="0">
                <a:latin typeface="Calibri" panose="020F0502020204030204" pitchFamily="34" charset="0"/>
                <a:cs typeface="Calibri" panose="020F0502020204030204" pitchFamily="34" charset="0"/>
              </a:rPr>
              <a:t>The Board Report shall disclose about the following:</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Conservation of Energy</a:t>
            </a:r>
          </a:p>
          <a:p>
            <a:pPr marL="109728" indent="0" algn="just">
              <a:buNone/>
            </a:pPr>
            <a:r>
              <a:rPr lang="en-US" sz="2400" dirty="0">
                <a:latin typeface="Calibri" panose="020F0502020204030204" pitchFamily="34" charset="0"/>
                <a:cs typeface="Calibri" panose="020F0502020204030204" pitchFamily="34" charset="0"/>
              </a:rPr>
              <a:t>Impact on the conservation of energy, Company utilization of alternative source, the capital investment on energy conservation types of equipment</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Technology Absorption</a:t>
            </a:r>
          </a:p>
          <a:p>
            <a:pPr marL="109728" indent="0" algn="just">
              <a:buNone/>
            </a:pPr>
            <a:r>
              <a:rPr lang="en-US" sz="2400" dirty="0">
                <a:latin typeface="Calibri" panose="020F0502020204030204" pitchFamily="34" charset="0"/>
                <a:cs typeface="Calibri" panose="020F0502020204030204" pitchFamily="34" charset="0"/>
              </a:rPr>
              <a:t>Research and development expenditure, Advantages of product improvement, cost reduction , product development or impact substitution</a:t>
            </a:r>
            <a:r>
              <a:rPr lang="en-US" sz="2400" dirty="0" smtClean="0">
                <a:latin typeface="Calibri" panose="020F0502020204030204" pitchFamily="34" charset="0"/>
                <a:cs typeface="Calibri" panose="020F0502020204030204" pitchFamily="34" charset="0"/>
              </a:rPr>
              <a: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85</a:t>
            </a:fld>
            <a:endParaRPr lang="en-US"/>
          </a:p>
        </p:txBody>
      </p:sp>
      <p:sp>
        <p:nvSpPr>
          <p:cNvPr id="5" name="Title 4"/>
          <p:cNvSpPr>
            <a:spLocks noGrp="1"/>
          </p:cNvSpPr>
          <p:nvPr>
            <p:ph type="title"/>
          </p:nvPr>
        </p:nvSpPr>
        <p:spPr>
          <a:xfrm>
            <a:off x="457200" y="22538"/>
            <a:ext cx="8229600" cy="1272862"/>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22. Conservation of Energy, Technology Absorption, Foreign Exchange Earnings and Outgo </a:t>
            </a:r>
            <a:br>
              <a:rPr lang="en-US" sz="2800" dirty="0" smtClean="0">
                <a:solidFill>
                  <a:srgbClr val="C00000"/>
                </a:solidFill>
                <a:latin typeface="Calibri" panose="020F0502020204030204" pitchFamily="34" charset="0"/>
                <a:cs typeface="Calibri" panose="020F0502020204030204" pitchFamily="34" charset="0"/>
              </a:rPr>
            </a:br>
            <a:r>
              <a:rPr lang="en-US" sz="2800" dirty="0" smtClean="0">
                <a:solidFill>
                  <a:srgbClr val="C00000"/>
                </a:solidFill>
                <a:latin typeface="Calibri" panose="020F0502020204030204" pitchFamily="34" charset="0"/>
                <a:cs typeface="Calibri" panose="020F0502020204030204" pitchFamily="34" charset="0"/>
              </a:rPr>
              <a:t>[Section 134 (3)(m)]</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8448266"/>
      </p:ext>
    </p:extLst>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36346"/>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Foreign </a:t>
            </a:r>
            <a:r>
              <a:rPr lang="en-US" sz="2400" b="1" dirty="0">
                <a:latin typeface="Calibri" panose="020F0502020204030204" pitchFamily="34" charset="0"/>
                <a:cs typeface="Calibri" panose="020F0502020204030204" pitchFamily="34" charset="0"/>
              </a:rPr>
              <a:t>Exchange Earnings and </a:t>
            </a:r>
            <a:r>
              <a:rPr lang="en-US" sz="2400" b="1" dirty="0" smtClean="0">
                <a:latin typeface="Calibri" panose="020F0502020204030204" pitchFamily="34" charset="0"/>
                <a:cs typeface="Calibri" panose="020F0502020204030204" pitchFamily="34" charset="0"/>
              </a:rPr>
              <a:t>Outgo</a:t>
            </a:r>
          </a:p>
          <a:p>
            <a:pPr marL="109728" indent="0" algn="just">
              <a:buNone/>
            </a:pPr>
            <a:r>
              <a:rPr lang="en-US" sz="2400" dirty="0">
                <a:latin typeface="Calibri" panose="020F0502020204030204" pitchFamily="34" charset="0"/>
                <a:cs typeface="Calibri" panose="020F0502020204030204" pitchFamily="34" charset="0"/>
              </a:rPr>
              <a:t>Terms of actual inflows during the year and the Foreign exchange outgo during the year in terms of actual outflows.</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86</a:t>
            </a:fld>
            <a:endParaRPr lang="en-US"/>
          </a:p>
        </p:txBody>
      </p:sp>
      <p:sp>
        <p:nvSpPr>
          <p:cNvPr id="5" name="Title 4"/>
          <p:cNvSpPr>
            <a:spLocks noGrp="1"/>
          </p:cNvSpPr>
          <p:nvPr>
            <p:ph type="title"/>
          </p:nvPr>
        </p:nvSpPr>
        <p:spPr>
          <a:xfrm>
            <a:off x="457200" y="22538"/>
            <a:ext cx="8229600" cy="1272862"/>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22. Conservation of Energy, Technology Absorption, Foreign Exchange Earnings and Outgo </a:t>
            </a:r>
            <a:br>
              <a:rPr lang="en-US" sz="2800" dirty="0" smtClean="0">
                <a:solidFill>
                  <a:srgbClr val="C00000"/>
                </a:solidFill>
                <a:latin typeface="Calibri" panose="020F0502020204030204" pitchFamily="34" charset="0"/>
                <a:cs typeface="Calibri" panose="020F0502020204030204" pitchFamily="34" charset="0"/>
              </a:rPr>
            </a:br>
            <a:r>
              <a:rPr lang="en-US" sz="2800" dirty="0" smtClean="0">
                <a:solidFill>
                  <a:srgbClr val="C00000"/>
                </a:solidFill>
                <a:latin typeface="Calibri" panose="020F0502020204030204" pitchFamily="34" charset="0"/>
                <a:cs typeface="Calibri" panose="020F0502020204030204" pitchFamily="34" charset="0"/>
              </a:rPr>
              <a:t>[Section 134 (3)(m)]</a:t>
            </a:r>
            <a:endParaRPr lang="en-IN" sz="28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225" y="3352800"/>
            <a:ext cx="4019550" cy="2819399"/>
          </a:xfrm>
          <a:prstGeom prst="rect">
            <a:avLst/>
          </a:prstGeom>
        </p:spPr>
      </p:pic>
    </p:spTree>
    <p:extLst>
      <p:ext uri="{BB962C8B-B14F-4D97-AF65-F5344CB8AC3E}">
        <p14:creationId xmlns:p14="http://schemas.microsoft.com/office/powerpoint/2010/main" val="3862125579"/>
      </p:ext>
    </p:extLst>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118279"/>
          </a:xfrm>
          <a:solidFill>
            <a:schemeClr val="accent1">
              <a:lumMod val="20000"/>
              <a:lumOff val="80000"/>
            </a:schemeClr>
          </a:solidFill>
        </p:spPr>
        <p:txBody>
          <a:bodyPr vert="horz">
            <a:noAutofit/>
          </a:bodyPr>
          <a:lstStyle/>
          <a:p>
            <a:pPr marL="109728" indent="0" algn="just">
              <a:buNone/>
            </a:pPr>
            <a:r>
              <a:rPr lang="en-US" sz="2400" dirty="0">
                <a:latin typeface="Calibri" panose="020F0502020204030204" pitchFamily="34" charset="0"/>
                <a:cs typeface="Calibri" panose="020F0502020204030204" pitchFamily="34" charset="0"/>
              </a:rPr>
              <a:t>A statement indicating the development and implementation of a </a:t>
            </a:r>
            <a:r>
              <a:rPr lang="en-US" sz="2400" b="1" u="sng" dirty="0" smtClean="0">
                <a:latin typeface="Calibri" panose="020F0502020204030204" pitchFamily="34" charset="0"/>
                <a:cs typeface="Calibri" panose="020F0502020204030204" pitchFamily="34" charset="0"/>
              </a:rPr>
              <a:t>Risk </a:t>
            </a:r>
            <a:r>
              <a:rPr lang="en-US" sz="2400" b="1" u="sng" dirty="0">
                <a:latin typeface="Calibri" panose="020F0502020204030204" pitchFamily="34" charset="0"/>
                <a:cs typeface="Calibri" panose="020F0502020204030204" pitchFamily="34" charset="0"/>
              </a:rPr>
              <a:t>M</a:t>
            </a:r>
            <a:r>
              <a:rPr lang="en-US" sz="2400" b="1" u="sng" dirty="0" smtClean="0">
                <a:latin typeface="Calibri" panose="020F0502020204030204" pitchFamily="34" charset="0"/>
                <a:cs typeface="Calibri" panose="020F0502020204030204" pitchFamily="34" charset="0"/>
              </a:rPr>
              <a:t>anagement </a:t>
            </a:r>
            <a:r>
              <a:rPr lang="en-US" sz="2400" b="1" u="sng" dirty="0">
                <a:latin typeface="Calibri" panose="020F0502020204030204" pitchFamily="34" charset="0"/>
                <a:cs typeface="Calibri" panose="020F0502020204030204" pitchFamily="34" charset="0"/>
              </a:rPr>
              <a:t>P</a:t>
            </a:r>
            <a:r>
              <a:rPr lang="en-US" sz="2400" b="1" u="sng" dirty="0" smtClean="0">
                <a:latin typeface="Calibri" panose="020F0502020204030204" pitchFamily="34" charset="0"/>
                <a:cs typeface="Calibri" panose="020F0502020204030204" pitchFamily="34" charset="0"/>
              </a:rPr>
              <a:t>olicy (RMP) </a:t>
            </a:r>
            <a:r>
              <a:rPr lang="en-US" sz="2400" dirty="0" smtClean="0">
                <a:latin typeface="Calibri" panose="020F0502020204030204" pitchFamily="34" charset="0"/>
                <a:cs typeface="Calibri" panose="020F0502020204030204" pitchFamily="34" charset="0"/>
              </a:rPr>
              <a:t>for </a:t>
            </a:r>
            <a:r>
              <a:rPr lang="en-US" sz="2400" dirty="0">
                <a:latin typeface="Calibri" panose="020F0502020204030204" pitchFamily="34" charset="0"/>
                <a:cs typeface="Calibri" panose="020F0502020204030204" pitchFamily="34" charset="0"/>
              </a:rPr>
              <a:t>the company. Such statement shall, inter alia, disclose:</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various </a:t>
            </a:r>
            <a:r>
              <a:rPr lang="en-US" sz="2400" dirty="0">
                <a:latin typeface="Calibri" panose="020F0502020204030204" pitchFamily="34" charset="0"/>
                <a:cs typeface="Calibri" panose="020F0502020204030204" pitchFamily="34" charset="0"/>
              </a:rPr>
              <a:t>elements of risk which, in the opinion of the Board, </a:t>
            </a:r>
            <a:r>
              <a:rPr lang="en-US" sz="2400" dirty="0" smtClean="0">
                <a:latin typeface="Calibri" panose="020F0502020204030204" pitchFamily="34" charset="0"/>
                <a:cs typeface="Calibri" panose="020F0502020204030204" pitchFamily="34" charset="0"/>
              </a:rPr>
              <a:t>may threaten </a:t>
            </a:r>
            <a:r>
              <a:rPr lang="en-US" sz="2400" dirty="0">
                <a:latin typeface="Calibri" panose="020F0502020204030204" pitchFamily="34" charset="0"/>
                <a:cs typeface="Calibri" panose="020F0502020204030204" pitchFamily="34" charset="0"/>
              </a:rPr>
              <a:t>the existence of the company </a:t>
            </a:r>
            <a:r>
              <a:rPr lang="en-US" sz="2400" dirty="0" smtClean="0">
                <a:latin typeface="Calibri" panose="020F0502020204030204" pitchFamily="34" charset="0"/>
                <a:cs typeface="Calibri" panose="020F0502020204030204" pitchFamily="34" charset="0"/>
              </a:rPr>
              <a:t>and</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strategy </a:t>
            </a:r>
            <a:r>
              <a:rPr lang="en-US" sz="2400" dirty="0">
                <a:latin typeface="Calibri" panose="020F0502020204030204" pitchFamily="34" charset="0"/>
                <a:cs typeface="Calibri" panose="020F0502020204030204" pitchFamily="34" charset="0"/>
              </a:rPr>
              <a:t>to mitigate such risks.</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87</a:t>
            </a:fld>
            <a:endParaRPr lang="en-US"/>
          </a:p>
        </p:txBody>
      </p:sp>
      <p:sp>
        <p:nvSpPr>
          <p:cNvPr id="5" name="Title 4"/>
          <p:cNvSpPr>
            <a:spLocks noGrp="1"/>
          </p:cNvSpPr>
          <p:nvPr>
            <p:ph type="title"/>
          </p:nvPr>
        </p:nvSpPr>
        <p:spPr>
          <a:xfrm>
            <a:off x="457200" y="-25759"/>
            <a:ext cx="8229600" cy="71155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23. Risk Management Policy [Sec 134 (3)(n)]</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2055073"/>
      </p:ext>
    </p:extLst>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4764" y="685800"/>
            <a:ext cx="8229600" cy="5722146"/>
          </a:xfrm>
          <a:solidFill>
            <a:schemeClr val="accent1">
              <a:lumMod val="20000"/>
              <a:lumOff val="80000"/>
            </a:schemeClr>
          </a:solidFill>
        </p:spPr>
        <p:txBody>
          <a:bodyPr vert="horz">
            <a:noAutofit/>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Directors and employees to report their genuine concerns about </a:t>
            </a:r>
            <a:r>
              <a:rPr lang="en-US" sz="2400" b="1" dirty="0">
                <a:latin typeface="Calibri" panose="020F0502020204030204" pitchFamily="34" charset="0"/>
                <a:cs typeface="Calibri" panose="020F0502020204030204" pitchFamily="34" charset="0"/>
              </a:rPr>
              <a:t>unethical behavior, </a:t>
            </a:r>
            <a:r>
              <a:rPr lang="en-US" sz="2400" b="1" dirty="0" smtClean="0">
                <a:latin typeface="Calibri" panose="020F0502020204030204" pitchFamily="34" charset="0"/>
                <a:cs typeface="Calibri" panose="020F0502020204030204" pitchFamily="34" charset="0"/>
              </a:rPr>
              <a:t>actual or suspected fraud </a:t>
            </a:r>
            <a:r>
              <a:rPr lang="en-US" sz="2400" dirty="0" smtClean="0">
                <a:latin typeface="Calibri" panose="020F0502020204030204" pitchFamily="34" charset="0"/>
                <a:cs typeface="Calibri" panose="020F0502020204030204" pitchFamily="34" charset="0"/>
              </a:rPr>
              <a:t>or violation of the company’s code of conduct;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Providing </a:t>
            </a:r>
            <a:r>
              <a:rPr lang="en-US" sz="2400" dirty="0">
                <a:latin typeface="Calibri" panose="020F0502020204030204" pitchFamily="34" charset="0"/>
                <a:cs typeface="Calibri" panose="020F0502020204030204" pitchFamily="34" charset="0"/>
              </a:rPr>
              <a:t>adequate </a:t>
            </a:r>
            <a:r>
              <a:rPr lang="en-US" sz="2400" b="1" dirty="0">
                <a:latin typeface="Calibri" panose="020F0502020204030204" pitchFamily="34" charset="0"/>
                <a:cs typeface="Calibri" panose="020F0502020204030204" pitchFamily="34" charset="0"/>
              </a:rPr>
              <a:t>safeguards against victimization</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Providing </a:t>
            </a:r>
            <a:r>
              <a:rPr lang="en-US" sz="2400" b="1" dirty="0">
                <a:latin typeface="Calibri" panose="020F0502020204030204" pitchFamily="34" charset="0"/>
                <a:cs typeface="Calibri" panose="020F0502020204030204" pitchFamily="34" charset="0"/>
              </a:rPr>
              <a:t>direct access to the higher levels </a:t>
            </a:r>
            <a:r>
              <a:rPr lang="en-US" sz="2400" dirty="0">
                <a:latin typeface="Calibri" panose="020F0502020204030204" pitchFamily="34" charset="0"/>
                <a:cs typeface="Calibri" panose="020F0502020204030204" pitchFamily="34" charset="0"/>
              </a:rPr>
              <a:t>of supervisors and/or to the Chairman of the Audit Committee, in appropriate or exceptional cases</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Web-link </a:t>
            </a:r>
            <a:r>
              <a:rPr lang="en-US" sz="2400" b="1" dirty="0">
                <a:latin typeface="Calibri" panose="020F0502020204030204" pitchFamily="34" charset="0"/>
                <a:cs typeface="Calibri" panose="020F0502020204030204" pitchFamily="34" charset="0"/>
              </a:rPr>
              <a:t>of the </a:t>
            </a:r>
            <a:r>
              <a:rPr lang="en-US" sz="2400" b="1" dirty="0" smtClean="0">
                <a:latin typeface="Calibri" panose="020F0502020204030204" pitchFamily="34" charset="0"/>
                <a:cs typeface="Calibri" panose="020F0502020204030204" pitchFamily="34" charset="0"/>
              </a:rPr>
              <a:t>Vigil Mechanism </a:t>
            </a:r>
            <a:r>
              <a:rPr lang="en-US" sz="2400" dirty="0">
                <a:latin typeface="Calibri" panose="020F0502020204030204" pitchFamily="34" charset="0"/>
                <a:cs typeface="Calibri" panose="020F0502020204030204" pitchFamily="34" charset="0"/>
              </a:rPr>
              <a:t>shall also be disclosed in the Report.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88</a:t>
            </a:fld>
            <a:endParaRPr lang="en-US"/>
          </a:p>
        </p:txBody>
      </p:sp>
      <p:sp>
        <p:nvSpPr>
          <p:cNvPr id="5" name="Title 4"/>
          <p:cNvSpPr>
            <a:spLocks noGrp="1"/>
          </p:cNvSpPr>
          <p:nvPr>
            <p:ph type="title"/>
          </p:nvPr>
        </p:nvSpPr>
        <p:spPr>
          <a:xfrm>
            <a:off x="487251" y="-12879"/>
            <a:ext cx="8229600" cy="62247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24. Details of Establishment of Vigil Mechanism </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1911408"/>
      </p:ext>
    </p:extLst>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800"/>
          </a:xfrm>
          <a:solidFill>
            <a:schemeClr val="accent1">
              <a:lumMod val="20000"/>
              <a:lumOff val="80000"/>
            </a:schemeClr>
          </a:solidFill>
        </p:spPr>
        <p:txBody>
          <a:bodyPr vert="horz">
            <a:noAutofit/>
          </a:bodyPr>
          <a:lstStyle/>
          <a:p>
            <a:pPr marL="109728" indent="0" algn="just">
              <a:buNone/>
            </a:pPr>
            <a:r>
              <a:rPr lang="en-US" sz="2400" dirty="0">
                <a:latin typeface="Calibri" panose="020F0502020204030204" pitchFamily="34" charset="0"/>
                <a:cs typeface="Calibri" panose="020F0502020204030204" pitchFamily="34" charset="0"/>
              </a:rPr>
              <a:t>Details of significant and </a:t>
            </a:r>
            <a:r>
              <a:rPr lang="en-US" sz="2400" b="1" u="sng" dirty="0">
                <a:latin typeface="Calibri" panose="020F0502020204030204" pitchFamily="34" charset="0"/>
                <a:cs typeface="Calibri" panose="020F0502020204030204" pitchFamily="34" charset="0"/>
              </a:rPr>
              <a:t>material orders </a:t>
            </a:r>
            <a:r>
              <a:rPr lang="en-US" sz="2400" dirty="0">
                <a:latin typeface="Calibri" panose="020F0502020204030204" pitchFamily="34" charset="0"/>
                <a:cs typeface="Calibri" panose="020F0502020204030204" pitchFamily="34" charset="0"/>
              </a:rPr>
              <a:t>passed by any Regulator, Court</a:t>
            </a:r>
            <a:r>
              <a:rPr lang="en-US" sz="2400" dirty="0" smtClean="0">
                <a:latin typeface="Calibri" panose="020F0502020204030204" pitchFamily="34" charset="0"/>
                <a:cs typeface="Calibri" panose="020F0502020204030204" pitchFamily="34" charset="0"/>
              </a:rPr>
              <a:t>, Tribunal</a:t>
            </a:r>
            <a:r>
              <a:rPr lang="en-US" sz="2400" dirty="0">
                <a:latin typeface="Calibri" panose="020F0502020204030204" pitchFamily="34" charset="0"/>
                <a:cs typeface="Calibri" panose="020F0502020204030204" pitchFamily="34" charset="0"/>
              </a:rPr>
              <a:t>, Statutory and quasi-judicial body, impacting the going concern </a:t>
            </a:r>
            <a:r>
              <a:rPr lang="en-US" sz="2400" dirty="0" smtClean="0">
                <a:latin typeface="Calibri" panose="020F0502020204030204" pitchFamily="34" charset="0"/>
                <a:cs typeface="Calibri" panose="020F0502020204030204" pitchFamily="34" charset="0"/>
              </a:rPr>
              <a:t>status of </a:t>
            </a:r>
            <a:r>
              <a:rPr lang="en-US" sz="2400" dirty="0">
                <a:latin typeface="Calibri" panose="020F0502020204030204" pitchFamily="34" charset="0"/>
                <a:cs typeface="Calibri" panose="020F0502020204030204" pitchFamily="34" charset="0"/>
              </a:rPr>
              <a:t>the company and its future operations shall be disclosed</a:t>
            </a:r>
            <a:r>
              <a:rPr lang="en-US" sz="2400" dirty="0" smtClean="0">
                <a:latin typeface="Calibri" panose="020F0502020204030204" pitchFamily="34" charset="0"/>
                <a:cs typeface="Calibri" panose="020F0502020204030204" pitchFamily="34" charset="0"/>
              </a:rPr>
              <a:t>.</a:t>
            </a:r>
          </a:p>
          <a:p>
            <a:pPr marL="109728" indent="0" algn="just">
              <a:buNone/>
            </a:pPr>
            <a:r>
              <a:rPr lang="en-US" sz="2400" b="1" dirty="0" smtClean="0">
                <a:latin typeface="Calibri" panose="020F0502020204030204" pitchFamily="34" charset="0"/>
                <a:cs typeface="Calibri" panose="020F0502020204030204" pitchFamily="34" charset="0"/>
              </a:rPr>
              <a:t>Auditors:</a:t>
            </a:r>
          </a:p>
          <a:p>
            <a:pPr marL="109728" indent="0">
              <a:buNone/>
            </a:pP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Details of the Statutory Auditors are to be disclosed.</a:t>
            </a:r>
            <a:endParaRPr lang="en-IN" sz="2400" dirty="0">
              <a:latin typeface="Calibri" panose="020F0502020204030204" pitchFamily="34" charset="0"/>
              <a:cs typeface="Calibri" panose="020F0502020204030204" pitchFamily="34" charset="0"/>
            </a:endParaRPr>
          </a:p>
          <a:p>
            <a:pPr marL="109728" indent="0" algn="just">
              <a:buNone/>
            </a:pPr>
            <a:r>
              <a:rPr lang="en-US" sz="2400" dirty="0">
                <a:latin typeface="Calibri" panose="020F0502020204030204" pitchFamily="34" charset="0"/>
                <a:cs typeface="Calibri" panose="020F0502020204030204" pitchFamily="34" charset="0"/>
              </a:rPr>
              <a:t>ii. Explanations in response to Auditor’s qualifications are to be </a:t>
            </a:r>
            <a:r>
              <a:rPr lang="en-US" sz="2400" dirty="0" smtClean="0">
                <a:latin typeface="Calibri" panose="020F0502020204030204" pitchFamily="34" charset="0"/>
                <a:cs typeface="Calibri" panose="020F0502020204030204" pitchFamily="34" charset="0"/>
              </a:rPr>
              <a:t>mentioned. </a:t>
            </a:r>
            <a:r>
              <a:rPr lang="en-US" sz="2400" b="1" i="1" u="sng" dirty="0" smtClean="0">
                <a:solidFill>
                  <a:srgbClr val="C00000"/>
                </a:solidFill>
                <a:latin typeface="Calibri" panose="020F0502020204030204" pitchFamily="34" charset="0"/>
                <a:cs typeface="Calibri" panose="020F0502020204030204" pitchFamily="34" charset="0"/>
              </a:rPr>
              <a:t>Even statement to be mentioned if there is no qualification in </a:t>
            </a:r>
            <a:r>
              <a:rPr lang="en-US" sz="2400" b="1" i="1" u="sng" dirty="0">
                <a:solidFill>
                  <a:srgbClr val="C00000"/>
                </a:solidFill>
                <a:latin typeface="Calibri" panose="020F0502020204030204" pitchFamily="34" charset="0"/>
                <a:cs typeface="Calibri" panose="020F0502020204030204" pitchFamily="34" charset="0"/>
              </a:rPr>
              <a:t>the Report</a:t>
            </a:r>
            <a:r>
              <a:rPr lang="en-US" sz="2400" dirty="0" smtClean="0">
                <a:latin typeface="Calibri" panose="020F0502020204030204" pitchFamily="34" charset="0"/>
                <a:cs typeface="Calibri" panose="020F0502020204030204" pitchFamily="34" charset="0"/>
              </a:rPr>
              <a:t>.</a:t>
            </a:r>
            <a:r>
              <a:rPr lang="en-US" sz="2400" b="1" dirty="0"/>
              <a:t> </a:t>
            </a:r>
            <a:r>
              <a:rPr lang="en-US" sz="2400" b="1" dirty="0">
                <a:solidFill>
                  <a:srgbClr val="C00000"/>
                </a:solidFill>
                <a:latin typeface="Calibri" panose="020F0502020204030204" pitchFamily="34" charset="0"/>
                <a:cs typeface="Calibri" panose="020F0502020204030204" pitchFamily="34" charset="0"/>
              </a:rPr>
              <a:t>Matter of Emphasis </a:t>
            </a:r>
            <a:r>
              <a:rPr lang="en-US" sz="2400" b="1" dirty="0" smtClean="0">
                <a:solidFill>
                  <a:srgbClr val="C00000"/>
                </a:solidFill>
                <a:latin typeface="Calibri" panose="020F0502020204030204" pitchFamily="34" charset="0"/>
                <a:cs typeface="Calibri" panose="020F0502020204030204" pitchFamily="34" charset="0"/>
              </a:rPr>
              <a:t> </a:t>
            </a:r>
            <a:r>
              <a:rPr lang="en-US" sz="2400" dirty="0" smtClean="0">
                <a:solidFill>
                  <a:srgbClr val="C00000"/>
                </a:solidFill>
                <a:latin typeface="Calibri" panose="020F0502020204030204" pitchFamily="34" charset="0"/>
                <a:cs typeface="Calibri" panose="020F0502020204030204" pitchFamily="34" charset="0"/>
              </a:rPr>
              <a:t>is it qualification</a:t>
            </a:r>
          </a:p>
          <a:p>
            <a:pPr algn="just">
              <a:buFont typeface="Wingdings" panose="05000000000000000000" pitchFamily="2" charset="2"/>
              <a:buChar char="§"/>
            </a:pPr>
            <a:r>
              <a:rPr lang="en-US" sz="2400" b="1" dirty="0" smtClean="0">
                <a:latin typeface="Calibri" panose="020F0502020204030204" pitchFamily="34" charset="0"/>
                <a:cs typeface="Calibri" panose="020F0502020204030204" pitchFamily="34" charset="0"/>
              </a:rPr>
              <a:t>Secretarial </a:t>
            </a:r>
            <a:r>
              <a:rPr lang="en-US" sz="2400" b="1" dirty="0">
                <a:latin typeface="Calibri" panose="020F0502020204030204" pitchFamily="34" charset="0"/>
                <a:cs typeface="Calibri" panose="020F0502020204030204" pitchFamily="34" charset="0"/>
              </a:rPr>
              <a:t>Audit Report:</a:t>
            </a:r>
            <a:endParaRPr lang="en-IN" sz="2400" b="1" dirty="0">
              <a:latin typeface="Calibri" panose="020F0502020204030204" pitchFamily="34" charset="0"/>
              <a:cs typeface="Calibri" panose="020F0502020204030204" pitchFamily="34" charset="0"/>
            </a:endParaRPr>
          </a:p>
          <a:p>
            <a:pPr marL="109728" indent="0" algn="just">
              <a:buNone/>
            </a:pPr>
            <a:r>
              <a:rPr lang="en-US" sz="2400" dirty="0">
                <a:latin typeface="Calibri" panose="020F0502020204030204" pitchFamily="34" charset="0"/>
                <a:cs typeface="Calibri" panose="020F0502020204030204" pitchFamily="34" charset="0"/>
              </a:rPr>
              <a:t>Secretarial Audit Report is to be annexed if applicable.</a:t>
            </a:r>
            <a:endParaRPr lang="en-IN" sz="2400" dirty="0">
              <a:latin typeface="Calibri" panose="020F0502020204030204" pitchFamily="34" charset="0"/>
              <a:cs typeface="Calibri" panose="020F0502020204030204" pitchFamily="34" charset="0"/>
            </a:endParaRPr>
          </a:p>
          <a:p>
            <a:pPr marL="109728" indent="0" algn="just">
              <a:buNone/>
            </a:pPr>
            <a:endParaRPr lang="en-US" sz="2400" dirty="0">
              <a:latin typeface="Calibri" panose="020F0502020204030204" pitchFamily="34" charset="0"/>
              <a:cs typeface="Calibri" panose="020F0502020204030204" pitchFamily="34" charset="0"/>
            </a:endParaRPr>
          </a:p>
          <a:p>
            <a:pPr marL="109728" indent="0" algn="just">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89</a:t>
            </a:fld>
            <a:endParaRPr lang="en-US"/>
          </a:p>
        </p:txBody>
      </p:sp>
      <p:sp>
        <p:nvSpPr>
          <p:cNvPr id="5" name="Title 4"/>
          <p:cNvSpPr>
            <a:spLocks noGrp="1"/>
          </p:cNvSpPr>
          <p:nvPr>
            <p:ph type="title"/>
          </p:nvPr>
        </p:nvSpPr>
        <p:spPr>
          <a:xfrm>
            <a:off x="457200" y="-12879"/>
            <a:ext cx="8229600" cy="85107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25. Material Orders of Judicial Bodies/ Regulators [Rule 8 (5)(vii) of Companies (Accounts) Rule, 2014]</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6802681"/>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79980815"/>
              </p:ext>
            </p:extLst>
          </p:nvPr>
        </p:nvGraphicFramePr>
        <p:xfrm>
          <a:off x="533400" y="914400"/>
          <a:ext cx="7848600" cy="5261803"/>
        </p:xfrm>
        <a:graphic>
          <a:graphicData uri="http://schemas.openxmlformats.org/drawingml/2006/table">
            <a:tbl>
              <a:tblPr firstRow="1" bandRow="1">
                <a:tableStyleId>{69CF1AB2-1976-4502-BF36-3FF5EA218861}</a:tableStyleId>
              </a:tblPr>
              <a:tblGrid>
                <a:gridCol w="1231153">
                  <a:extLst>
                    <a:ext uri="{9D8B030D-6E8A-4147-A177-3AD203B41FA5}">
                      <a16:colId xmlns:a16="http://schemas.microsoft.com/office/drawing/2014/main" xmlns="" val="20000"/>
                    </a:ext>
                  </a:extLst>
                </a:gridCol>
                <a:gridCol w="6617447">
                  <a:extLst>
                    <a:ext uri="{9D8B030D-6E8A-4147-A177-3AD203B41FA5}">
                      <a16:colId xmlns:a16="http://schemas.microsoft.com/office/drawing/2014/main" xmlns="" val="20001"/>
                    </a:ext>
                  </a:extLst>
                </a:gridCol>
              </a:tblGrid>
              <a:tr h="735797">
                <a:tc>
                  <a:txBody>
                    <a:bodyPr/>
                    <a:lstStyle/>
                    <a:p>
                      <a:pPr algn="ctr"/>
                      <a:r>
                        <a:rPr lang="en-US" sz="2800" dirty="0">
                          <a:latin typeface="Calibri" panose="020F0502020204030204" pitchFamily="34" charset="0"/>
                          <a:cs typeface="Calibri" panose="020F0502020204030204" pitchFamily="34" charset="0"/>
                        </a:rPr>
                        <a:t>Sr. No.</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tx1"/>
                          </a:solidFill>
                          <a:effectLst/>
                          <a:latin typeface="Calibri" panose="020F0502020204030204" pitchFamily="34" charset="0"/>
                          <a:ea typeface="Calibri"/>
                          <a:cs typeface="Calibri" panose="020F0502020204030204" pitchFamily="34" charset="0"/>
                        </a:rPr>
                        <a:t> </a:t>
                      </a:r>
                      <a:r>
                        <a:rPr lang="en-US" sz="2800" dirty="0" smtClean="0">
                          <a:solidFill>
                            <a:schemeClr val="tx1"/>
                          </a:solidFill>
                          <a:effectLst/>
                          <a:latin typeface="Calibri" panose="020F0502020204030204" pitchFamily="34" charset="0"/>
                          <a:ea typeface="Calibri"/>
                          <a:cs typeface="Calibri" panose="020F0502020204030204" pitchFamily="34" charset="0"/>
                        </a:rPr>
                        <a:t>Directors Report and Annual Compliances</a:t>
                      </a:r>
                      <a:endParaRPr lang="en-US" sz="2800" dirty="0">
                        <a:solidFill>
                          <a:schemeClr val="tx1"/>
                        </a:solidFill>
                        <a:effectLst/>
                        <a:latin typeface="Calibri" panose="020F0502020204030204" pitchFamily="34" charset="0"/>
                        <a:ea typeface="Calibri"/>
                        <a:cs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xmlns="" val="10000"/>
                  </a:ext>
                </a:extLst>
              </a:tr>
              <a:tr h="643823">
                <a:tc>
                  <a:txBody>
                    <a:bodyPr/>
                    <a:lstStyle/>
                    <a:p>
                      <a:pPr algn="ctr"/>
                      <a:r>
                        <a:rPr lang="en-US" sz="2800" b="0" dirty="0" smtClean="0">
                          <a:latin typeface="Calibri" panose="020F0502020204030204" pitchFamily="34" charset="0"/>
                          <a:cs typeface="Calibri" panose="020F0502020204030204" pitchFamily="34" charset="0"/>
                        </a:rPr>
                        <a:t>7</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Definition of </a:t>
                      </a:r>
                      <a:r>
                        <a:rPr kumimoji="0" lang="en-US" sz="2800" b="0" kern="1200" baseline="0" dirty="0" smtClean="0">
                          <a:solidFill>
                            <a:schemeClr val="tx1"/>
                          </a:solidFill>
                          <a:effectLst/>
                          <a:latin typeface="Calibri" panose="020F0502020204030204" pitchFamily="34" charset="0"/>
                          <a:ea typeface="Calibri"/>
                          <a:cs typeface="Calibri" panose="020F0502020204030204" pitchFamily="34" charset="0"/>
                        </a:rPr>
                        <a:t>Small Company and </a:t>
                      </a: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Content </a:t>
                      </a: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as per Section 134 and</a:t>
                      </a:r>
                      <a:r>
                        <a:rPr kumimoji="0" lang="en-US" sz="2800" b="0" kern="1200" baseline="0" dirty="0" smtClean="0">
                          <a:solidFill>
                            <a:schemeClr val="tx1"/>
                          </a:solidFill>
                          <a:effectLst/>
                          <a:latin typeface="Calibri" panose="020F0502020204030204" pitchFamily="34" charset="0"/>
                          <a:ea typeface="Calibri"/>
                          <a:cs typeface="Calibri" panose="020F0502020204030204" pitchFamily="34" charset="0"/>
                        </a:rPr>
                        <a:t> Rule 8 / 8A</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1"/>
                  </a:ext>
                </a:extLst>
              </a:tr>
              <a:tr h="643823">
                <a:tc>
                  <a:txBody>
                    <a:bodyPr/>
                    <a:lstStyle/>
                    <a:p>
                      <a:pPr algn="ctr"/>
                      <a:r>
                        <a:rPr lang="en-US" sz="2800" b="0" dirty="0" smtClean="0">
                          <a:latin typeface="Calibri" panose="020F0502020204030204" pitchFamily="34" charset="0"/>
                          <a:cs typeface="Calibri" panose="020F0502020204030204" pitchFamily="34" charset="0"/>
                        </a:rPr>
                        <a:t>8</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SEBI (LODR) 2015 for listed companies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6"/>
                  </a:ext>
                </a:extLst>
              </a:tr>
              <a:tr h="722166">
                <a:tc>
                  <a:txBody>
                    <a:bodyPr/>
                    <a:lstStyle/>
                    <a:p>
                      <a:pPr algn="ctr"/>
                      <a:r>
                        <a:rPr lang="en-US" sz="2800" b="0" dirty="0" smtClean="0">
                          <a:latin typeface="Calibri" panose="020F0502020204030204" pitchFamily="34" charset="0"/>
                          <a:cs typeface="Calibri" panose="020F0502020204030204" pitchFamily="34" charset="0"/>
                        </a:rPr>
                        <a:t>9</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Applicable Laws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2"/>
                  </a:ext>
                </a:extLst>
              </a:tr>
              <a:tr h="722166">
                <a:tc>
                  <a:txBody>
                    <a:bodyPr/>
                    <a:lstStyle/>
                    <a:p>
                      <a:pPr algn="ctr"/>
                      <a:r>
                        <a:rPr lang="en-US" sz="2800" b="0" dirty="0" smtClean="0">
                          <a:latin typeface="Calibri" panose="020F0502020204030204" pitchFamily="34" charset="0"/>
                          <a:cs typeface="Calibri" panose="020F0502020204030204" pitchFamily="34" charset="0"/>
                        </a:rPr>
                        <a:t>10</a:t>
                      </a:r>
                      <a:endParaRPr lang="en-US" sz="2800" b="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FEMA 1999</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3"/>
                  </a:ext>
                </a:extLst>
              </a:tr>
              <a:tr h="763058">
                <a:tc>
                  <a:txBody>
                    <a:bodyPr/>
                    <a:lstStyle/>
                    <a:p>
                      <a:pPr algn="ctr"/>
                      <a:r>
                        <a:rPr lang="en-US" sz="2800" b="0" dirty="0" smtClean="0">
                          <a:latin typeface="Calibri" panose="020F0502020204030204" pitchFamily="34" charset="0"/>
                          <a:cs typeface="Calibri" panose="020F0502020204030204" pitchFamily="34" charset="0"/>
                        </a:rPr>
                        <a:t>11</a:t>
                      </a:r>
                      <a:endParaRPr lang="en-US" sz="2800" b="0" dirty="0">
                        <a:latin typeface="Calibri" panose="020F0502020204030204" pitchFamily="34" charset="0"/>
                        <a:cs typeface="Calibri" panose="020F0502020204030204" pitchFamily="34" charset="0"/>
                      </a:endParaRPr>
                    </a:p>
                  </a:txBody>
                  <a:tcPr>
                    <a:solidFill>
                      <a:schemeClr val="bg2"/>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POSH 2013</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bg2"/>
                    </a:solidFill>
                  </a:tcPr>
                </a:tc>
                <a:extLst>
                  <a:ext uri="{0D108BD9-81ED-4DB2-BD59-A6C34878D82A}">
                    <a16:rowId xmlns:a16="http://schemas.microsoft.com/office/drawing/2014/main" xmlns="" val="10004"/>
                  </a:ext>
                </a:extLst>
              </a:tr>
              <a:tr h="722166">
                <a:tc>
                  <a:txBody>
                    <a:bodyPr/>
                    <a:lstStyle/>
                    <a:p>
                      <a:pPr algn="ctr"/>
                      <a:r>
                        <a:rPr kumimoji="0" lang="en-US" sz="2800" b="0" kern="1200" dirty="0" smtClean="0">
                          <a:solidFill>
                            <a:schemeClr val="dk1"/>
                          </a:solidFill>
                          <a:latin typeface="Calibri" panose="020F0502020204030204" pitchFamily="34" charset="0"/>
                          <a:ea typeface="+mn-ea"/>
                          <a:cs typeface="Calibri" panose="020F0502020204030204" pitchFamily="34" charset="0"/>
                        </a:rPr>
                        <a:t>12</a:t>
                      </a:r>
                      <a:endParaRPr kumimoji="0" lang="en-US" sz="2800" b="0" kern="1200" dirty="0">
                        <a:solidFill>
                          <a:schemeClr val="dk1"/>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kumimoji="0" lang="en-US" sz="2800" b="0" kern="1200" dirty="0" smtClean="0">
                          <a:solidFill>
                            <a:schemeClr val="tx1"/>
                          </a:solidFill>
                          <a:effectLst/>
                          <a:latin typeface="Calibri" panose="020F0502020204030204" pitchFamily="34" charset="0"/>
                          <a:ea typeface="Calibri"/>
                          <a:cs typeface="Calibri" panose="020F0502020204030204" pitchFamily="34" charset="0"/>
                        </a:rPr>
                        <a:t>SS-4 and ICSI Guidance Notes</a:t>
                      </a:r>
                      <a:endParaRPr kumimoji="0" lang="en-US" sz="2800" b="0" kern="1200" dirty="0">
                        <a:solidFill>
                          <a:schemeClr val="tx1"/>
                        </a:solidFill>
                        <a:effectLst/>
                        <a:latin typeface="Calibri" panose="020F0502020204030204" pitchFamily="34" charset="0"/>
                        <a:ea typeface="Calibri"/>
                        <a:cs typeface="Calibri" panose="020F0502020204030204" pitchFamily="34" charset="0"/>
                      </a:endParaRPr>
                    </a:p>
                  </a:txBody>
                  <a:tcPr marL="68579" marR="68579" marT="0" marB="0">
                    <a:solidFill>
                      <a:schemeClr val="accent1">
                        <a:lumMod val="40000"/>
                        <a:lumOff val="60000"/>
                      </a:schemeClr>
                    </a:solidFill>
                  </a:tcPr>
                </a:tc>
                <a:extLst>
                  <a:ext uri="{0D108BD9-81ED-4DB2-BD59-A6C34878D82A}">
                    <a16:rowId xmlns:a16="http://schemas.microsoft.com/office/drawing/2014/main" xmlns="" val="10005"/>
                  </a:ext>
                </a:extLst>
              </a:tr>
            </a:tbl>
          </a:graphicData>
        </a:graphic>
      </p:graphicFrame>
      <p:sp>
        <p:nvSpPr>
          <p:cNvPr id="3" name="Footer Placeholder 2"/>
          <p:cNvSpPr>
            <a:spLocks noGrp="1"/>
          </p:cNvSpPr>
          <p:nvPr>
            <p:ph type="ftr" sz="quarter" idx="11"/>
          </p:nvPr>
        </p:nvSpPr>
        <p:spPr/>
        <p:txBody>
          <a:bodyPr/>
          <a:lstStyle/>
          <a:p>
            <a:pPr algn="ctr"/>
            <a:r>
              <a:rPr lang="en-US" dirty="0"/>
              <a:t>AMITA DESAI &amp; CO.</a:t>
            </a:r>
          </a:p>
        </p:txBody>
      </p:sp>
      <p:sp>
        <p:nvSpPr>
          <p:cNvPr id="4" name="Slide Number Placeholder 3"/>
          <p:cNvSpPr>
            <a:spLocks noGrp="1"/>
          </p:cNvSpPr>
          <p:nvPr>
            <p:ph type="sldNum" sz="quarter" idx="12"/>
          </p:nvPr>
        </p:nvSpPr>
        <p:spPr/>
        <p:txBody>
          <a:bodyPr/>
          <a:lstStyle/>
          <a:p>
            <a:fld id="{A3F31473-23EB-4724-8B59-FE6D21D89FA4}" type="slidenum">
              <a:rPr lang="en-US" smtClean="0"/>
              <a:pPr/>
              <a:t>9</a:t>
            </a:fld>
            <a:endParaRPr lang="en-US" dirty="0"/>
          </a:p>
        </p:txBody>
      </p:sp>
      <p:sp>
        <p:nvSpPr>
          <p:cNvPr id="5" name="Title 4"/>
          <p:cNvSpPr>
            <a:spLocks noGrp="1"/>
          </p:cNvSpPr>
          <p:nvPr>
            <p:ph type="title"/>
          </p:nvPr>
        </p:nvSpPr>
        <p:spPr>
          <a:xfrm>
            <a:off x="457200" y="274638"/>
            <a:ext cx="7772400" cy="563562"/>
          </a:xfrm>
          <a:solidFill>
            <a:schemeClr val="bg2"/>
          </a:solidFill>
        </p:spPr>
        <p:txBody>
          <a:bodyPr>
            <a:noAutofit/>
          </a:bodyPr>
          <a:lstStyle/>
          <a:p>
            <a:pPr algn="ctr"/>
            <a:r>
              <a:rPr lang="en-US" sz="4000" dirty="0">
                <a:solidFill>
                  <a:srgbClr val="C00000"/>
                </a:solidFill>
                <a:latin typeface="Calibri" panose="020F0502020204030204" pitchFamily="34" charset="0"/>
                <a:cs typeface="Calibri" panose="020F0502020204030204" pitchFamily="34" charset="0"/>
              </a:rPr>
              <a:t>Table of Contents</a:t>
            </a:r>
          </a:p>
        </p:txBody>
      </p:sp>
    </p:spTree>
    <p:extLst>
      <p:ext uri="{BB962C8B-B14F-4D97-AF65-F5344CB8AC3E}">
        <p14:creationId xmlns:p14="http://schemas.microsoft.com/office/powerpoint/2010/main" val="2375519213"/>
      </p:ext>
    </p:extLst>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9346" y="838200"/>
            <a:ext cx="8229600" cy="4767069"/>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The Report shall include a statement on compliance of applicable </a:t>
            </a:r>
            <a:r>
              <a:rPr lang="en-US" sz="2400" b="1" dirty="0">
                <a:latin typeface="Calibri" panose="020F0502020204030204" pitchFamily="34" charset="0"/>
                <a:cs typeface="Calibri" panose="020F0502020204030204" pitchFamily="34" charset="0"/>
              </a:rPr>
              <a:t>Secretarial Standards </a:t>
            </a:r>
            <a:r>
              <a:rPr lang="en-US" sz="2400" dirty="0">
                <a:latin typeface="Calibri" panose="020F0502020204030204" pitchFamily="34" charset="0"/>
                <a:cs typeface="Calibri" panose="020F0502020204030204" pitchFamily="34" charset="0"/>
              </a:rPr>
              <a:t>and other Secretarial Standards voluntarily adopted by the company</a:t>
            </a:r>
            <a:r>
              <a:rPr lang="en-US" sz="2400" dirty="0" smtClean="0">
                <a:latin typeface="Calibri" panose="020F0502020204030204" pitchFamily="34" charset="0"/>
                <a:cs typeface="Calibri" panose="020F0502020204030204" pitchFamily="34" charset="0"/>
              </a:rPr>
              <a:t>.</a:t>
            </a:r>
          </a:p>
          <a:p>
            <a:pPr marL="109728" indent="0" algn="just">
              <a:buNone/>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In case if </a:t>
            </a:r>
            <a:r>
              <a:rPr lang="en-US" sz="2400" dirty="0" smtClean="0">
                <a:latin typeface="Calibri" panose="020F0502020204030204" pitchFamily="34" charset="0"/>
                <a:cs typeface="Calibri" panose="020F0502020204030204" pitchFamily="34" charset="0"/>
              </a:rPr>
              <a:t>a certain </a:t>
            </a:r>
            <a:r>
              <a:rPr lang="en-US" sz="2400" dirty="0">
                <a:latin typeface="Calibri" panose="020F0502020204030204" pitchFamily="34" charset="0"/>
                <a:cs typeface="Calibri" panose="020F0502020204030204" pitchFamily="34" charset="0"/>
              </a:rPr>
              <a:t>portion of applicable Secretarial Standards is not adhered, the </a:t>
            </a:r>
            <a:r>
              <a:rPr lang="en-US" sz="2400" b="1" dirty="0" smtClean="0">
                <a:latin typeface="Calibri" panose="020F0502020204030204" pitchFamily="34" charset="0"/>
                <a:cs typeface="Calibri" panose="020F0502020204030204" pitchFamily="34" charset="0"/>
              </a:rPr>
              <a:t>same should </a:t>
            </a:r>
            <a:r>
              <a:rPr lang="en-US" sz="2400" b="1" dirty="0">
                <a:latin typeface="Calibri" panose="020F0502020204030204" pitchFamily="34" charset="0"/>
                <a:cs typeface="Calibri" panose="020F0502020204030204" pitchFamily="34" charset="0"/>
              </a:rPr>
              <a:t>be highlighted </a:t>
            </a:r>
            <a:r>
              <a:rPr lang="en-US" sz="2400" dirty="0">
                <a:latin typeface="Calibri" panose="020F0502020204030204" pitchFamily="34" charset="0"/>
                <a:cs typeface="Calibri" panose="020F0502020204030204" pitchFamily="34" charset="0"/>
              </a:rPr>
              <a:t>in the Report </a:t>
            </a:r>
            <a:r>
              <a:rPr lang="en-US" sz="2400" dirty="0" smtClean="0">
                <a:latin typeface="Calibri" panose="020F0502020204030204" pitchFamily="34" charset="0"/>
                <a:cs typeface="Calibri" panose="020F0502020204030204" pitchFamily="34" charset="0"/>
              </a:rPr>
              <a:t>along with </a:t>
            </a:r>
            <a:r>
              <a:rPr lang="en-US" sz="2400" dirty="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reasons for not </a:t>
            </a:r>
            <a:r>
              <a:rPr lang="en-US" sz="2400" dirty="0" smtClean="0">
                <a:latin typeface="Calibri" panose="020F0502020204030204" pitchFamily="34" charset="0"/>
                <a:cs typeface="Calibri" panose="020F0502020204030204" pitchFamily="34" charset="0"/>
              </a:rPr>
              <a:t>complying with </a:t>
            </a:r>
            <a:r>
              <a:rPr lang="en-US" sz="2400" dirty="0">
                <a:latin typeface="Calibri" panose="020F0502020204030204" pitchFamily="34" charset="0"/>
                <a:cs typeface="Calibri" panose="020F0502020204030204" pitchFamily="34" charset="0"/>
              </a:rPr>
              <a:t>the same.</a:t>
            </a:r>
            <a:endParaRPr lang="en-IN" sz="2400" dirty="0" smtClean="0">
              <a:latin typeface="Calibri" panose="020F0502020204030204" pitchFamily="34" charset="0"/>
              <a:cs typeface="Calibri" panose="020F0502020204030204" pitchFamily="34" charset="0"/>
            </a:endParaRPr>
          </a:p>
          <a:p>
            <a:pPr marL="109728" indent="0" algn="just">
              <a:buNone/>
            </a:pPr>
            <a:endParaRPr lang="en-US" sz="2400" dirty="0">
              <a:latin typeface="Calibri" panose="020F0502020204030204" pitchFamily="34" charset="0"/>
              <a:cs typeface="Calibri" panose="020F0502020204030204" pitchFamily="34" charset="0"/>
            </a:endParaRPr>
          </a:p>
          <a:p>
            <a:pPr marL="109728" indent="0" algn="just">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90</a:t>
            </a:fld>
            <a:endParaRPr lang="en-US"/>
          </a:p>
        </p:txBody>
      </p:sp>
      <p:sp>
        <p:nvSpPr>
          <p:cNvPr id="5" name="Title 4"/>
          <p:cNvSpPr>
            <a:spLocks noGrp="1"/>
          </p:cNvSpPr>
          <p:nvPr>
            <p:ph type="title"/>
          </p:nvPr>
        </p:nvSpPr>
        <p:spPr>
          <a:xfrm>
            <a:off x="459346" y="0"/>
            <a:ext cx="8229600" cy="6858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26. Compliance with Secretarial Standard</a:t>
            </a:r>
            <a:endParaRPr lang="en-IN" sz="3200" dirty="0">
              <a:solidFill>
                <a:srgbClr val="C00000"/>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733800"/>
            <a:ext cx="6267450" cy="1871469"/>
          </a:xfrm>
          <a:prstGeom prst="rect">
            <a:avLst/>
          </a:prstGeom>
        </p:spPr>
      </p:pic>
    </p:spTree>
    <p:extLst>
      <p:ext uri="{BB962C8B-B14F-4D97-AF65-F5344CB8AC3E}">
        <p14:creationId xmlns:p14="http://schemas.microsoft.com/office/powerpoint/2010/main" val="209457888"/>
      </p:ext>
    </p:extLst>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458200" cy="5341146"/>
          </a:xfrm>
          <a:solidFill>
            <a:schemeClr val="bg2"/>
          </a:solidFill>
        </p:spPr>
        <p:txBody>
          <a:bodyPr>
            <a:normAutofit/>
          </a:bodyPr>
          <a:lstStyle/>
          <a:p>
            <a:pPr marL="109728" indent="0" algn="just">
              <a:buNone/>
            </a:pPr>
            <a:r>
              <a:rPr lang="en-US" b="1" u="sng" dirty="0" smtClean="0">
                <a:latin typeface="Calibri" panose="020F0502020204030204" pitchFamily="34" charset="0"/>
                <a:cs typeface="Calibri" panose="020F0502020204030204" pitchFamily="34" charset="0"/>
              </a:rPr>
              <a:t>SS-4 provides as </a:t>
            </a:r>
            <a:r>
              <a:rPr lang="en-US" b="1" u="sng" dirty="0">
                <a:latin typeface="Calibri" panose="020F0502020204030204" pitchFamily="34" charset="0"/>
                <a:cs typeface="Calibri" panose="020F0502020204030204" pitchFamily="34" charset="0"/>
              </a:rPr>
              <a:t>a matter of good corporate governance practice</a:t>
            </a:r>
            <a:r>
              <a:rPr lang="en-US" b="1" u="sng" dirty="0" smtClean="0">
                <a:latin typeface="Calibri" panose="020F0502020204030204" pitchFamily="34" charset="0"/>
                <a:cs typeface="Calibri" panose="020F0502020204030204" pitchFamily="34" charset="0"/>
              </a:rPr>
              <a:t>,</a:t>
            </a:r>
          </a:p>
          <a:p>
            <a:pPr marL="109728" indent="0" algn="just">
              <a:buNone/>
            </a:pPr>
            <a:r>
              <a:rPr lang="en-US" dirty="0" smtClean="0">
                <a:latin typeface="Calibri" panose="020F0502020204030204" pitchFamily="34" charset="0"/>
                <a:cs typeface="Calibri" panose="020F0502020204030204" pitchFamily="34" charset="0"/>
              </a:rPr>
              <a:t>-That if </a:t>
            </a:r>
            <a:r>
              <a:rPr lang="en-US" dirty="0">
                <a:latin typeface="Calibri" panose="020F0502020204030204" pitchFamily="34" charset="0"/>
                <a:cs typeface="Calibri" panose="020F0502020204030204" pitchFamily="34" charset="0"/>
              </a:rPr>
              <a:t>a company has failed to </a:t>
            </a:r>
            <a:r>
              <a:rPr lang="en-US" dirty="0" smtClean="0">
                <a:latin typeface="Calibri" panose="020F0502020204030204" pitchFamily="34" charset="0"/>
                <a:cs typeface="Calibri" panose="020F0502020204030204" pitchFamily="34" charset="0"/>
              </a:rPr>
              <a:t>complete </a:t>
            </a:r>
            <a:r>
              <a:rPr lang="en-US" dirty="0">
                <a:latin typeface="Calibri" panose="020F0502020204030204" pitchFamily="34" charset="0"/>
                <a:cs typeface="Calibri" panose="020F0502020204030204" pitchFamily="34" charset="0"/>
              </a:rPr>
              <a:t>or implement any </a:t>
            </a:r>
            <a:r>
              <a:rPr lang="en-US" b="1" u="sng" dirty="0">
                <a:solidFill>
                  <a:srgbClr val="C00000"/>
                </a:solidFill>
                <a:latin typeface="Calibri" panose="020F0502020204030204" pitchFamily="34" charset="0"/>
                <a:cs typeface="Calibri" panose="020F0502020204030204" pitchFamily="34" charset="0"/>
              </a:rPr>
              <a:t>C</a:t>
            </a:r>
            <a:r>
              <a:rPr lang="en-US" b="1" u="sng" dirty="0" smtClean="0">
                <a:solidFill>
                  <a:srgbClr val="C00000"/>
                </a:solidFill>
                <a:latin typeface="Calibri" panose="020F0502020204030204" pitchFamily="34" charset="0"/>
                <a:cs typeface="Calibri" panose="020F0502020204030204" pitchFamily="34" charset="0"/>
              </a:rPr>
              <a:t>orporate </a:t>
            </a:r>
            <a:r>
              <a:rPr lang="en-US" b="1" u="sng" dirty="0">
                <a:solidFill>
                  <a:srgbClr val="C00000"/>
                </a:solidFill>
                <a:latin typeface="Calibri" panose="020F0502020204030204" pitchFamily="34" charset="0"/>
                <a:cs typeface="Calibri" panose="020F0502020204030204" pitchFamily="34" charset="0"/>
              </a:rPr>
              <a:t>A</a:t>
            </a:r>
            <a:r>
              <a:rPr lang="en-US" b="1" u="sng" dirty="0" smtClean="0">
                <a:solidFill>
                  <a:srgbClr val="C00000"/>
                </a:solidFill>
                <a:latin typeface="Calibri" panose="020F0502020204030204" pitchFamily="34" charset="0"/>
                <a:cs typeface="Calibri" panose="020F0502020204030204" pitchFamily="34" charset="0"/>
              </a:rPr>
              <a:t>ction </a:t>
            </a:r>
            <a:r>
              <a:rPr lang="en-US" dirty="0" smtClean="0">
                <a:latin typeface="Calibri" panose="020F0502020204030204" pitchFamily="34" charset="0"/>
                <a:cs typeface="Calibri" panose="020F0502020204030204" pitchFamily="34" charset="0"/>
              </a:rPr>
              <a:t>within the </a:t>
            </a:r>
            <a:r>
              <a:rPr lang="en-US" dirty="0">
                <a:latin typeface="Calibri" panose="020F0502020204030204" pitchFamily="34" charset="0"/>
                <a:cs typeface="Calibri" panose="020F0502020204030204" pitchFamily="34" charset="0"/>
              </a:rPr>
              <a:t>specified time limit, the Report should disclose </a:t>
            </a:r>
            <a:r>
              <a:rPr lang="en-US" b="1" u="sng" dirty="0">
                <a:solidFill>
                  <a:srgbClr val="C00000"/>
                </a:solidFill>
                <a:latin typeface="Calibri" panose="020F0502020204030204" pitchFamily="34" charset="0"/>
                <a:cs typeface="Calibri" panose="020F0502020204030204" pitchFamily="34" charset="0"/>
              </a:rPr>
              <a:t>the fact and the </a:t>
            </a:r>
            <a:r>
              <a:rPr lang="en-US" b="1" u="sng" dirty="0" smtClean="0">
                <a:solidFill>
                  <a:srgbClr val="C00000"/>
                </a:solidFill>
                <a:latin typeface="Calibri" panose="020F0502020204030204" pitchFamily="34" charset="0"/>
                <a:cs typeface="Calibri" panose="020F0502020204030204" pitchFamily="34" charset="0"/>
              </a:rPr>
              <a:t>reasons </a:t>
            </a:r>
            <a:r>
              <a:rPr lang="en-US" dirty="0" smtClean="0">
                <a:latin typeface="Calibri" panose="020F0502020204030204" pitchFamily="34" charset="0"/>
                <a:cs typeface="Calibri" panose="020F0502020204030204" pitchFamily="34" charset="0"/>
              </a:rPr>
              <a:t>for </a:t>
            </a:r>
            <a:r>
              <a:rPr lang="en-US" dirty="0">
                <a:latin typeface="Calibri" panose="020F0502020204030204" pitchFamily="34" charset="0"/>
                <a:cs typeface="Calibri" panose="020F0502020204030204" pitchFamily="34" charset="0"/>
              </a:rPr>
              <a:t>such failure. </a:t>
            </a:r>
            <a:endParaRPr lang="en-US" dirty="0" smtClean="0">
              <a:latin typeface="Calibri" panose="020F0502020204030204" pitchFamily="34" charset="0"/>
              <a:cs typeface="Calibri" panose="020F0502020204030204" pitchFamily="34" charset="0"/>
            </a:endParaRPr>
          </a:p>
          <a:p>
            <a:pPr marL="109728" indent="0" algn="just">
              <a:buNone/>
            </a:pPr>
            <a:r>
              <a:rPr lang="en-US" sz="2800" dirty="0" smtClean="0">
                <a:latin typeface="Calibri" panose="020F0502020204030204" pitchFamily="34" charset="0"/>
                <a:cs typeface="Calibri" panose="020F0502020204030204" pitchFamily="34" charset="0"/>
              </a:rPr>
              <a:t>-Corporate </a:t>
            </a:r>
            <a:r>
              <a:rPr lang="en-US" sz="2800" dirty="0">
                <a:latin typeface="Calibri" panose="020F0502020204030204" pitchFamily="34" charset="0"/>
                <a:cs typeface="Calibri" panose="020F0502020204030204" pitchFamily="34" charset="0"/>
              </a:rPr>
              <a:t>Action means buy back of securities, payment of dividend declared, mergers and de-mergers, delisting, split and issue of any securities.</a:t>
            </a:r>
          </a:p>
          <a:p>
            <a:pPr marL="109728" indent="0" algn="just">
              <a:buNone/>
            </a:pPr>
            <a:r>
              <a:rPr lang="en-US" dirty="0" smtClean="0">
                <a:latin typeface="Calibri" panose="020F0502020204030204" pitchFamily="34" charset="0"/>
                <a:cs typeface="Calibri" panose="020F0502020204030204" pitchFamily="34" charset="0"/>
              </a:rPr>
              <a:t>-Even the Report to include </a:t>
            </a:r>
            <a:r>
              <a:rPr lang="en-US" dirty="0">
                <a:latin typeface="Calibri" panose="020F0502020204030204" pitchFamily="34" charset="0"/>
                <a:cs typeface="Calibri" panose="020F0502020204030204" pitchFamily="34" charset="0"/>
              </a:rPr>
              <a:t>any </a:t>
            </a:r>
            <a:r>
              <a:rPr lang="en-US" b="1" u="sng" dirty="0">
                <a:solidFill>
                  <a:srgbClr val="C00000"/>
                </a:solidFill>
                <a:latin typeface="Calibri" panose="020F0502020204030204" pitchFamily="34" charset="0"/>
                <a:cs typeface="Calibri" panose="020F0502020204030204" pitchFamily="34" charset="0"/>
              </a:rPr>
              <a:t>cancellation of the </a:t>
            </a:r>
            <a:r>
              <a:rPr lang="en-US" b="1" u="sng" dirty="0" smtClean="0">
                <a:solidFill>
                  <a:srgbClr val="C00000"/>
                </a:solidFill>
                <a:latin typeface="Calibri" panose="020F0502020204030204" pitchFamily="34" charset="0"/>
                <a:cs typeface="Calibri" panose="020F0502020204030204" pitchFamily="34" charset="0"/>
              </a:rPr>
              <a:t>Corporate </a:t>
            </a:r>
            <a:r>
              <a:rPr lang="en-US" b="1" u="sng" dirty="0">
                <a:solidFill>
                  <a:srgbClr val="C00000"/>
                </a:solidFill>
                <a:latin typeface="Calibri" panose="020F0502020204030204" pitchFamily="34" charset="0"/>
                <a:cs typeface="Calibri" panose="020F0502020204030204" pitchFamily="34" charset="0"/>
              </a:rPr>
              <a:t>A</a:t>
            </a:r>
            <a:r>
              <a:rPr lang="en-US" b="1" u="sng" dirty="0" smtClean="0">
                <a:solidFill>
                  <a:srgbClr val="C00000"/>
                </a:solidFill>
                <a:latin typeface="Calibri" panose="020F0502020204030204" pitchFamily="34" charset="0"/>
                <a:cs typeface="Calibri" panose="020F0502020204030204" pitchFamily="34" charset="0"/>
              </a:rPr>
              <a:t>ction</a:t>
            </a:r>
            <a:r>
              <a:rPr lang="en-US" dirty="0" smtClean="0">
                <a:latin typeface="Calibri" panose="020F0502020204030204" pitchFamily="34" charset="0"/>
                <a:cs typeface="Calibri" panose="020F0502020204030204" pitchFamily="34" charset="0"/>
              </a:rPr>
              <a:t> announced </a:t>
            </a:r>
            <a:r>
              <a:rPr lang="en-US" dirty="0">
                <a:latin typeface="Calibri" panose="020F0502020204030204" pitchFamily="34" charset="0"/>
                <a:cs typeface="Calibri" panose="020F0502020204030204" pitchFamily="34" charset="0"/>
              </a:rPr>
              <a:t>by the </a:t>
            </a:r>
            <a:r>
              <a:rPr lang="en-US" dirty="0" smtClean="0">
                <a:latin typeface="Calibri" panose="020F0502020204030204" pitchFamily="34" charset="0"/>
                <a:cs typeface="Calibri" panose="020F0502020204030204" pitchFamily="34" charset="0"/>
              </a:rPr>
              <a:t>Company</a:t>
            </a:r>
            <a:r>
              <a:rPr lang="en-US" dirty="0">
                <a:latin typeface="Calibri" panose="020F0502020204030204" pitchFamily="34" charset="0"/>
                <a:cs typeface="Calibri" panose="020F0502020204030204" pitchFamily="34" charset="0"/>
              </a:rPr>
              <a: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91</a:t>
            </a:fld>
            <a:endParaRPr lang="en-US"/>
          </a:p>
        </p:txBody>
      </p:sp>
      <p:sp>
        <p:nvSpPr>
          <p:cNvPr id="6" name="Title 4"/>
          <p:cNvSpPr>
            <a:spLocks noGrp="1"/>
          </p:cNvSpPr>
          <p:nvPr>
            <p:ph type="title"/>
          </p:nvPr>
        </p:nvSpPr>
        <p:spPr>
          <a:xfrm>
            <a:off x="228600" y="187820"/>
            <a:ext cx="8458200" cy="678653"/>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400" dirty="0" smtClean="0">
                <a:solidFill>
                  <a:srgbClr val="C00000"/>
                </a:solidFill>
                <a:latin typeface="Calibri" panose="020F0502020204030204" pitchFamily="34" charset="0"/>
                <a:cs typeface="Calibri" panose="020F0502020204030204" pitchFamily="34" charset="0"/>
              </a:rPr>
              <a:t>27. FAILURE </a:t>
            </a:r>
            <a:r>
              <a:rPr lang="en-US" sz="2400" dirty="0">
                <a:solidFill>
                  <a:srgbClr val="C00000"/>
                </a:solidFill>
                <a:latin typeface="Calibri" panose="020F0502020204030204" pitchFamily="34" charset="0"/>
                <a:cs typeface="Calibri" panose="020F0502020204030204" pitchFamily="34" charset="0"/>
              </a:rPr>
              <a:t>TO IMPLEMENT ANY CORPORATE </a:t>
            </a:r>
            <a:r>
              <a:rPr lang="en-US" sz="2400" dirty="0" smtClean="0">
                <a:solidFill>
                  <a:srgbClr val="C00000"/>
                </a:solidFill>
                <a:latin typeface="Calibri" panose="020F0502020204030204" pitchFamily="34" charset="0"/>
                <a:cs typeface="Calibri" panose="020F0502020204030204" pitchFamily="34" charset="0"/>
              </a:rPr>
              <a:t>ACTION (SS-4)</a:t>
            </a:r>
            <a:endParaRPr lang="en-IN"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9880773"/>
      </p:ext>
    </p:extLst>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A copy of the </a:t>
            </a:r>
            <a:r>
              <a:rPr lang="en-US" sz="2400" b="1" u="sng" dirty="0" smtClean="0">
                <a:latin typeface="Calibri" panose="020F0502020204030204" pitchFamily="34" charset="0"/>
                <a:cs typeface="Calibri" panose="020F0502020204030204" pitchFamily="34" charset="0"/>
              </a:rPr>
              <a:t>Annual </a:t>
            </a:r>
            <a:r>
              <a:rPr lang="en-US" sz="2400" b="1" u="sng" dirty="0">
                <a:latin typeface="Calibri" panose="020F0502020204030204" pitchFamily="34" charset="0"/>
                <a:cs typeface="Calibri" panose="020F0502020204030204" pitchFamily="34" charset="0"/>
              </a:rPr>
              <a:t>R</a:t>
            </a:r>
            <a:r>
              <a:rPr lang="en-US" sz="2400" b="1" u="sng" dirty="0" smtClean="0">
                <a:latin typeface="Calibri" panose="020F0502020204030204" pitchFamily="34" charset="0"/>
                <a:cs typeface="Calibri" panose="020F0502020204030204" pitchFamily="34" charset="0"/>
              </a:rPr>
              <a:t>eturn </a:t>
            </a:r>
            <a:r>
              <a:rPr lang="en-US" sz="2400" dirty="0">
                <a:latin typeface="Calibri" panose="020F0502020204030204" pitchFamily="34" charset="0"/>
                <a:cs typeface="Calibri" panose="020F0502020204030204" pitchFamily="34" charset="0"/>
              </a:rPr>
              <a:t>shall be placed on the website of the company, </a:t>
            </a:r>
            <a:r>
              <a:rPr lang="en-US" sz="2400" dirty="0" smtClean="0">
                <a:latin typeface="Calibri" panose="020F0502020204030204" pitchFamily="34" charset="0"/>
                <a:cs typeface="Calibri" panose="020F0502020204030204" pitchFamily="34" charset="0"/>
              </a:rPr>
              <a:t>if any</a:t>
            </a:r>
            <a:r>
              <a:rPr lang="en-US" sz="2400" dirty="0">
                <a:latin typeface="Calibri" panose="020F0502020204030204" pitchFamily="34" charset="0"/>
                <a:cs typeface="Calibri" panose="020F0502020204030204" pitchFamily="34" charset="0"/>
              </a:rPr>
              <a:t>, and the </a:t>
            </a:r>
            <a:r>
              <a:rPr lang="en-US" sz="2400" b="1" u="sng" dirty="0">
                <a:latin typeface="Calibri" panose="020F0502020204030204" pitchFamily="34" charset="0"/>
                <a:cs typeface="Calibri" panose="020F0502020204030204" pitchFamily="34" charset="0"/>
              </a:rPr>
              <a:t>web-link of such annual return </a:t>
            </a:r>
            <a:r>
              <a:rPr lang="en-US" sz="2400" dirty="0">
                <a:latin typeface="Calibri" panose="020F0502020204030204" pitchFamily="34" charset="0"/>
                <a:cs typeface="Calibri" panose="020F0502020204030204" pitchFamily="34" charset="0"/>
              </a:rPr>
              <a:t>shall be disclosed in the Report</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No Company now </a:t>
            </a:r>
            <a:r>
              <a:rPr lang="en-US" sz="2400" b="1" dirty="0" smtClean="0">
                <a:solidFill>
                  <a:srgbClr val="C00000"/>
                </a:solidFill>
                <a:latin typeface="Calibri" panose="020F0502020204030204" pitchFamily="34" charset="0"/>
                <a:cs typeface="Calibri" panose="020F0502020204030204" pitchFamily="34" charset="0"/>
              </a:rPr>
              <a:t>required </a:t>
            </a:r>
            <a:r>
              <a:rPr lang="en-US" sz="2400" dirty="0" smtClean="0">
                <a:latin typeface="Calibri" panose="020F0502020204030204" pitchFamily="34" charset="0"/>
                <a:cs typeface="Calibri" panose="020F0502020204030204" pitchFamily="34" charset="0"/>
              </a:rPr>
              <a:t>to attach the extract of Annual return in </a:t>
            </a:r>
            <a:r>
              <a:rPr lang="en-US" sz="2400" b="1" u="sng" dirty="0" smtClean="0">
                <a:solidFill>
                  <a:srgbClr val="C00000"/>
                </a:solidFill>
                <a:latin typeface="Calibri" panose="020F0502020204030204" pitchFamily="34" charset="0"/>
                <a:cs typeface="Calibri" panose="020F0502020204030204" pitchFamily="34" charset="0"/>
              </a:rPr>
              <a:t>Form MGT-9</a:t>
            </a:r>
            <a:r>
              <a:rPr lang="en-US" sz="2400" dirty="0" smtClean="0">
                <a:latin typeface="Calibri" panose="020F0502020204030204" pitchFamily="34" charset="0"/>
                <a:cs typeface="Calibri" panose="020F0502020204030204" pitchFamily="34" charset="0"/>
              </a:rPr>
              <a:t>. </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As per the amendment on </a:t>
            </a:r>
            <a:r>
              <a:rPr lang="en-US" sz="2400" dirty="0">
                <a:latin typeface="Calibri" panose="020F0502020204030204" pitchFamily="34" charset="0"/>
                <a:cs typeface="Calibri" panose="020F0502020204030204" pitchFamily="34" charset="0"/>
              </a:rPr>
              <a:t>March 05, 2021, the Central Government </a:t>
            </a:r>
            <a:r>
              <a:rPr lang="en-US" sz="2400" dirty="0" smtClean="0">
                <a:latin typeface="Calibri" panose="020F0502020204030204" pitchFamily="34" charset="0"/>
                <a:cs typeface="Calibri" panose="020F0502020204030204" pitchFamily="34" charset="0"/>
              </a:rPr>
              <a:t>has </a:t>
            </a:r>
            <a:r>
              <a:rPr lang="en-US" sz="2400" dirty="0">
                <a:latin typeface="Calibri" panose="020F0502020204030204" pitchFamily="34" charset="0"/>
                <a:cs typeface="Calibri" panose="020F0502020204030204" pitchFamily="34" charset="0"/>
              </a:rPr>
              <a:t>prescribe abridged form of annual return for </a:t>
            </a:r>
            <a:r>
              <a:rPr lang="en-US" sz="2400" b="1" u="sng" dirty="0" smtClean="0">
                <a:latin typeface="Calibri" panose="020F0502020204030204" pitchFamily="34" charset="0"/>
                <a:cs typeface="Calibri" panose="020F0502020204030204" pitchFamily="34" charset="0"/>
              </a:rPr>
              <a:t>“</a:t>
            </a:r>
            <a:r>
              <a:rPr lang="en-US" sz="2400" b="1" u="sng" dirty="0">
                <a:latin typeface="Calibri" panose="020F0502020204030204" pitchFamily="34" charset="0"/>
                <a:cs typeface="Calibri" panose="020F0502020204030204" pitchFamily="34" charset="0"/>
              </a:rPr>
              <a:t>One Person Company, </a:t>
            </a:r>
            <a:r>
              <a:rPr lang="en-US" sz="2400" b="1" u="sng" dirty="0" smtClean="0">
                <a:latin typeface="Calibri" panose="020F0502020204030204" pitchFamily="34" charset="0"/>
                <a:cs typeface="Calibri" panose="020F0502020204030204" pitchFamily="34" charset="0"/>
              </a:rPr>
              <a:t>Small Company </a:t>
            </a:r>
            <a:r>
              <a:rPr lang="en-US" sz="2400" b="1" u="sng" dirty="0">
                <a:latin typeface="Calibri" panose="020F0502020204030204" pitchFamily="34" charset="0"/>
                <a:cs typeface="Calibri" panose="020F0502020204030204" pitchFamily="34" charset="0"/>
              </a:rPr>
              <a:t>and such other class or classes of companies as may be </a:t>
            </a:r>
            <a:r>
              <a:rPr lang="en-US" sz="2400" b="1" u="sng" dirty="0" smtClean="0">
                <a:latin typeface="Calibri" panose="020F0502020204030204" pitchFamily="34" charset="0"/>
                <a:cs typeface="Calibri" panose="020F0502020204030204" pitchFamily="34" charset="0"/>
              </a:rPr>
              <a:t>prescribed”.</a:t>
            </a:r>
            <a:endParaRPr lang="en-IN" sz="2400" b="1" u="sng"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92</a:t>
            </a:fld>
            <a:endParaRPr lang="en-US"/>
          </a:p>
        </p:txBody>
      </p:sp>
      <p:sp>
        <p:nvSpPr>
          <p:cNvPr id="5" name="Title 4"/>
          <p:cNvSpPr>
            <a:spLocks noGrp="1"/>
          </p:cNvSpPr>
          <p:nvPr>
            <p:ph type="title"/>
          </p:nvPr>
        </p:nvSpPr>
        <p:spPr>
          <a:xfrm>
            <a:off x="462566" y="0"/>
            <a:ext cx="8229600" cy="609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28. Annual Return [Section 134 (3)(a)]</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9715930"/>
      </p:ext>
    </p:extLst>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569746"/>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A </a:t>
            </a:r>
            <a:r>
              <a:rPr lang="en-US" sz="2800" dirty="0">
                <a:latin typeface="Calibri" panose="020F0502020204030204" pitchFamily="34" charset="0"/>
                <a:cs typeface="Calibri" panose="020F0502020204030204" pitchFamily="34" charset="0"/>
              </a:rPr>
              <a:t>statement, wherever applicable, that the </a:t>
            </a:r>
            <a:r>
              <a:rPr lang="en-US" sz="2800" b="1" dirty="0">
                <a:solidFill>
                  <a:srgbClr val="C00000"/>
                </a:solidFill>
                <a:latin typeface="Calibri" panose="020F0502020204030204" pitchFamily="34" charset="0"/>
                <a:cs typeface="Calibri" panose="020F0502020204030204" pitchFamily="34" charset="0"/>
              </a:rPr>
              <a:t>consolidated financial statement </a:t>
            </a:r>
            <a:r>
              <a:rPr lang="en-US" sz="2800" dirty="0" smtClean="0">
                <a:latin typeface="Calibri" panose="020F0502020204030204" pitchFamily="34" charset="0"/>
                <a:cs typeface="Calibri" panose="020F0502020204030204" pitchFamily="34" charset="0"/>
              </a:rPr>
              <a:t>is </a:t>
            </a:r>
            <a:r>
              <a:rPr lang="en-US" sz="2800" dirty="0">
                <a:latin typeface="Calibri" panose="020F0502020204030204" pitchFamily="34" charset="0"/>
                <a:cs typeface="Calibri" panose="020F0502020204030204" pitchFamily="34" charset="0"/>
              </a:rPr>
              <a:t>also being presented in addition to the standalone financial statement of the company</a:t>
            </a:r>
            <a:r>
              <a:rPr lang="en-US"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b="1" dirty="0" smtClean="0">
                <a:solidFill>
                  <a:srgbClr val="C00000"/>
                </a:solidFill>
                <a:latin typeface="Calibri" panose="020F0502020204030204" pitchFamily="34" charset="0"/>
                <a:cs typeface="Calibri" panose="020F0502020204030204" pitchFamily="34" charset="0"/>
              </a:rPr>
              <a:t>Key </a:t>
            </a:r>
            <a:r>
              <a:rPr lang="en-US" sz="2800" b="1" dirty="0">
                <a:solidFill>
                  <a:srgbClr val="C00000"/>
                </a:solidFill>
                <a:latin typeface="Calibri" panose="020F0502020204030204" pitchFamily="34" charset="0"/>
                <a:cs typeface="Calibri" panose="020F0502020204030204" pitchFamily="34" charset="0"/>
              </a:rPr>
              <a:t>initiatives </a:t>
            </a:r>
            <a:r>
              <a:rPr lang="en-US" sz="2800" dirty="0">
                <a:latin typeface="Calibri" panose="020F0502020204030204" pitchFamily="34" charset="0"/>
                <a:cs typeface="Calibri" panose="020F0502020204030204" pitchFamily="34" charset="0"/>
              </a:rPr>
              <a:t>with respect to Stakeholder relationship, Customer relationship, Environment, Sustainability, Health and Safety</a:t>
            </a:r>
            <a:r>
              <a:rPr lang="en-US"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b="1" dirty="0" smtClean="0">
                <a:solidFill>
                  <a:srgbClr val="C00000"/>
                </a:solidFill>
                <a:latin typeface="Calibri" panose="020F0502020204030204" pitchFamily="34" charset="0"/>
                <a:cs typeface="Calibri" panose="020F0502020204030204" pitchFamily="34" charset="0"/>
              </a:rPr>
              <a:t>Reasons </a:t>
            </a:r>
            <a:r>
              <a:rPr lang="en-US" sz="2800" b="1" dirty="0">
                <a:solidFill>
                  <a:srgbClr val="C00000"/>
                </a:solidFill>
                <a:latin typeface="Calibri" panose="020F0502020204030204" pitchFamily="34" charset="0"/>
                <a:cs typeface="Calibri" panose="020F0502020204030204" pitchFamily="34" charset="0"/>
              </a:rPr>
              <a:t>for delay</a:t>
            </a:r>
            <a:r>
              <a:rPr lang="en-US" sz="2800" dirty="0">
                <a:latin typeface="Calibri" panose="020F0502020204030204" pitchFamily="34" charset="0"/>
                <a:cs typeface="Calibri" panose="020F0502020204030204" pitchFamily="34" charset="0"/>
              </a:rPr>
              <a:t>, if any, in holding the annual general </a:t>
            </a:r>
            <a:r>
              <a:rPr lang="en-US" sz="2800" dirty="0" smtClean="0">
                <a:latin typeface="Calibri" panose="020F0502020204030204" pitchFamily="34" charset="0"/>
                <a:cs typeface="Calibri" panose="020F0502020204030204" pitchFamily="34" charset="0"/>
              </a:rPr>
              <a:t>meeting</a:t>
            </a:r>
            <a:r>
              <a:rPr lang="en-US" sz="2800" dirty="0">
                <a:latin typeface="Calibri" panose="020F0502020204030204" pitchFamily="34" charset="0"/>
                <a:cs typeface="Calibri" panose="020F0502020204030204" pitchFamily="34" charset="0"/>
              </a:rPr>
              <a:t>.</a:t>
            </a: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93</a:t>
            </a:fld>
            <a:endParaRPr lang="en-US"/>
          </a:p>
        </p:txBody>
      </p:sp>
      <p:sp>
        <p:nvSpPr>
          <p:cNvPr id="5" name="Title 4"/>
          <p:cNvSpPr>
            <a:spLocks noGrp="1"/>
          </p:cNvSpPr>
          <p:nvPr>
            <p:ph type="title"/>
          </p:nvPr>
        </p:nvSpPr>
        <p:spPr>
          <a:xfrm>
            <a:off x="457200" y="0"/>
            <a:ext cx="8229600" cy="678653"/>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29. Other Disclosures as per SS-4</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6735554"/>
      </p:ext>
    </p:extLst>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25296"/>
            <a:ext cx="8525352" cy="5782650"/>
          </a:xfrm>
          <a:solidFill>
            <a:schemeClr val="accent1">
              <a:lumMod val="20000"/>
              <a:lumOff val="80000"/>
            </a:schemeClr>
          </a:solidFill>
        </p:spPr>
        <p:txBody>
          <a:bodyPr vert="horz">
            <a:noAutofit/>
          </a:bodyPr>
          <a:lstStyle/>
          <a:p>
            <a:pPr marL="109728" indent="0" algn="just">
              <a:buNone/>
            </a:pPr>
            <a:r>
              <a:rPr lang="en-US" sz="2800" b="1" u="sng" dirty="0" smtClean="0">
                <a:latin typeface="Calibri" panose="020F0502020204030204" pitchFamily="34" charset="0"/>
                <a:cs typeface="Calibri" panose="020F0502020204030204" pitchFamily="34" charset="0"/>
              </a:rPr>
              <a:t>Statement of deviation or variation </a:t>
            </a:r>
            <a:r>
              <a:rPr lang="en-US" sz="2800" dirty="0">
                <a:latin typeface="Calibri" panose="020F0502020204030204" pitchFamily="34" charset="0"/>
                <a:cs typeface="Calibri" panose="020F0502020204030204" pitchFamily="34" charset="0"/>
              </a:rPr>
              <a:t>with certain terms </a:t>
            </a:r>
            <a:r>
              <a:rPr lang="en-US" sz="2800" dirty="0" smtClean="0">
                <a:latin typeface="Calibri" panose="020F0502020204030204" pitchFamily="34" charset="0"/>
                <a:cs typeface="Calibri" panose="020F0502020204030204" pitchFamily="34" charset="0"/>
              </a:rPr>
              <a:t>or use of funds of </a:t>
            </a:r>
            <a:r>
              <a:rPr lang="en-US" sz="2800" dirty="0">
                <a:latin typeface="Calibri" panose="020F0502020204030204" pitchFamily="34" charset="0"/>
                <a:cs typeface="Calibri" panose="020F0502020204030204" pitchFamily="34" charset="0"/>
              </a:rPr>
              <a:t>a public issue, rights issue, preferential issue</a:t>
            </a:r>
            <a:endParaRPr lang="en-US" sz="2800" b="1" u="sng" dirty="0" smtClean="0">
              <a:latin typeface="Calibri" panose="020F0502020204030204" pitchFamily="34" charset="0"/>
              <a:cs typeface="Calibri" panose="020F0502020204030204" pitchFamily="34" charset="0"/>
            </a:endParaRPr>
          </a:p>
          <a:p>
            <a:pPr marL="566928" indent="-457200" algn="just">
              <a:buClr>
                <a:srgbClr val="C00000"/>
              </a:buClr>
              <a:buSzPct val="100000"/>
              <a:buAutoNum type="alphaLcPeriod"/>
            </a:pPr>
            <a:r>
              <a:rPr lang="en-US" sz="2800" dirty="0" smtClean="0">
                <a:latin typeface="Calibri" panose="020F0502020204030204" pitchFamily="34" charset="0"/>
                <a:cs typeface="Calibri" panose="020F0502020204030204" pitchFamily="34" charset="0"/>
              </a:rPr>
              <a:t>Statement indicating </a:t>
            </a:r>
            <a:r>
              <a:rPr lang="en-US" sz="2800" b="1" u="sng" dirty="0" smtClean="0">
                <a:latin typeface="Calibri" panose="020F0502020204030204" pitchFamily="34" charset="0"/>
                <a:cs typeface="Calibri" panose="020F0502020204030204" pitchFamily="34" charset="0"/>
              </a:rPr>
              <a:t>deviations in the use of proceeds </a:t>
            </a:r>
            <a:r>
              <a:rPr lang="en-US" sz="2800" dirty="0" smtClean="0">
                <a:latin typeface="Calibri" panose="020F0502020204030204" pitchFamily="34" charset="0"/>
                <a:cs typeface="Calibri" panose="020F0502020204030204" pitchFamily="34" charset="0"/>
              </a:rPr>
              <a:t>from the objects stated in the Offer document or Explanatory Statement to the Notice for the General Meeting;</a:t>
            </a:r>
          </a:p>
          <a:p>
            <a:pPr marL="566928" indent="-457200" algn="just">
              <a:buClr>
                <a:srgbClr val="C00000"/>
              </a:buClr>
              <a:buSzPct val="100000"/>
              <a:buFont typeface="Wingdings 3"/>
              <a:buAutoNum type="alphaLcPeriod"/>
            </a:pPr>
            <a:r>
              <a:rPr lang="en-US" sz="2800" dirty="0" smtClean="0">
                <a:latin typeface="Calibri" panose="020F0502020204030204" pitchFamily="34" charset="0"/>
                <a:cs typeface="Calibri" panose="020F0502020204030204" pitchFamily="34" charset="0"/>
              </a:rPr>
              <a:t>Statement indicating </a:t>
            </a:r>
            <a:r>
              <a:rPr lang="en-US" sz="2800" b="1" u="sng" dirty="0" smtClean="0">
                <a:latin typeface="Calibri" panose="020F0502020204030204" pitchFamily="34" charset="0"/>
                <a:cs typeface="Calibri" panose="020F0502020204030204" pitchFamily="34" charset="0"/>
              </a:rPr>
              <a:t>category wise variation </a:t>
            </a:r>
            <a:r>
              <a:rPr lang="en-US" sz="2800" dirty="0" smtClean="0">
                <a:latin typeface="Calibri" panose="020F0502020204030204" pitchFamily="34" charset="0"/>
                <a:cs typeface="Calibri" panose="020F0502020204030204" pitchFamily="34" charset="0"/>
              </a:rPr>
              <a:t>between the projected utilization of funds made by the Company in its Offer document or Explanatory Statement to the Notice for the General </a:t>
            </a:r>
            <a:r>
              <a:rPr lang="en-US" sz="2800" dirty="0">
                <a:latin typeface="Calibri" panose="020F0502020204030204" pitchFamily="34" charset="0"/>
                <a:cs typeface="Calibri" panose="020F0502020204030204" pitchFamily="34" charset="0"/>
              </a:rPr>
              <a:t>M</a:t>
            </a:r>
            <a:r>
              <a:rPr lang="en-US" sz="2800" dirty="0" smtClean="0">
                <a:latin typeface="Calibri" panose="020F0502020204030204" pitchFamily="34" charset="0"/>
                <a:cs typeface="Calibri" panose="020F0502020204030204" pitchFamily="34" charset="0"/>
              </a:rPr>
              <a:t>eeting and the actual utilization of funds.</a:t>
            </a:r>
          </a:p>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marL="109728" indent="0" algn="just">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94</a:t>
            </a:fld>
            <a:endParaRPr lang="en-US"/>
          </a:p>
        </p:txBody>
      </p:sp>
      <p:sp>
        <p:nvSpPr>
          <p:cNvPr id="5" name="Title 4"/>
          <p:cNvSpPr>
            <a:spLocks noGrp="1"/>
          </p:cNvSpPr>
          <p:nvPr>
            <p:ph type="title"/>
          </p:nvPr>
        </p:nvSpPr>
        <p:spPr>
          <a:xfrm>
            <a:off x="304800" y="-57508"/>
            <a:ext cx="8525352" cy="63535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 Disclosures under Listing Regulations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4763288"/>
      </p:ext>
    </p:extLst>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645945"/>
          </a:xfrm>
          <a:solidFill>
            <a:schemeClr val="accent1">
              <a:lumMod val="20000"/>
              <a:lumOff val="80000"/>
            </a:schemeClr>
          </a:solidFill>
        </p:spPr>
        <p:txBody>
          <a:bodyPr vert="horz">
            <a:noAutofit/>
          </a:bodyPr>
          <a:lstStyle/>
          <a:p>
            <a:pPr marL="457200" indent="-347663" algn="just">
              <a:buNone/>
            </a:pPr>
            <a:r>
              <a:rPr lang="en-US" sz="2800" b="1" dirty="0" smtClean="0">
                <a:latin typeface="Calibri" panose="020F0502020204030204" pitchFamily="34" charset="0"/>
                <a:cs typeface="Calibri" panose="020F0502020204030204" pitchFamily="34" charset="0"/>
              </a:rPr>
              <a:t>Management </a:t>
            </a:r>
            <a:r>
              <a:rPr lang="en-US" sz="2800" b="1" dirty="0">
                <a:latin typeface="Calibri" panose="020F0502020204030204" pitchFamily="34" charset="0"/>
                <a:cs typeface="Calibri" panose="020F0502020204030204" pitchFamily="34" charset="0"/>
              </a:rPr>
              <a:t>Discussion and Analysis </a:t>
            </a:r>
            <a:r>
              <a:rPr lang="en-US" sz="2800" b="1" dirty="0" smtClean="0">
                <a:latin typeface="Calibri" panose="020F0502020204030204" pitchFamily="34" charset="0"/>
                <a:cs typeface="Calibri" panose="020F0502020204030204" pitchFamily="34" charset="0"/>
              </a:rPr>
              <a:t>Report</a:t>
            </a:r>
          </a:p>
          <a:p>
            <a:pPr marL="457200" indent="0" algn="just">
              <a:buNone/>
            </a:pPr>
            <a:r>
              <a:rPr lang="en-US" sz="2800" dirty="0" smtClean="0">
                <a:latin typeface="Calibri" panose="020F0502020204030204" pitchFamily="34" charset="0"/>
                <a:cs typeface="Calibri" panose="020F0502020204030204" pitchFamily="34" charset="0"/>
              </a:rPr>
              <a:t>a. Industry </a:t>
            </a:r>
            <a:r>
              <a:rPr lang="en-US" sz="2800" dirty="0">
                <a:latin typeface="Calibri" panose="020F0502020204030204" pitchFamily="34" charset="0"/>
                <a:cs typeface="Calibri" panose="020F0502020204030204" pitchFamily="34" charset="0"/>
              </a:rPr>
              <a:t>structure and developments;</a:t>
            </a:r>
            <a:endParaRPr lang="en-IN" sz="2800" dirty="0">
              <a:latin typeface="Calibri" panose="020F0502020204030204" pitchFamily="34" charset="0"/>
              <a:cs typeface="Calibri" panose="020F0502020204030204" pitchFamily="34" charset="0"/>
            </a:endParaRPr>
          </a:p>
          <a:p>
            <a:pPr marL="457200" indent="0">
              <a:buNone/>
            </a:pPr>
            <a:r>
              <a:rPr lang="en-US" sz="2800" dirty="0" smtClean="0">
                <a:latin typeface="Calibri" panose="020F0502020204030204" pitchFamily="34" charset="0"/>
                <a:cs typeface="Calibri" panose="020F0502020204030204" pitchFamily="34" charset="0"/>
              </a:rPr>
              <a:t>b</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Opportunities </a:t>
            </a:r>
            <a:r>
              <a:rPr lang="en-US" sz="2800" dirty="0">
                <a:latin typeface="Calibri" panose="020F0502020204030204" pitchFamily="34" charset="0"/>
                <a:cs typeface="Calibri" panose="020F0502020204030204" pitchFamily="34" charset="0"/>
              </a:rPr>
              <a:t>and threats;</a:t>
            </a:r>
            <a:endParaRPr lang="en-IN" sz="2800" dirty="0">
              <a:latin typeface="Calibri" panose="020F0502020204030204" pitchFamily="34" charset="0"/>
              <a:cs typeface="Calibri" panose="020F0502020204030204" pitchFamily="34" charset="0"/>
            </a:endParaRPr>
          </a:p>
          <a:p>
            <a:pPr marL="457200" indent="0">
              <a:buNone/>
            </a:pPr>
            <a:r>
              <a:rPr lang="en-US" sz="2800" dirty="0" smtClean="0">
                <a:latin typeface="Calibri" panose="020F0502020204030204" pitchFamily="34" charset="0"/>
                <a:cs typeface="Calibri" panose="020F0502020204030204" pitchFamily="34" charset="0"/>
              </a:rPr>
              <a:t>c</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Segment </a:t>
            </a:r>
            <a:r>
              <a:rPr lang="en-US" sz="2800" dirty="0">
                <a:latin typeface="Calibri" panose="020F0502020204030204" pitchFamily="34" charset="0"/>
                <a:cs typeface="Calibri" panose="020F0502020204030204" pitchFamily="34" charset="0"/>
              </a:rPr>
              <a:t>wise and product wise performance;</a:t>
            </a:r>
            <a:endParaRPr lang="en-IN" sz="2800" dirty="0">
              <a:latin typeface="Calibri" panose="020F0502020204030204" pitchFamily="34" charset="0"/>
              <a:cs typeface="Calibri" panose="020F0502020204030204" pitchFamily="34" charset="0"/>
            </a:endParaRPr>
          </a:p>
          <a:p>
            <a:pPr marL="457200" indent="0">
              <a:buNone/>
            </a:pPr>
            <a:r>
              <a:rPr lang="en-US" sz="2800" dirty="0" smtClean="0">
                <a:latin typeface="Calibri" panose="020F0502020204030204" pitchFamily="34" charset="0"/>
                <a:cs typeface="Calibri" panose="020F0502020204030204" pitchFamily="34" charset="0"/>
              </a:rPr>
              <a:t>d</a:t>
            </a:r>
            <a:r>
              <a:rPr lang="en-US" sz="2800" dirty="0">
                <a:latin typeface="Calibri" panose="020F0502020204030204" pitchFamily="34" charset="0"/>
                <a:cs typeface="Calibri" panose="020F0502020204030204" pitchFamily="34" charset="0"/>
              </a:rPr>
              <a:t>. O</a:t>
            </a:r>
            <a:r>
              <a:rPr lang="en-US" sz="2800" dirty="0" smtClean="0">
                <a:latin typeface="Calibri" panose="020F0502020204030204" pitchFamily="34" charset="0"/>
                <a:cs typeface="Calibri" panose="020F0502020204030204" pitchFamily="34" charset="0"/>
              </a:rPr>
              <a:t>utlook</a:t>
            </a:r>
            <a:r>
              <a:rPr lang="en-US" sz="2800" dirty="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a:p>
            <a:pPr marL="457200" indent="0">
              <a:buNone/>
            </a:pPr>
            <a:r>
              <a:rPr lang="en-US" sz="2800" dirty="0" smtClean="0">
                <a:latin typeface="Calibri" panose="020F0502020204030204" pitchFamily="34" charset="0"/>
                <a:cs typeface="Calibri" panose="020F0502020204030204" pitchFamily="34" charset="0"/>
              </a:rPr>
              <a:t>e</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Risks </a:t>
            </a:r>
            <a:r>
              <a:rPr lang="en-US" sz="2800" dirty="0">
                <a:latin typeface="Calibri" panose="020F0502020204030204" pitchFamily="34" charset="0"/>
                <a:cs typeface="Calibri" panose="020F0502020204030204" pitchFamily="34" charset="0"/>
              </a:rPr>
              <a:t>and concerns;</a:t>
            </a:r>
            <a:endParaRPr lang="en-IN" sz="2800" dirty="0">
              <a:latin typeface="Calibri" panose="020F0502020204030204" pitchFamily="34" charset="0"/>
              <a:cs typeface="Calibri" panose="020F0502020204030204" pitchFamily="34" charset="0"/>
            </a:endParaRPr>
          </a:p>
          <a:p>
            <a:pPr marL="457200" indent="0">
              <a:buNone/>
            </a:pPr>
            <a:r>
              <a:rPr lang="en-US" sz="2800" dirty="0" smtClean="0">
                <a:latin typeface="Calibri" panose="020F0502020204030204" pitchFamily="34" charset="0"/>
                <a:cs typeface="Calibri" panose="020F0502020204030204" pitchFamily="34" charset="0"/>
              </a:rPr>
              <a:t>f</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Internal Control </a:t>
            </a:r>
            <a:r>
              <a:rPr lang="en-US" sz="2800" dirty="0">
                <a:latin typeface="Calibri" panose="020F0502020204030204" pitchFamily="34" charset="0"/>
                <a:cs typeface="Calibri" panose="020F0502020204030204" pitchFamily="34" charset="0"/>
              </a:rPr>
              <a:t>systems and their adequacy</a:t>
            </a:r>
            <a:r>
              <a:rPr lang="en-US" sz="2800" dirty="0" smtClean="0">
                <a:latin typeface="Calibri" panose="020F0502020204030204" pitchFamily="34" charset="0"/>
                <a:cs typeface="Calibri" panose="020F0502020204030204" pitchFamily="34" charset="0"/>
              </a:rPr>
              <a:t>;</a:t>
            </a:r>
          </a:p>
          <a:p>
            <a:pPr marL="457200" indent="0">
              <a:buNone/>
            </a:pPr>
            <a:r>
              <a:rPr lang="en-US" sz="2800" dirty="0" smtClean="0">
                <a:latin typeface="Calibri" panose="020F0502020204030204" pitchFamily="34" charset="0"/>
                <a:cs typeface="Calibri" panose="020F0502020204030204" pitchFamily="34" charset="0"/>
              </a:rPr>
              <a:t>g. Operational and financial performance</a:t>
            </a:r>
            <a:endParaRPr lang="en-IN" sz="2800" dirty="0">
              <a:latin typeface="Calibri" panose="020F0502020204030204" pitchFamily="34" charset="0"/>
              <a:cs typeface="Calibri" panose="020F0502020204030204" pitchFamily="34" charset="0"/>
            </a:endParaRPr>
          </a:p>
          <a:p>
            <a:pPr marL="742950" indent="-228600" algn="just">
              <a:buNone/>
            </a:pPr>
            <a:r>
              <a:rPr lang="en-US" sz="2800" dirty="0" smtClean="0">
                <a:latin typeface="Calibri" panose="020F0502020204030204" pitchFamily="34" charset="0"/>
                <a:cs typeface="Calibri" panose="020F0502020204030204" pitchFamily="34" charset="0"/>
              </a:rPr>
              <a:t>h. Material </a:t>
            </a:r>
            <a:r>
              <a:rPr lang="en-US" sz="2800" dirty="0">
                <a:latin typeface="Calibri" panose="020F0502020204030204" pitchFamily="34" charset="0"/>
                <a:cs typeface="Calibri" panose="020F0502020204030204" pitchFamily="34" charset="0"/>
              </a:rPr>
              <a:t>developments in human resources / industrial relations, including number of people employed;</a:t>
            </a:r>
          </a:p>
          <a:p>
            <a:pPr marL="109728" indent="0">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95</a:t>
            </a:fld>
            <a:endParaRPr lang="en-US"/>
          </a:p>
        </p:txBody>
      </p:sp>
      <p:sp>
        <p:nvSpPr>
          <p:cNvPr id="6" name="Title 4"/>
          <p:cNvSpPr>
            <a:spLocks noGrp="1"/>
          </p:cNvSpPr>
          <p:nvPr>
            <p:ph type="title"/>
          </p:nvPr>
        </p:nvSpPr>
        <p:spPr>
          <a:xfrm>
            <a:off x="451834" y="-25758"/>
            <a:ext cx="8229600" cy="63535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 Disclosures under Listing Regulations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7170733"/>
      </p:ext>
    </p:extLst>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a:solidFill>
            <a:schemeClr val="accent1">
              <a:lumMod val="20000"/>
              <a:lumOff val="80000"/>
            </a:schemeClr>
          </a:solidFill>
        </p:spPr>
        <p:txBody>
          <a:bodyPr vert="horz">
            <a:noAutofit/>
          </a:bodyPr>
          <a:lstStyle/>
          <a:p>
            <a:pPr marL="685800" indent="-285750" algn="just">
              <a:buNone/>
            </a:pPr>
            <a:r>
              <a:rPr lang="en-US" sz="2400" dirty="0" err="1" smtClean="0">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a:t>
            </a:r>
            <a:r>
              <a:rPr lang="en-US" sz="2400" b="1" u="sng" dirty="0">
                <a:latin typeface="Calibri" panose="020F0502020204030204" pitchFamily="34" charset="0"/>
                <a:cs typeface="Calibri" panose="020F0502020204030204" pitchFamily="34" charset="0"/>
              </a:rPr>
              <a:t>significant changes </a:t>
            </a:r>
            <a:r>
              <a:rPr lang="en-US" sz="2400" dirty="0">
                <a:latin typeface="Calibri" panose="020F0502020204030204" pitchFamily="34" charset="0"/>
                <a:cs typeface="Calibri" panose="020F0502020204030204" pitchFamily="34" charset="0"/>
              </a:rPr>
              <a:t>(i.e. change of 25% or more as compared to the immediately previous financial year) in </a:t>
            </a:r>
            <a:r>
              <a:rPr lang="en-US" sz="2400" b="1" dirty="0">
                <a:latin typeface="Calibri" panose="020F0502020204030204" pitchFamily="34" charset="0"/>
                <a:cs typeface="Calibri" panose="020F0502020204030204" pitchFamily="34" charset="0"/>
              </a:rPr>
              <a:t>key financial ratios</a:t>
            </a:r>
            <a:endParaRPr lang="en-IN" sz="2400" b="1" dirty="0">
              <a:latin typeface="Calibri" panose="020F0502020204030204" pitchFamily="34" charset="0"/>
              <a:cs typeface="Calibri" panose="020F0502020204030204" pitchFamily="34" charset="0"/>
            </a:endParaRPr>
          </a:p>
          <a:p>
            <a:pPr marL="685800" indent="-285750" algn="just">
              <a:buNone/>
            </a:pPr>
            <a:endParaRPr lang="en-US" sz="2400" dirty="0" smtClean="0">
              <a:latin typeface="Calibri" panose="020F0502020204030204" pitchFamily="34" charset="0"/>
              <a:cs typeface="Calibri" panose="020F0502020204030204" pitchFamily="34" charset="0"/>
            </a:endParaRPr>
          </a:p>
          <a:p>
            <a:pPr marL="685800" indent="-285750" algn="just">
              <a:buNone/>
            </a:pPr>
            <a:r>
              <a:rPr lang="en-US" sz="2400" dirty="0" smtClean="0">
                <a:latin typeface="Calibri" panose="020F0502020204030204" pitchFamily="34" charset="0"/>
                <a:cs typeface="Calibri" panose="020F0502020204030204" pitchFamily="34" charset="0"/>
              </a:rPr>
              <a:t>j</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Details </a:t>
            </a:r>
            <a:r>
              <a:rPr lang="en-US" sz="2400" dirty="0">
                <a:latin typeface="Calibri" panose="020F0502020204030204" pitchFamily="34" charset="0"/>
                <a:cs typeface="Calibri" panose="020F0502020204030204" pitchFamily="34" charset="0"/>
              </a:rPr>
              <a:t>of any change in </a:t>
            </a:r>
            <a:r>
              <a:rPr lang="en-US" sz="2400" b="1" u="sng" dirty="0">
                <a:latin typeface="Calibri" panose="020F0502020204030204" pitchFamily="34" charset="0"/>
                <a:cs typeface="Calibri" panose="020F0502020204030204" pitchFamily="34" charset="0"/>
              </a:rPr>
              <a:t>Return on Net Worth </a:t>
            </a:r>
            <a:r>
              <a:rPr lang="en-US" sz="2400" dirty="0">
                <a:latin typeface="Calibri" panose="020F0502020204030204" pitchFamily="34" charset="0"/>
                <a:cs typeface="Calibri" panose="020F0502020204030204" pitchFamily="34" charset="0"/>
              </a:rPr>
              <a:t>as compared to the immediately previous financial year along with a detailed </a:t>
            </a:r>
            <a:r>
              <a:rPr lang="en-US" sz="2400" dirty="0" smtClean="0">
                <a:latin typeface="Calibri" panose="020F0502020204030204" pitchFamily="34" charset="0"/>
                <a:cs typeface="Calibri" panose="020F0502020204030204" pitchFamily="34" charset="0"/>
              </a:rPr>
              <a:t>explanation</a:t>
            </a:r>
          </a:p>
          <a:p>
            <a:pPr marL="685800" indent="-285750" algn="just">
              <a:buNone/>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solidFill>
                  <a:srgbClr val="C00000"/>
                </a:solidFill>
                <a:latin typeface="Calibri" panose="020F0502020204030204" pitchFamily="34" charset="0"/>
                <a:cs typeface="Calibri" panose="020F0502020204030204" pitchFamily="34" charset="0"/>
              </a:rPr>
              <a:t>Certificate on </a:t>
            </a:r>
            <a:r>
              <a:rPr lang="en-US" sz="2400" b="1" dirty="0">
                <a:solidFill>
                  <a:srgbClr val="C00000"/>
                </a:solidFill>
                <a:latin typeface="Calibri" panose="020F0502020204030204" pitchFamily="34" charset="0"/>
                <a:cs typeface="Calibri" panose="020F0502020204030204" pitchFamily="34" charset="0"/>
              </a:rPr>
              <a:t>Compliance of conditions of Corporate </a:t>
            </a:r>
            <a:r>
              <a:rPr lang="en-US" sz="2400" b="1" dirty="0" smtClean="0">
                <a:solidFill>
                  <a:srgbClr val="C00000"/>
                </a:solidFill>
                <a:latin typeface="Calibri" panose="020F0502020204030204" pitchFamily="34" charset="0"/>
                <a:cs typeface="Calibri" panose="020F0502020204030204" pitchFamily="34" charset="0"/>
              </a:rPr>
              <a:t>Governance</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a:solidFill>
                  <a:srgbClr val="C00000"/>
                </a:solidFill>
                <a:latin typeface="Calibri" panose="020F0502020204030204" pitchFamily="34" charset="0"/>
                <a:cs typeface="Calibri" panose="020F0502020204030204" pitchFamily="34" charset="0"/>
              </a:rPr>
              <a:t>Suspension of Trading</a:t>
            </a:r>
          </a:p>
          <a:p>
            <a:pPr marL="685800" indent="-285750" algn="just">
              <a:buNone/>
            </a:pPr>
            <a:endParaRPr lang="en-US" sz="2400" dirty="0">
              <a:latin typeface="Calibri" panose="020F0502020204030204" pitchFamily="34" charset="0"/>
              <a:cs typeface="Calibri" panose="020F0502020204030204" pitchFamily="34" charset="0"/>
            </a:endParaRPr>
          </a:p>
          <a:p>
            <a:pPr marL="109728" indent="0">
              <a:buNone/>
            </a:pPr>
            <a:endParaRPr lang="en-IN" sz="22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96</a:t>
            </a:fld>
            <a:endParaRPr lang="en-US"/>
          </a:p>
        </p:txBody>
      </p:sp>
      <p:sp>
        <p:nvSpPr>
          <p:cNvPr id="6" name="Title 4"/>
          <p:cNvSpPr>
            <a:spLocks noGrp="1"/>
          </p:cNvSpPr>
          <p:nvPr>
            <p:ph type="title"/>
          </p:nvPr>
        </p:nvSpPr>
        <p:spPr>
          <a:xfrm>
            <a:off x="451834" y="-38637"/>
            <a:ext cx="8229600" cy="635358"/>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 Disclosures under Listing Regulations</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7067585"/>
      </p:ext>
    </p:extLst>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257799"/>
          </a:xfrm>
          <a:solidFill>
            <a:schemeClr val="accent1">
              <a:lumMod val="20000"/>
              <a:lumOff val="80000"/>
            </a:schemeClr>
          </a:solidFill>
        </p:spPr>
        <p:txBody>
          <a:bodyPr vert="horz">
            <a:noAutofit/>
          </a:bodyPr>
          <a:lstStyle/>
          <a:p>
            <a:pPr algn="just">
              <a:buFont typeface="Wingdings" panose="05000000000000000000" pitchFamily="2" charset="2"/>
              <a:buChar char="§"/>
            </a:pPr>
            <a:endParaRPr lang="en-US" sz="24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Applicable </a:t>
            </a:r>
            <a:r>
              <a:rPr lang="en-US" sz="2400" dirty="0">
                <a:latin typeface="Calibri" panose="020F0502020204030204" pitchFamily="34" charset="0"/>
                <a:cs typeface="Calibri" panose="020F0502020204030204" pitchFamily="34" charset="0"/>
              </a:rPr>
              <a:t>mandatorily for the </a:t>
            </a:r>
            <a:r>
              <a:rPr lang="en-US" sz="2400" b="1" dirty="0">
                <a:latin typeface="Calibri" panose="020F0502020204030204" pitchFamily="34" charset="0"/>
                <a:cs typeface="Calibri" panose="020F0502020204030204" pitchFamily="34" charset="0"/>
              </a:rPr>
              <a:t>top </a:t>
            </a:r>
            <a:r>
              <a:rPr lang="en-US" sz="2400" b="1" dirty="0" smtClean="0">
                <a:latin typeface="Calibri" panose="020F0502020204030204" pitchFamily="34" charset="0"/>
                <a:cs typeface="Calibri" panose="020F0502020204030204" pitchFamily="34" charset="0"/>
              </a:rPr>
              <a:t>500 (Now 1000) listed entities </a:t>
            </a:r>
            <a:r>
              <a:rPr lang="en-US" sz="2400" dirty="0" smtClean="0">
                <a:latin typeface="Calibri" panose="020F0502020204030204" pitchFamily="34" charset="0"/>
                <a:cs typeface="Calibri" panose="020F0502020204030204" pitchFamily="34" charset="0"/>
              </a:rPr>
              <a:t>based </a:t>
            </a:r>
            <a:r>
              <a:rPr lang="en-US" sz="2400" dirty="0">
                <a:latin typeface="Calibri" panose="020F0502020204030204" pitchFamily="34" charset="0"/>
                <a:cs typeface="Calibri" panose="020F0502020204030204" pitchFamily="34" charset="0"/>
              </a:rPr>
              <a:t>on market </a:t>
            </a:r>
            <a:r>
              <a:rPr lang="en-US" sz="2400" dirty="0" smtClean="0">
                <a:latin typeface="Calibri" panose="020F0502020204030204" pitchFamily="34" charset="0"/>
                <a:cs typeface="Calibri" panose="020F0502020204030204" pitchFamily="34" charset="0"/>
              </a:rPr>
              <a:t>capitalization, </a:t>
            </a:r>
            <a:r>
              <a:rPr lang="en-US" sz="2400" dirty="0">
                <a:latin typeface="Calibri" panose="020F0502020204030204" pitchFamily="34" charset="0"/>
                <a:cs typeface="Calibri" panose="020F0502020204030204" pitchFamily="34" charset="0"/>
              </a:rPr>
              <a:t>describing </a:t>
            </a:r>
            <a:r>
              <a:rPr lang="en-US" sz="2400" dirty="0" smtClean="0">
                <a:latin typeface="Calibri" panose="020F0502020204030204" pitchFamily="34" charset="0"/>
                <a:cs typeface="Calibri" panose="020F0502020204030204" pitchFamily="34" charset="0"/>
              </a:rPr>
              <a:t>the initiatives </a:t>
            </a:r>
            <a:r>
              <a:rPr lang="en-US" sz="2400" dirty="0">
                <a:latin typeface="Calibri" panose="020F0502020204030204" pitchFamily="34" charset="0"/>
                <a:cs typeface="Calibri" panose="020F0502020204030204" pitchFamily="34" charset="0"/>
              </a:rPr>
              <a:t>taken by them form an </a:t>
            </a:r>
            <a:r>
              <a:rPr lang="en-US" sz="2400" dirty="0" smtClean="0">
                <a:latin typeface="Calibri" panose="020F0502020204030204" pitchFamily="34" charset="0"/>
                <a:cs typeface="Calibri" panose="020F0502020204030204" pitchFamily="34" charset="0"/>
              </a:rPr>
              <a:t>Environmental</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Social and Governance (ESG) perspective</a:t>
            </a:r>
            <a:r>
              <a:rPr lang="en-US" sz="2400" dirty="0">
                <a:latin typeface="Calibri" panose="020F0502020204030204" pitchFamily="34" charset="0"/>
                <a:cs typeface="Calibri" panose="020F0502020204030204" pitchFamily="34" charset="0"/>
              </a:rPr>
              <a:t>, in the format as </a:t>
            </a:r>
            <a:r>
              <a:rPr lang="en-US" sz="2400" dirty="0" smtClean="0">
                <a:latin typeface="Calibri" panose="020F0502020204030204" pitchFamily="34" charset="0"/>
                <a:cs typeface="Calibri" panose="020F0502020204030204" pitchFamily="34" charset="0"/>
              </a:rPr>
              <a:t>specified by </a:t>
            </a:r>
            <a:r>
              <a:rPr lang="en-US" sz="2400" dirty="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SEBI</a:t>
            </a:r>
          </a:p>
          <a:p>
            <a:pPr marL="109728" indent="0" algn="just">
              <a:buNone/>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a:latin typeface="Calibri" panose="020F0502020204030204" pitchFamily="34" charset="0"/>
                <a:cs typeface="Calibri" panose="020F0502020204030204" pitchFamily="34" charset="0"/>
              </a:rPr>
              <a:t>Provided that other listed companies may </a:t>
            </a:r>
            <a:r>
              <a:rPr lang="en-US" sz="2400" dirty="0" smtClean="0">
                <a:latin typeface="Calibri" panose="020F0502020204030204" pitchFamily="34" charset="0"/>
                <a:cs typeface="Calibri" panose="020F0502020204030204" pitchFamily="34" charset="0"/>
              </a:rPr>
              <a:t>include Business </a:t>
            </a:r>
            <a:r>
              <a:rPr lang="en-US" sz="2400" dirty="0">
                <a:latin typeface="Calibri" panose="020F0502020204030204" pitchFamily="34" charset="0"/>
                <a:cs typeface="Calibri" panose="020F0502020204030204" pitchFamily="34" charset="0"/>
              </a:rPr>
              <a:t>Responsibility Reporting </a:t>
            </a:r>
            <a:r>
              <a:rPr lang="en-US" sz="2400" dirty="0" smtClean="0">
                <a:latin typeface="Calibri" panose="020F0502020204030204" pitchFamily="34" charset="0"/>
                <a:cs typeface="Calibri" panose="020F0502020204030204" pitchFamily="34" charset="0"/>
              </a:rPr>
              <a:t>(BRR) on </a:t>
            </a:r>
            <a:r>
              <a:rPr lang="en-US" sz="2400" dirty="0">
                <a:latin typeface="Calibri" panose="020F0502020204030204" pitchFamily="34" charset="0"/>
                <a:cs typeface="Calibri" panose="020F0502020204030204" pitchFamily="34" charset="0"/>
              </a:rPr>
              <a:t>a </a:t>
            </a:r>
            <a:r>
              <a:rPr lang="en-US" sz="2400" b="1" dirty="0">
                <a:latin typeface="Calibri" panose="020F0502020204030204" pitchFamily="34" charset="0"/>
                <a:cs typeface="Calibri" panose="020F0502020204030204" pitchFamily="34" charset="0"/>
              </a:rPr>
              <a:t>voluntary </a:t>
            </a:r>
            <a:r>
              <a:rPr lang="en-US" sz="2400" b="1" dirty="0" smtClean="0">
                <a:latin typeface="Calibri" panose="020F0502020204030204" pitchFamily="34" charset="0"/>
                <a:cs typeface="Calibri" panose="020F0502020204030204" pitchFamily="34" charset="0"/>
              </a:rPr>
              <a:t>basis </a:t>
            </a: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the format as specified</a:t>
            </a:r>
            <a:r>
              <a:rPr lang="en-US" sz="24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r>
              <a:rPr lang="en-US" sz="2400" b="1" u="sng" dirty="0" smtClean="0">
                <a:solidFill>
                  <a:srgbClr val="C00000"/>
                </a:solidFill>
                <a:latin typeface="Calibri" panose="020F0502020204030204" pitchFamily="34" charset="0"/>
                <a:cs typeface="Calibri" panose="020F0502020204030204" pitchFamily="34" charset="0"/>
              </a:rPr>
              <a:t>SEBI Notification 05 May 2021 BRSR format on 10 May 2021</a:t>
            </a:r>
            <a:endParaRPr lang="en-IN" sz="2400" b="1" u="sng" dirty="0">
              <a:solidFill>
                <a:srgbClr val="C00000"/>
              </a:solidFill>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97</a:t>
            </a:fld>
            <a:endParaRPr lang="en-US"/>
          </a:p>
        </p:txBody>
      </p:sp>
      <p:sp>
        <p:nvSpPr>
          <p:cNvPr id="5" name="Title 4"/>
          <p:cNvSpPr>
            <a:spLocks noGrp="1"/>
          </p:cNvSpPr>
          <p:nvPr>
            <p:ph type="title"/>
          </p:nvPr>
        </p:nvSpPr>
        <p:spPr>
          <a:xfrm>
            <a:off x="457200" y="-8697"/>
            <a:ext cx="8229600" cy="827244"/>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
            </a:r>
            <a:br>
              <a:rPr lang="en-US" sz="2800" dirty="0" smtClean="0">
                <a:solidFill>
                  <a:srgbClr val="C00000"/>
                </a:solidFill>
                <a:latin typeface="Calibri" panose="020F0502020204030204" pitchFamily="34" charset="0"/>
                <a:cs typeface="Calibri" panose="020F0502020204030204" pitchFamily="34" charset="0"/>
              </a:rPr>
            </a:br>
            <a:r>
              <a:rPr lang="en-US" sz="2800" dirty="0" smtClean="0">
                <a:solidFill>
                  <a:srgbClr val="C00000"/>
                </a:solidFill>
                <a:latin typeface="Calibri" panose="020F0502020204030204" pitchFamily="34" charset="0"/>
                <a:cs typeface="Calibri" panose="020F0502020204030204" pitchFamily="34" charset="0"/>
              </a:rPr>
              <a:t> Business Responsibility Report- BRR</a:t>
            </a:r>
            <a:br>
              <a:rPr lang="en-US" sz="2800" dirty="0" smtClean="0">
                <a:solidFill>
                  <a:srgbClr val="C00000"/>
                </a:solidFill>
                <a:latin typeface="Calibri" panose="020F0502020204030204" pitchFamily="34" charset="0"/>
                <a:cs typeface="Calibri" panose="020F0502020204030204" pitchFamily="34" charset="0"/>
              </a:rPr>
            </a:br>
            <a:r>
              <a:rPr lang="en-US" sz="2800" dirty="0" smtClean="0">
                <a:solidFill>
                  <a:srgbClr val="C00000"/>
                </a:solidFill>
                <a:latin typeface="Calibri" panose="020F0502020204030204" pitchFamily="34" charset="0"/>
                <a:cs typeface="Calibri" panose="020F0502020204030204" pitchFamily="34" charset="0"/>
              </a:rPr>
              <a:t>From FY 2022-23 it will be BRS</a:t>
            </a:r>
            <a:br>
              <a:rPr lang="en-US" sz="2800" dirty="0" smtClean="0">
                <a:solidFill>
                  <a:srgbClr val="C00000"/>
                </a:solidFill>
                <a:latin typeface="Calibri" panose="020F0502020204030204" pitchFamily="34" charset="0"/>
                <a:cs typeface="Calibri" panose="020F0502020204030204" pitchFamily="34" charset="0"/>
              </a:rPr>
            </a:b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6814102"/>
      </p:ext>
    </p:extLst>
  </p:cSld>
  <p:clrMapOvr>
    <a:masterClrMapping/>
  </p:clrMapOvr>
  <p:transition spd="med">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5360196"/>
          </a:xfrm>
          <a:solidFill>
            <a:schemeClr val="accent1">
              <a:lumMod val="20000"/>
              <a:lumOff val="80000"/>
            </a:schemeClr>
          </a:solidFill>
        </p:spPr>
        <p:txBody>
          <a:bodyPr vert="horz">
            <a:noAutofit/>
          </a:bodyPr>
          <a:lstStyle/>
          <a:p>
            <a:pPr algn="just">
              <a:buFont typeface="Wingdings" panose="05000000000000000000" pitchFamily="2" charset="2"/>
              <a:buChar char="§"/>
            </a:pPr>
            <a:r>
              <a:rPr lang="en-US" sz="2400" b="1" dirty="0">
                <a:latin typeface="Calibri" panose="020F0502020204030204" pitchFamily="34" charset="0"/>
                <a:cs typeface="Calibri" panose="020F0502020204030204" pitchFamily="34" charset="0"/>
              </a:rPr>
              <a:t>Regulation 14</a:t>
            </a:r>
          </a:p>
          <a:p>
            <a:pPr marL="109728" indent="0" algn="just">
              <a:buNone/>
            </a:pP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Board of Directors of the company shall disclose the details of </a:t>
            </a:r>
            <a:r>
              <a:rPr lang="en-US" sz="2400" dirty="0" smtClean="0">
                <a:latin typeface="Calibri" panose="020F0502020204030204" pitchFamily="34" charset="0"/>
                <a:cs typeface="Calibri" panose="020F0502020204030204" pitchFamily="34" charset="0"/>
              </a:rPr>
              <a:t>the scheme </a:t>
            </a:r>
            <a:r>
              <a:rPr lang="en-US" sz="2400" dirty="0">
                <a:latin typeface="Calibri" panose="020F0502020204030204" pitchFamily="34" charset="0"/>
                <a:cs typeface="Calibri" panose="020F0502020204030204" pitchFamily="34" charset="0"/>
              </a:rPr>
              <a:t>being implemented, as specified by SEBI in this regard.</a:t>
            </a:r>
          </a:p>
          <a:p>
            <a:pPr algn="just">
              <a:buFont typeface="Wingdings" panose="05000000000000000000" pitchFamily="2" charset="2"/>
              <a:buChar char="§"/>
            </a:pPr>
            <a:endParaRPr lang="en-US" sz="24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b="1" dirty="0">
                <a:latin typeface="Calibri" panose="020F0502020204030204" pitchFamily="34" charset="0"/>
                <a:cs typeface="Calibri" panose="020F0502020204030204" pitchFamily="34" charset="0"/>
              </a:rPr>
              <a:t>SEBI Circular dated June 16, </a:t>
            </a:r>
            <a:r>
              <a:rPr lang="en-US" sz="2400" b="1" dirty="0" smtClean="0">
                <a:latin typeface="Calibri" panose="020F0502020204030204" pitchFamily="34" charset="0"/>
                <a:cs typeface="Calibri" panose="020F0502020204030204" pitchFamily="34" charset="0"/>
              </a:rPr>
              <a:t>2015 -Disclosure </a:t>
            </a:r>
            <a:r>
              <a:rPr lang="en-US" sz="2400" b="1" dirty="0">
                <a:latin typeface="Calibri" panose="020F0502020204030204" pitchFamily="34" charset="0"/>
                <a:cs typeface="Calibri" panose="020F0502020204030204" pitchFamily="34" charset="0"/>
              </a:rPr>
              <a:t>by Board of Directors in their report:</a:t>
            </a:r>
          </a:p>
          <a:p>
            <a:pPr marL="109728" indent="0" algn="just">
              <a:buNone/>
            </a:pPr>
            <a:r>
              <a:rPr lang="en-US" sz="2400" dirty="0" smtClean="0">
                <a:latin typeface="Calibri" panose="020F0502020204030204" pitchFamily="34" charset="0"/>
                <a:cs typeface="Calibri" panose="020F0502020204030204" pitchFamily="34" charset="0"/>
              </a:rPr>
              <a:t>1. Any </a:t>
            </a:r>
            <a:r>
              <a:rPr lang="en-US" sz="2400" b="1" dirty="0">
                <a:latin typeface="Calibri" panose="020F0502020204030204" pitchFamily="34" charset="0"/>
                <a:cs typeface="Calibri" panose="020F0502020204030204" pitchFamily="34" charset="0"/>
              </a:rPr>
              <a:t>material change </a:t>
            </a:r>
            <a:r>
              <a:rPr lang="en-US" sz="2400" dirty="0">
                <a:latin typeface="Calibri" panose="020F0502020204030204" pitchFamily="34" charset="0"/>
                <a:cs typeface="Calibri" panose="020F0502020204030204" pitchFamily="34" charset="0"/>
              </a:rPr>
              <a:t>in the </a:t>
            </a:r>
            <a:r>
              <a:rPr lang="en-US" sz="2400" dirty="0" smtClean="0">
                <a:latin typeface="Calibri" panose="020F0502020204030204" pitchFamily="34" charset="0"/>
                <a:cs typeface="Calibri" panose="020F0502020204030204" pitchFamily="34" charset="0"/>
              </a:rPr>
              <a:t>scheme </a:t>
            </a:r>
            <a:r>
              <a:rPr lang="en-US" sz="2400" dirty="0">
                <a:latin typeface="Calibri" panose="020F0502020204030204" pitchFamily="34" charset="0"/>
                <a:cs typeface="Calibri" panose="020F0502020204030204" pitchFamily="34" charset="0"/>
              </a:rPr>
              <a:t>and whether the </a:t>
            </a:r>
            <a:r>
              <a:rPr lang="en-US" sz="2400" dirty="0" smtClean="0">
                <a:latin typeface="Calibri" panose="020F0502020204030204" pitchFamily="34" charset="0"/>
                <a:cs typeface="Calibri" panose="020F0502020204030204" pitchFamily="34" charset="0"/>
              </a:rPr>
              <a:t>scheme </a:t>
            </a:r>
            <a:r>
              <a:rPr lang="en-US" sz="2400" dirty="0">
                <a:latin typeface="Calibri" panose="020F0502020204030204" pitchFamily="34" charset="0"/>
                <a:cs typeface="Calibri" panose="020F0502020204030204" pitchFamily="34" charset="0"/>
              </a:rPr>
              <a:t>is </a:t>
            </a:r>
            <a:r>
              <a:rPr lang="en-US" sz="2400" dirty="0" smtClean="0">
                <a:latin typeface="Calibri" panose="020F0502020204030204" pitchFamily="34" charset="0"/>
                <a:cs typeface="Calibri" panose="020F0502020204030204" pitchFamily="34" charset="0"/>
              </a:rPr>
              <a:t>in </a:t>
            </a:r>
            <a:r>
              <a:rPr lang="en-US" sz="2400" dirty="0">
                <a:latin typeface="Calibri" panose="020F0502020204030204" pitchFamily="34" charset="0"/>
                <a:cs typeface="Calibri" panose="020F0502020204030204" pitchFamily="34" charset="0"/>
              </a:rPr>
              <a:t>compliance with the </a:t>
            </a:r>
            <a:r>
              <a:rPr lang="en-US" sz="2400" dirty="0" smtClean="0">
                <a:latin typeface="Calibri" panose="020F0502020204030204" pitchFamily="34" charset="0"/>
                <a:cs typeface="Calibri" panose="020F0502020204030204" pitchFamily="34" charset="0"/>
              </a:rPr>
              <a:t>regulations.</a:t>
            </a:r>
            <a:endParaRPr lang="en-US" sz="2400" dirty="0">
              <a:latin typeface="Calibri" panose="020F0502020204030204" pitchFamily="34" charset="0"/>
              <a:cs typeface="Calibri" panose="020F0502020204030204" pitchFamily="34" charset="0"/>
            </a:endParaRPr>
          </a:p>
          <a:p>
            <a:pPr marL="109728" indent="0" algn="just">
              <a:buNone/>
            </a:pPr>
            <a:endParaRPr lang="en-US" sz="2400" dirty="0" smtClean="0">
              <a:latin typeface="Calibri" panose="020F0502020204030204" pitchFamily="34" charset="0"/>
              <a:cs typeface="Calibri" panose="020F0502020204030204" pitchFamily="34" charset="0"/>
            </a:endParaRPr>
          </a:p>
          <a:p>
            <a:pPr marL="109728" indent="0" algn="just">
              <a:buNone/>
            </a:pPr>
            <a:r>
              <a:rPr lang="en-US" sz="2400" dirty="0" smtClean="0">
                <a:latin typeface="Calibri" panose="020F0502020204030204" pitchFamily="34" charset="0"/>
                <a:cs typeface="Calibri" panose="020F0502020204030204" pitchFamily="34" charset="0"/>
              </a:rPr>
              <a:t>2. The </a:t>
            </a:r>
            <a:r>
              <a:rPr lang="en-US" sz="2400" dirty="0">
                <a:latin typeface="Calibri" panose="020F0502020204030204" pitchFamily="34" charset="0"/>
                <a:cs typeface="Calibri" panose="020F0502020204030204" pitchFamily="34" charset="0"/>
              </a:rPr>
              <a:t>details as prescribed in Regulation 14 shall be disclosed on </a:t>
            </a:r>
            <a:r>
              <a:rPr lang="en-US" sz="2400" dirty="0" smtClean="0">
                <a:latin typeface="Calibri" panose="020F0502020204030204" pitchFamily="34" charset="0"/>
                <a:cs typeface="Calibri" panose="020F0502020204030204" pitchFamily="34" charset="0"/>
              </a:rPr>
              <a:t>the company's </a:t>
            </a:r>
            <a:r>
              <a:rPr lang="en-US" sz="2400" dirty="0">
                <a:latin typeface="Calibri" panose="020F0502020204030204" pitchFamily="34" charset="0"/>
                <a:cs typeface="Calibri" panose="020F0502020204030204" pitchFamily="34" charset="0"/>
              </a:rPr>
              <a:t>website and </a:t>
            </a:r>
            <a:r>
              <a:rPr lang="en-US" sz="2400" b="1" dirty="0">
                <a:latin typeface="Calibri" panose="020F0502020204030204" pitchFamily="34" charset="0"/>
                <a:cs typeface="Calibri" panose="020F0502020204030204" pitchFamily="34" charset="0"/>
              </a:rPr>
              <a:t>a web-link thereto </a:t>
            </a:r>
            <a:r>
              <a:rPr lang="en-US" sz="2400" dirty="0">
                <a:latin typeface="Calibri" panose="020F0502020204030204" pitchFamily="34" charset="0"/>
                <a:cs typeface="Calibri" panose="020F0502020204030204" pitchFamily="34" charset="0"/>
              </a:rPr>
              <a:t>shall be provided in </a:t>
            </a:r>
            <a:r>
              <a:rPr lang="en-US" sz="2400" dirty="0" smtClean="0">
                <a:latin typeface="Calibri" panose="020F0502020204030204" pitchFamily="34" charset="0"/>
                <a:cs typeface="Calibri" panose="020F0502020204030204" pitchFamily="34" charset="0"/>
              </a:rPr>
              <a:t>the Board Report.</a:t>
            </a: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98</a:t>
            </a:fld>
            <a:endParaRPr lang="en-US"/>
          </a:p>
        </p:txBody>
      </p:sp>
      <p:sp>
        <p:nvSpPr>
          <p:cNvPr id="5" name="Title 4"/>
          <p:cNvSpPr>
            <a:spLocks noGrp="1"/>
          </p:cNvSpPr>
          <p:nvPr>
            <p:ph type="title"/>
          </p:nvPr>
        </p:nvSpPr>
        <p:spPr>
          <a:xfrm>
            <a:off x="457200" y="-12879"/>
            <a:ext cx="8229600" cy="927279"/>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3200" dirty="0" smtClean="0">
                <a:solidFill>
                  <a:srgbClr val="C00000"/>
                </a:solidFill>
                <a:latin typeface="Calibri" panose="020F0502020204030204" pitchFamily="34" charset="0"/>
                <a:cs typeface="Calibri" panose="020F0502020204030204" pitchFamily="34" charset="0"/>
              </a:rPr>
              <a:t>SEBI (Share Based Employee Benefits)</a:t>
            </a:r>
            <a:br>
              <a:rPr lang="en-US" sz="3200" dirty="0" smtClean="0">
                <a:solidFill>
                  <a:srgbClr val="C00000"/>
                </a:solidFill>
                <a:latin typeface="Calibri" panose="020F0502020204030204" pitchFamily="34" charset="0"/>
                <a:cs typeface="Calibri" panose="020F0502020204030204" pitchFamily="34" charset="0"/>
              </a:rPr>
            </a:br>
            <a:r>
              <a:rPr lang="en-US" sz="3200" dirty="0" smtClean="0">
                <a:solidFill>
                  <a:srgbClr val="C00000"/>
                </a:solidFill>
                <a:latin typeface="Calibri" panose="020F0502020204030204" pitchFamily="34" charset="0"/>
                <a:cs typeface="Calibri" panose="020F0502020204030204" pitchFamily="34" charset="0"/>
              </a:rPr>
              <a:t>Regulations, 2014</a:t>
            </a:r>
            <a:endParaRPr lang="en-IN"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8428429"/>
      </p:ext>
    </p:extLst>
  </p:cSld>
  <p:clrMapOvr>
    <a:masterClrMapping/>
  </p:clrMapOvr>
  <p:transition spd="med">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41146"/>
          </a:xfrm>
          <a:solidFill>
            <a:schemeClr val="accent1">
              <a:lumMod val="20000"/>
              <a:lumOff val="80000"/>
            </a:schemeClr>
          </a:solidFill>
        </p:spPr>
        <p:txBody>
          <a:bodyPr vert="horz">
            <a:noAutofit/>
          </a:bodyPr>
          <a:lstStyle/>
          <a:p>
            <a:pPr marL="109728" indent="0" algn="just">
              <a:buNone/>
            </a:pPr>
            <a:endParaRPr lang="en-US" sz="28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Details </a:t>
            </a:r>
            <a:r>
              <a:rPr lang="en-US" sz="2800" dirty="0">
                <a:latin typeface="Calibri" panose="020F0502020204030204" pitchFamily="34" charset="0"/>
                <a:cs typeface="Calibri" panose="020F0502020204030204" pitchFamily="34" charset="0"/>
              </a:rPr>
              <a:t>of any application filed for </a:t>
            </a:r>
            <a:r>
              <a:rPr lang="en-US" sz="2800" dirty="0" smtClean="0">
                <a:latin typeface="Calibri" panose="020F0502020204030204" pitchFamily="34" charset="0"/>
                <a:cs typeface="Calibri" panose="020F0502020204030204" pitchFamily="34" charset="0"/>
              </a:rPr>
              <a:t>CIRP (Corporate Insolvency </a:t>
            </a:r>
            <a:r>
              <a:rPr lang="en-US" sz="2800" dirty="0">
                <a:latin typeface="Calibri" panose="020F0502020204030204" pitchFamily="34" charset="0"/>
                <a:cs typeface="Calibri" panose="020F0502020204030204" pitchFamily="34" charset="0"/>
              </a:rPr>
              <a:t>R</a:t>
            </a:r>
            <a:r>
              <a:rPr lang="en-US" sz="2800" dirty="0" smtClean="0">
                <a:latin typeface="Calibri" panose="020F0502020204030204" pitchFamily="34" charset="0"/>
                <a:cs typeface="Calibri" panose="020F0502020204030204" pitchFamily="34" charset="0"/>
              </a:rPr>
              <a:t>esolution Process) </a:t>
            </a:r>
            <a:r>
              <a:rPr lang="en-US" sz="2800" dirty="0">
                <a:latin typeface="Calibri" panose="020F0502020204030204" pitchFamily="34" charset="0"/>
                <a:cs typeface="Calibri" panose="020F0502020204030204" pitchFamily="34" charset="0"/>
              </a:rPr>
              <a:t>by a financial or operational creditor or by the company itself under the </a:t>
            </a:r>
            <a:r>
              <a:rPr lang="en-US" sz="2800" b="1" u="sng" dirty="0" smtClean="0">
                <a:solidFill>
                  <a:srgbClr val="C00000"/>
                </a:solidFill>
                <a:latin typeface="Calibri" panose="020F0502020204030204" pitchFamily="34" charset="0"/>
                <a:cs typeface="Calibri" panose="020F0502020204030204" pitchFamily="34" charset="0"/>
              </a:rPr>
              <a:t>Insolvency and Bankruptcy Code , 2016</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before the NCLT</a:t>
            </a:r>
            <a:r>
              <a:rPr lang="en-US" sz="2800" dirty="0" smtClean="0">
                <a:latin typeface="Calibri" panose="020F0502020204030204" pitchFamily="34" charset="0"/>
                <a:cs typeface="Calibri" panose="020F0502020204030204" pitchFamily="34" charset="0"/>
              </a:rPr>
              <a:t>;</a:t>
            </a:r>
          </a:p>
          <a:p>
            <a:pPr algn="just">
              <a:buFont typeface="Wingdings" panose="05000000000000000000" pitchFamily="2" charset="2"/>
              <a:buChar char="§"/>
            </a:pPr>
            <a:endParaRPr lang="en-IN" sz="2800" dirty="0">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800" b="1" u="sng" dirty="0" smtClean="0">
                <a:solidFill>
                  <a:srgbClr val="C00000"/>
                </a:solidFill>
                <a:latin typeface="Calibri" panose="020F0502020204030204" pitchFamily="34" charset="0"/>
                <a:cs typeface="Calibri" panose="020F0502020204030204" pitchFamily="34" charset="0"/>
              </a:rPr>
              <a:t>Status </a:t>
            </a:r>
            <a:r>
              <a:rPr lang="en-US" sz="2800" b="1" u="sng" dirty="0">
                <a:solidFill>
                  <a:srgbClr val="C00000"/>
                </a:solidFill>
                <a:latin typeface="Calibri" panose="020F0502020204030204" pitchFamily="34" charset="0"/>
                <a:cs typeface="Calibri" panose="020F0502020204030204" pitchFamily="34" charset="0"/>
              </a:rPr>
              <a:t>of such application</a:t>
            </a:r>
            <a:r>
              <a:rPr lang="en-US" sz="2800" u="sng" dirty="0">
                <a:solidFill>
                  <a:srgbClr val="C00000"/>
                </a:solidFill>
                <a:latin typeface="Calibri" panose="020F0502020204030204" pitchFamily="34" charset="0"/>
                <a:cs typeface="Calibri" panose="020F0502020204030204" pitchFamily="34" charset="0"/>
              </a:rPr>
              <a:t>;</a:t>
            </a:r>
            <a:endParaRPr lang="en-IN" sz="2800" u="sng" dirty="0">
              <a:solidFill>
                <a:srgbClr val="C00000"/>
              </a:solidFill>
              <a:latin typeface="Calibri" panose="020F0502020204030204" pitchFamily="34" charset="0"/>
              <a:cs typeface="Calibri" panose="020F0502020204030204" pitchFamily="34" charset="0"/>
            </a:endParaRPr>
          </a:p>
          <a:p>
            <a:pPr algn="just">
              <a:buFont typeface="Wingdings" panose="05000000000000000000" pitchFamily="2" charset="2"/>
              <a:buChar char="§"/>
            </a:pPr>
            <a:endParaRPr lang="en-US" sz="2400" b="1" u="sng" dirty="0" smtClean="0">
              <a:solidFill>
                <a:srgbClr val="C00000"/>
              </a:solidFill>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For such company, </a:t>
            </a:r>
            <a:r>
              <a:rPr lang="en-US" sz="2400" b="1" u="sng" dirty="0" smtClean="0">
                <a:solidFill>
                  <a:srgbClr val="C00000"/>
                </a:solidFill>
                <a:latin typeface="Calibri" panose="020F0502020204030204" pitchFamily="34" charset="0"/>
                <a:cs typeface="Calibri" panose="020F0502020204030204" pitchFamily="34" charset="0"/>
              </a:rPr>
              <a:t>Board Report can be signed by IRP/ RP </a:t>
            </a:r>
            <a:r>
              <a:rPr lang="en-US" sz="2400" dirty="0" smtClean="0">
                <a:latin typeface="Calibri" panose="020F0502020204030204" pitchFamily="34" charset="0"/>
                <a:cs typeface="Calibri" panose="020F0502020204030204" pitchFamily="34" charset="0"/>
              </a:rPr>
              <a:t>or he can authorize Directors or officials of the Company to do the same.</a:t>
            </a:r>
          </a:p>
          <a:p>
            <a:pPr marL="109728" indent="0" algn="just">
              <a:buNone/>
            </a:pPr>
            <a:endParaRPr lang="en-US" sz="2400" dirty="0">
              <a:latin typeface="Calibri" panose="020F0502020204030204" pitchFamily="34" charset="0"/>
              <a:cs typeface="Calibri" panose="020F0502020204030204" pitchFamily="34" charset="0"/>
            </a:endParaRPr>
          </a:p>
          <a:p>
            <a:pPr marL="109728" indent="0" algn="just">
              <a:buNone/>
            </a:pPr>
            <a:endParaRPr lang="en-IN" sz="24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AMITA DESAI &amp; CO.</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99</a:t>
            </a:fld>
            <a:endParaRPr lang="en-US"/>
          </a:p>
        </p:txBody>
      </p:sp>
      <p:sp>
        <p:nvSpPr>
          <p:cNvPr id="5" name="Title 4"/>
          <p:cNvSpPr>
            <a:spLocks noGrp="1"/>
          </p:cNvSpPr>
          <p:nvPr>
            <p:ph type="title"/>
          </p:nvPr>
        </p:nvSpPr>
        <p:spPr>
          <a:xfrm>
            <a:off x="457200" y="0"/>
            <a:ext cx="8229600" cy="990600"/>
          </a:xfrm>
          <a:solidFill>
            <a:schemeClr val="bg2">
              <a:lumMod val="75000"/>
            </a:schemeClr>
          </a:solidFill>
        </p:spPr>
        <p:txBody>
          <a:bodyPr vert="horz" rtlCol="0" anchor="ctr">
            <a:noAutofit/>
            <a:scene3d>
              <a:camera prst="orthographicFront"/>
              <a:lightRig rig="soft" dir="t"/>
            </a:scene3d>
            <a:sp3d prstMaterial="softEdge">
              <a:bevelT w="25400" h="25400"/>
            </a:sp3d>
          </a:bodyPr>
          <a:lstStyle/>
          <a:p>
            <a:pPr algn="ctr"/>
            <a:r>
              <a:rPr lang="en-US" sz="2800" dirty="0" smtClean="0">
                <a:solidFill>
                  <a:srgbClr val="C00000"/>
                </a:solidFill>
                <a:latin typeface="Calibri" panose="020F0502020204030204" pitchFamily="34" charset="0"/>
                <a:cs typeface="Calibri" panose="020F0502020204030204" pitchFamily="34" charset="0"/>
              </a:rPr>
              <a:t>Corporate Insolvency Resolution Process Initiated Under The Insolvency And Bankruptcy Code, 2016</a:t>
            </a:r>
            <a:endParaRPr lang="en-IN"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256333"/>
      </p:ext>
    </p:extLst>
  </p:cSld>
  <p:clrMapOvr>
    <a:masterClrMapping/>
  </p:clrMapOvr>
  <p:transition spd="med">
    <p:wipe dir="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2">
      <a:majorFont>
        <a:latin typeface="Times New Roman"/>
        <a:ea typeface=""/>
        <a:cs typeface=""/>
      </a:majorFont>
      <a:minorFont>
        <a:latin typeface="Times New Roman"/>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4461</TotalTime>
  <Words>9931</Words>
  <Application>Microsoft Office PowerPoint</Application>
  <PresentationFormat>On-screen Show (4:3)</PresentationFormat>
  <Paragraphs>1232</Paragraphs>
  <Slides>133</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133</vt:i4>
      </vt:variant>
    </vt:vector>
  </HeadingPairs>
  <TitlesOfParts>
    <vt:vector size="143" baseType="lpstr">
      <vt:lpstr>Arial</vt:lpstr>
      <vt:lpstr>Calibri</vt:lpstr>
      <vt:lpstr>Copperplate Gothic Bold</vt:lpstr>
      <vt:lpstr>Times New Roman</vt:lpstr>
      <vt:lpstr>Verdana</vt:lpstr>
      <vt:lpstr>Wingdings</vt:lpstr>
      <vt:lpstr>Wingdings 2</vt:lpstr>
      <vt:lpstr>Wingdings 3</vt:lpstr>
      <vt:lpstr>Office Theme</vt:lpstr>
      <vt:lpstr>Concourse</vt:lpstr>
      <vt:lpstr>PowerPoint Presentation</vt:lpstr>
      <vt:lpstr>Disclaimer</vt:lpstr>
      <vt:lpstr>Directors Report and Annual Filing  under   the Companies Act, 2013</vt:lpstr>
      <vt:lpstr>If You Think Compliance is  Expensive Try Non-Compliance </vt:lpstr>
      <vt:lpstr>Consequences of Non compliances</vt:lpstr>
      <vt:lpstr>PowerPoint Presentation</vt:lpstr>
      <vt:lpstr>What is annual filing and compliances</vt:lpstr>
      <vt:lpstr>Table of Contents</vt:lpstr>
      <vt:lpstr>Table of Contents</vt:lpstr>
      <vt:lpstr>Table of Contents</vt:lpstr>
      <vt:lpstr>Table of Contents</vt:lpstr>
      <vt:lpstr>PowerPoint Presentation</vt:lpstr>
      <vt:lpstr>PowerPoint Presentation</vt:lpstr>
      <vt:lpstr>Why is Director’s Report Important?</vt:lpstr>
      <vt:lpstr>What is the purpose of Director’s report</vt:lpstr>
      <vt:lpstr>How is Director’s Report relevant and to whom?</vt:lpstr>
      <vt:lpstr>When is Director’s Report placed and before whom?</vt:lpstr>
      <vt:lpstr>Where is Director’s Report required to be filed?</vt:lpstr>
      <vt:lpstr>Disclosure Required in Board Report</vt:lpstr>
      <vt:lpstr>Certain critical aspects </vt:lpstr>
      <vt:lpstr>Certain critical aspects </vt:lpstr>
      <vt:lpstr>Certain critical aspects </vt:lpstr>
      <vt:lpstr>Certain critical aspects </vt:lpstr>
      <vt:lpstr>Certain critical aspects </vt:lpstr>
      <vt:lpstr>Certain critical aspects </vt:lpstr>
      <vt:lpstr>Certain critical aspects </vt:lpstr>
      <vt:lpstr>Certain critical aspects </vt:lpstr>
      <vt:lpstr>Definition of Small Company </vt:lpstr>
      <vt:lpstr>Content of Director’s Report  Section 134 (3)</vt:lpstr>
      <vt:lpstr>Content of Director’s Report  Section 134 (3)</vt:lpstr>
      <vt:lpstr>Content of Director’s Report [Rule 8 of Companies (Accounts) Rule, 2014]- Not applicable to Small Company and One Person Company</vt:lpstr>
      <vt:lpstr>Content of Director’s Report [Rule 8 of Companies (Accounts) Rule, 2014]- Not applicable to Small Company and One Person Company</vt:lpstr>
      <vt:lpstr>Content of Director’s Report [Rule 8 of Companies (Accounts) Rule, 2014]- Not applicable to Small Company and One Person Company</vt:lpstr>
      <vt:lpstr>Content of Director’s Report [Rule 8 of Companies (Accounts) Rule, 2014]- Not applicable to Small Company and One Person Company</vt:lpstr>
      <vt:lpstr>Content of Director’s Report [Rule 8 of Companies (Accounts) Rule, 2014]- Not applicable to Small Company and One Person Company</vt:lpstr>
      <vt:lpstr>Content of Director’s Report [Rule 8A of Companies (Accounts) Rule, 2014]- Applicable to Small Company and One Person Company</vt:lpstr>
      <vt:lpstr>Content of Director’s Report [Rule 8A of Companies (Accounts) Rule, 2014]- Applicable to Small Company and One Person Company</vt:lpstr>
      <vt:lpstr>PowerPoint Presentation</vt:lpstr>
      <vt:lpstr>SS-4 and Guidance Note issued by ICSI</vt:lpstr>
      <vt:lpstr>1. Financial Summary and Highlights</vt:lpstr>
      <vt:lpstr>2. Amount to be carried to Reserves</vt:lpstr>
      <vt:lpstr>3. Dividend [Section 134(3)(k)]</vt:lpstr>
      <vt:lpstr>4. State of Company’s Affairs [Section 134 (3)(i)]</vt:lpstr>
      <vt:lpstr>4. State of Company’s Affairs [Section 134 (3)(i)]</vt:lpstr>
      <vt:lpstr>5. Change in Nature of Business [Rule 8(5)(iii)]</vt:lpstr>
      <vt:lpstr>6. Material changes and commitments affecting the financial position [Section 134(3)(l)]</vt:lpstr>
      <vt:lpstr>7. Details of voluntary Revision of Financial Statement [Section 131 (1)]</vt:lpstr>
      <vt:lpstr>8. General Information </vt:lpstr>
      <vt:lpstr>9. Capital and Debt Structure</vt:lpstr>
      <vt:lpstr>9.1 Issue of Shares or Other Convertible Securities</vt:lpstr>
      <vt:lpstr>9.1 Issue of Shares or other Convertible Securities</vt:lpstr>
      <vt:lpstr>9.1 Issue of Shares or other Convertible Securities</vt:lpstr>
      <vt:lpstr>9.2 Issue of Equity Shares with Differential Voting Rights </vt:lpstr>
      <vt:lpstr>9.2 Issue of Equity Shares with Differential Voting Rights </vt:lpstr>
      <vt:lpstr>9.2 Issue of Equity Shares with Differential Voting Rights </vt:lpstr>
      <vt:lpstr>9.3 Issue of Sweat Equity Shares </vt:lpstr>
      <vt:lpstr>9.3 Issue of Sweat Equity Shares </vt:lpstr>
      <vt:lpstr>9.3 Issue of Sweat Equity Shares </vt:lpstr>
      <vt:lpstr>9.4 Details of Employees Stock Options</vt:lpstr>
      <vt:lpstr>9.4 Details of Employees Stock Options</vt:lpstr>
      <vt:lpstr>9.4 Details of Employees Stock Options</vt:lpstr>
      <vt:lpstr>9.5 Shares held in trust for the benefit of employees where the voting rights are not exercised directly by the employees</vt:lpstr>
      <vt:lpstr>9.5 Shares held in trust for the benefit of employees where the voting rights are not exercised directly by the employees</vt:lpstr>
      <vt:lpstr>9.6 Issue of Debentures, Bonds and any Non- Convertible Securities</vt:lpstr>
      <vt:lpstr>9.6 Issue of Debentures, Bonds and any Non- Convertible Securities</vt:lpstr>
      <vt:lpstr>9.7 Issue of Warrants</vt:lpstr>
      <vt:lpstr>9.7 Issue of Warrants</vt:lpstr>
      <vt:lpstr>10. Credit Rating of Securities</vt:lpstr>
      <vt:lpstr>10. Credit Rating of Securities</vt:lpstr>
      <vt:lpstr>11. Investor Education and Protection Fund</vt:lpstr>
      <vt:lpstr>11. Investor Education and Protection Fund</vt:lpstr>
      <vt:lpstr>11. Investor Education and Protection Fund</vt:lpstr>
      <vt:lpstr>12. Directors and Key Managerial Personnel [Rule 8 (5)(iii) of Companies (Accounts) Rules, 2014]</vt:lpstr>
      <vt:lpstr>12. Directors and Key Managerial Personnel [Rule 8 (5)(iii) of Companies (Accounts) Rules, 2014]</vt:lpstr>
      <vt:lpstr>13. Board and Committee Meeting [Section 134 (3)(b)]</vt:lpstr>
      <vt:lpstr>14. Recommendation of Audit Committee  [Section 177 (8)]</vt:lpstr>
      <vt:lpstr>15. Company’s Policy on Directors’ Appointment and Remuneration [Section 134 (3)]</vt:lpstr>
      <vt:lpstr>16. Board Evaluation [Section 134 (3)]</vt:lpstr>
      <vt:lpstr>17. Internal Financial Control [Rule 8(5) of Companies (Accounts) Rules, 2014]</vt:lpstr>
      <vt:lpstr>18. Disclosures relating to Associate Companies, Joint Ventures and Subsidiaries [Rule 8(5)(vi) of Companies (Accounts) Rules, 2014]</vt:lpstr>
      <vt:lpstr>19. Deposits [Rule 8(5)(v) of Companies (Accounts) Rules, 2014]</vt:lpstr>
      <vt:lpstr>19. Deposits [Rule 8(5)(v) of Companies (Accounts) Rules, 2014]</vt:lpstr>
      <vt:lpstr>20. Particulars of Loans, Guarantees and Investment [Sec 134 (3)(g)]</vt:lpstr>
      <vt:lpstr>21. Cost Records</vt:lpstr>
      <vt:lpstr>22. Conservation of Energy, Technology Absorption, Foreign Exchange Earnings and Outgo  [Section 134 (3)(m)]</vt:lpstr>
      <vt:lpstr>22. Conservation of Energy, Technology Absorption, Foreign Exchange Earnings and Outgo  [Section 134 (3)(m)]</vt:lpstr>
      <vt:lpstr>23. Risk Management Policy [Sec 134 (3)(n)]</vt:lpstr>
      <vt:lpstr>24. Details of Establishment of Vigil Mechanism </vt:lpstr>
      <vt:lpstr>25. Material Orders of Judicial Bodies/ Regulators [Rule 8 (5)(vii) of Companies (Accounts) Rule, 2014]</vt:lpstr>
      <vt:lpstr>26. Compliance with Secretarial Standard</vt:lpstr>
      <vt:lpstr>27. FAILURE TO IMPLEMENT ANY CORPORATE ACTION (SS-4)</vt:lpstr>
      <vt:lpstr>28. Annual Return [Section 134 (3)(a)]</vt:lpstr>
      <vt:lpstr>29. Other Disclosures as per SS-4</vt:lpstr>
      <vt:lpstr> Disclosures under Listing Regulations</vt:lpstr>
      <vt:lpstr> Disclosures under Listing Regulations</vt:lpstr>
      <vt:lpstr> Disclosures under Listing Regulations</vt:lpstr>
      <vt:lpstr>  Business Responsibility Report- BRR From FY 2022-23 it will be BRS </vt:lpstr>
      <vt:lpstr>SEBI (Share Based Employee Benefits) Regulations, 2014</vt:lpstr>
      <vt:lpstr>Corporate Insolvency Resolution Process Initiated Under The Insolvency And Bankruptcy Code, 2016</vt:lpstr>
      <vt:lpstr>Foreign Exchange Management (Non-debt Instruments) Rules, 2019</vt:lpstr>
      <vt:lpstr>Disclosures Pertaining to the Sexual Harassment Of Women at the Workplace</vt:lpstr>
      <vt:lpstr>Disclosures Pertaining to the Sexual Harassment Of Women at the Workplace</vt:lpstr>
      <vt:lpstr>Director’s Responsibility Statement  [Section 134 (5)]</vt:lpstr>
      <vt:lpstr>Particulars of Contracts and Arrangements with Related Party [Sec 188]</vt:lpstr>
      <vt:lpstr>Particulars of Contracts and Arrangements with Related Party [Sec 188]</vt:lpstr>
      <vt:lpstr>Particulars of Contracts and Arrangements with Related Party [Sec 188]</vt:lpstr>
      <vt:lpstr>Corporate Social Responsibility (CSR)</vt:lpstr>
      <vt:lpstr>Corporate Social Responsibility (CSR)</vt:lpstr>
      <vt:lpstr>Independent Directors [Section 149 (10)]</vt:lpstr>
      <vt:lpstr>Independent Directors [Section 149 (10)]</vt:lpstr>
      <vt:lpstr>Frauds Reported by Auditor [Section 134 (3)] </vt:lpstr>
      <vt:lpstr>Various Policies by Public and Listed Company</vt:lpstr>
      <vt:lpstr>Various Policies by Public and Listed Company</vt:lpstr>
      <vt:lpstr>Various Policies by Public and Listed Company</vt:lpstr>
      <vt:lpstr>Approval of the Board Report</vt:lpstr>
      <vt:lpstr>Signatures on Directors Report - Section 134 (6)</vt:lpstr>
      <vt:lpstr>Directors Report to be attached to Financial Statements -Section 134(7)</vt:lpstr>
      <vt:lpstr>Penalty Section 134 (8)</vt:lpstr>
      <vt:lpstr>Annexures to the Board Report</vt:lpstr>
      <vt:lpstr>Annexures to the Board Report</vt:lpstr>
      <vt:lpstr>Form MGT-7 and MGT-7A</vt:lpstr>
      <vt:lpstr>Major changes in Form MGT-7 </vt:lpstr>
      <vt:lpstr>Broadly the work of CS -Pre –AGM </vt:lpstr>
      <vt:lpstr>Broadly the work of CS -Pre –AGM </vt:lpstr>
      <vt:lpstr>Policies and Codes-as per CA 2013</vt:lpstr>
      <vt:lpstr>Policies and Codes-as per SEBI (LODR) Reg, 2015</vt:lpstr>
      <vt:lpstr>Policies and Codes-as per SEBI (LODR) Reg, 2015</vt:lpstr>
      <vt:lpstr>Policies and Codes-as per PIT Regulation</vt:lpstr>
      <vt:lpstr>Normal process/ steps for Annual compliances  </vt:lpstr>
      <vt:lpstr>Annual Report </vt:lpstr>
      <vt:lpstr>Board meeting for approval of Annual Report</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Amita Desai</cp:lastModifiedBy>
  <cp:revision>1256</cp:revision>
  <dcterms:created xsi:type="dcterms:W3CDTF">2006-08-16T00:00:00Z</dcterms:created>
  <dcterms:modified xsi:type="dcterms:W3CDTF">2021-05-28T11:18:07Z</dcterms:modified>
</cp:coreProperties>
</file>