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52"/>
  </p:notesMasterIdLst>
  <p:sldIdLst>
    <p:sldId id="256" r:id="rId2"/>
    <p:sldId id="346" r:id="rId3"/>
    <p:sldId id="269" r:id="rId4"/>
    <p:sldId id="270" r:id="rId5"/>
    <p:sldId id="271" r:id="rId6"/>
    <p:sldId id="285" r:id="rId7"/>
    <p:sldId id="297" r:id="rId8"/>
    <p:sldId id="286" r:id="rId9"/>
    <p:sldId id="295" r:id="rId10"/>
    <p:sldId id="298" r:id="rId11"/>
    <p:sldId id="299" r:id="rId12"/>
    <p:sldId id="300" r:id="rId13"/>
    <p:sldId id="301" r:id="rId14"/>
    <p:sldId id="304" r:id="rId15"/>
    <p:sldId id="303" r:id="rId16"/>
    <p:sldId id="306" r:id="rId17"/>
    <p:sldId id="308" r:id="rId18"/>
    <p:sldId id="309" r:id="rId19"/>
    <p:sldId id="329" r:id="rId20"/>
    <p:sldId id="310" r:id="rId21"/>
    <p:sldId id="349" r:id="rId22"/>
    <p:sldId id="350" r:id="rId23"/>
    <p:sldId id="351" r:id="rId24"/>
    <p:sldId id="352" r:id="rId25"/>
    <p:sldId id="353" r:id="rId26"/>
    <p:sldId id="354" r:id="rId27"/>
    <p:sldId id="292" r:id="rId28"/>
    <p:sldId id="293" r:id="rId29"/>
    <p:sldId id="322" r:id="rId30"/>
    <p:sldId id="323" r:id="rId31"/>
    <p:sldId id="324" r:id="rId32"/>
    <p:sldId id="326" r:id="rId33"/>
    <p:sldId id="325" r:id="rId34"/>
    <p:sldId id="327" r:id="rId35"/>
    <p:sldId id="355" r:id="rId36"/>
    <p:sldId id="356" r:id="rId37"/>
    <p:sldId id="357" r:id="rId38"/>
    <p:sldId id="358" r:id="rId39"/>
    <p:sldId id="347" r:id="rId40"/>
    <p:sldId id="272" r:id="rId41"/>
    <p:sldId id="273" r:id="rId42"/>
    <p:sldId id="274" r:id="rId43"/>
    <p:sldId id="284" r:id="rId44"/>
    <p:sldId id="339" r:id="rId45"/>
    <p:sldId id="276" r:id="rId46"/>
    <p:sldId id="278" r:id="rId47"/>
    <p:sldId id="331" r:id="rId48"/>
    <p:sldId id="332" r:id="rId49"/>
    <p:sldId id="338" r:id="rId50"/>
    <p:sldId id="359"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2133"/>
    <a:srgbClr val="232335"/>
    <a:srgbClr val="1E1E2E"/>
    <a:srgbClr val="252537"/>
    <a:srgbClr val="222232"/>
    <a:srgbClr val="222336"/>
    <a:srgbClr val="201F35"/>
    <a:srgbClr val="1D1C30"/>
    <a:srgbClr val="222038"/>
    <a:srgbClr val="25233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90" autoAdjust="0"/>
    <p:restoredTop sz="98551" autoAdjust="0"/>
  </p:normalViewPr>
  <p:slideViewPr>
    <p:cSldViewPr>
      <p:cViewPr>
        <p:scale>
          <a:sx n="77" d="100"/>
          <a:sy n="77" d="100"/>
        </p:scale>
        <p:origin x="-115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E8E3F-BD25-456E-8C2E-A0C49A8CBBB9}" type="datetimeFigureOut">
              <a:rPr lang="en-US" smtClean="0"/>
              <a:pPr/>
              <a:t>6/11/2017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5ED185-A7B5-4937-8251-CB84808C021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4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Untitled.pn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3657600" y="3962400"/>
            <a:ext cx="4724400" cy="646331"/>
          </a:xfrm>
          <a:prstGeom prst="rect">
            <a:avLst/>
          </a:prstGeom>
          <a:noFill/>
        </p:spPr>
        <p:txBody>
          <a:bodyPr wrap="square" rtlCol="0">
            <a:spAutoFit/>
          </a:bodyPr>
          <a:lstStyle/>
          <a:p>
            <a:r>
              <a:rPr lang="en-US" dirty="0" smtClean="0">
                <a:solidFill>
                  <a:schemeClr val="bg1"/>
                </a:solidFill>
              </a:rPr>
              <a:t>As per the provisions of Companies Act, 2013 and  SEBI Regulations</a:t>
            </a:r>
            <a:endParaRPr lang="en-US" dirty="0">
              <a:solidFill>
                <a:schemeClr val="bg1"/>
              </a:solidFill>
            </a:endParaRPr>
          </a:p>
        </p:txBody>
      </p:sp>
      <p:sp>
        <p:nvSpPr>
          <p:cNvPr id="6" name="Rectangle 5"/>
          <p:cNvSpPr/>
          <p:nvPr/>
        </p:nvSpPr>
        <p:spPr>
          <a:xfrm>
            <a:off x="0" y="304800"/>
            <a:ext cx="9144000" cy="2286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8" name="Rectangle 7"/>
          <p:cNvSpPr/>
          <p:nvPr/>
        </p:nvSpPr>
        <p:spPr>
          <a:xfrm>
            <a:off x="8534400" y="0"/>
            <a:ext cx="228600" cy="68580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titled.png"/>
          <p:cNvPicPr>
            <a:picLocks noChangeAspect="1"/>
          </p:cNvPicPr>
          <p:nvPr/>
        </p:nvPicPr>
        <p:blipFill>
          <a:blip r:embed="rId2"/>
          <a:stretch>
            <a:fillRect/>
          </a:stretch>
        </p:blipFill>
        <p:spPr>
          <a:xfrm>
            <a:off x="8286630" y="6019800"/>
            <a:ext cx="857370" cy="838200"/>
          </a:xfrm>
          <a:prstGeom prst="rect">
            <a:avLst/>
          </a:prstGeom>
        </p:spPr>
      </p:pic>
      <p:sp>
        <p:nvSpPr>
          <p:cNvPr id="6" name="TextBox 5"/>
          <p:cNvSpPr txBox="1"/>
          <p:nvPr/>
        </p:nvSpPr>
        <p:spPr>
          <a:xfrm>
            <a:off x="0" y="1066800"/>
            <a:ext cx="9144000" cy="5632311"/>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just">
              <a:defRPr/>
            </a:pPr>
            <a:r>
              <a:rPr lang="en-US" b="1" dirty="0">
                <a:solidFill>
                  <a:schemeClr val="accent2"/>
                </a:solidFill>
                <a:latin typeface="+mj-lt"/>
                <a:cs typeface="Arial" pitchFamily="34" charset="0"/>
              </a:rPr>
              <a:t>Applicability: </a:t>
            </a:r>
            <a:r>
              <a:rPr lang="en-US" dirty="0">
                <a:latin typeface="+mj-lt"/>
                <a:cs typeface="Arial" pitchFamily="34" charset="0"/>
              </a:rPr>
              <a:t>These Regulations are applicalbe to a rights issue of a Listed Company, where the aggregate value of specified securities offered </a:t>
            </a:r>
            <a:r>
              <a:rPr lang="en-US" b="1" dirty="0">
                <a:latin typeface="+mj-lt"/>
                <a:cs typeface="Arial" pitchFamily="34" charset="0"/>
              </a:rPr>
              <a:t>is </a:t>
            </a:r>
            <a:r>
              <a:rPr lang="en-US" b="1" dirty="0" smtClean="0">
                <a:latin typeface="+mj-lt"/>
                <a:cs typeface="Arial" pitchFamily="34" charset="0"/>
              </a:rPr>
              <a:t>50 </a:t>
            </a:r>
            <a:r>
              <a:rPr lang="en-US" b="1" dirty="0">
                <a:latin typeface="+mj-lt"/>
                <a:cs typeface="Arial" pitchFamily="34" charset="0"/>
              </a:rPr>
              <a:t>lakh rupees or more</a:t>
            </a:r>
            <a:r>
              <a:rPr lang="en-US" dirty="0">
                <a:latin typeface="+mj-lt"/>
                <a:cs typeface="Arial" pitchFamily="34" charset="0"/>
              </a:rPr>
              <a:t>;</a:t>
            </a:r>
          </a:p>
          <a:p>
            <a:pPr algn="just">
              <a:defRPr/>
            </a:pPr>
            <a:endParaRPr lang="en-US" dirty="0">
              <a:latin typeface="+mj-lt"/>
              <a:cs typeface="Arial" pitchFamily="34" charset="0"/>
            </a:endParaRPr>
          </a:p>
          <a:p>
            <a:pPr algn="just">
              <a:defRPr/>
            </a:pPr>
            <a:r>
              <a:rPr lang="en-US" b="1" dirty="0">
                <a:solidFill>
                  <a:schemeClr val="accent2"/>
                </a:solidFill>
                <a:latin typeface="+mj-lt"/>
                <a:cs typeface="Arial" pitchFamily="34" charset="0"/>
              </a:rPr>
              <a:t>General conditions to be fulfilled:</a:t>
            </a:r>
          </a:p>
          <a:p>
            <a:pPr algn="just">
              <a:defRPr/>
            </a:pPr>
            <a:endParaRPr lang="en-US" b="1" dirty="0">
              <a:solidFill>
                <a:schemeClr val="accent2"/>
              </a:solidFill>
              <a:latin typeface="+mj-lt"/>
              <a:cs typeface="Arial" pitchFamily="34" charset="0"/>
            </a:endParaRPr>
          </a:p>
          <a:p>
            <a:pPr marL="342900" indent="-342900" algn="just">
              <a:buFont typeface="Wingdings" pitchFamily="2" charset="2"/>
              <a:buChar char="q"/>
              <a:defRPr/>
            </a:pPr>
            <a:r>
              <a:rPr lang="en-US" dirty="0">
                <a:latin typeface="+mj-lt"/>
                <a:cs typeface="Arial" pitchFamily="34" charset="0"/>
              </a:rPr>
              <a:t>No issuer shall make a rights issue of specified securities:</a:t>
            </a:r>
          </a:p>
          <a:p>
            <a:pPr marL="342900" indent="-342900" algn="just">
              <a:defRPr/>
            </a:pPr>
            <a:endParaRPr lang="en-US" dirty="0">
              <a:solidFill>
                <a:schemeClr val="accent2"/>
              </a:solidFill>
              <a:latin typeface="+mj-lt"/>
              <a:cs typeface="Arial" pitchFamily="34" charset="0"/>
            </a:endParaRPr>
          </a:p>
          <a:p>
            <a:pPr marL="342900" indent="-342900" algn="just">
              <a:buFont typeface="Wingdings" pitchFamily="2" charset="2"/>
              <a:buChar char="Ø"/>
              <a:defRPr/>
            </a:pPr>
            <a:r>
              <a:rPr lang="en-US" dirty="0" smtClean="0">
                <a:latin typeface="+mj-lt"/>
                <a:cs typeface="Arial" pitchFamily="34" charset="0"/>
              </a:rPr>
              <a:t>If </a:t>
            </a:r>
            <a:r>
              <a:rPr lang="en-US" dirty="0">
                <a:latin typeface="+mj-lt"/>
                <a:cs typeface="Arial" pitchFamily="34" charset="0"/>
              </a:rPr>
              <a:t>the issuer, any of its promoters, promoter group or directors or persons in control of </a:t>
            </a:r>
            <a:r>
              <a:rPr lang="en-US" dirty="0" smtClean="0">
                <a:latin typeface="+mj-lt"/>
                <a:cs typeface="Arial" pitchFamily="34" charset="0"/>
              </a:rPr>
              <a:t>the </a:t>
            </a:r>
            <a:r>
              <a:rPr lang="en-US" dirty="0">
                <a:latin typeface="+mj-lt"/>
                <a:cs typeface="Arial" pitchFamily="34" charset="0"/>
              </a:rPr>
              <a:t>issuer are </a:t>
            </a:r>
            <a:r>
              <a:rPr lang="en-US" b="1" dirty="0">
                <a:latin typeface="+mj-lt"/>
                <a:cs typeface="Arial" pitchFamily="34" charset="0"/>
              </a:rPr>
              <a:t>debarred from accessing the capital market by the Board</a:t>
            </a:r>
            <a:r>
              <a:rPr lang="en-US" dirty="0">
                <a:latin typeface="+mj-lt"/>
                <a:cs typeface="Arial" pitchFamily="34" charset="0"/>
              </a:rPr>
              <a:t>;</a:t>
            </a:r>
          </a:p>
          <a:p>
            <a:pPr marL="342900" indent="-342900" algn="just">
              <a:defRPr/>
            </a:pPr>
            <a:endParaRPr lang="en-US" dirty="0">
              <a:latin typeface="+mj-lt"/>
              <a:cs typeface="Arial" pitchFamily="34" charset="0"/>
            </a:endParaRPr>
          </a:p>
          <a:p>
            <a:pPr marL="342900" indent="-342900" algn="just">
              <a:buFont typeface="Wingdings" pitchFamily="2" charset="2"/>
              <a:buChar char="Ø"/>
              <a:defRPr/>
            </a:pPr>
            <a:r>
              <a:rPr lang="en-US" dirty="0" smtClean="0">
                <a:latin typeface="+mj-lt"/>
                <a:cs typeface="Arial" pitchFamily="34" charset="0"/>
              </a:rPr>
              <a:t>If </a:t>
            </a:r>
            <a:r>
              <a:rPr lang="en-US" dirty="0">
                <a:latin typeface="+mj-lt"/>
                <a:cs typeface="Arial" pitchFamily="34" charset="0"/>
              </a:rPr>
              <a:t>any of the promoters, directors or persons in control of the issuer was or also is a promoter, director or person in control of any other company which is debarred from accessing the capital market under any order or directions made by the Board;</a:t>
            </a:r>
          </a:p>
          <a:p>
            <a:pPr marL="342900" indent="-342900" algn="just">
              <a:defRPr/>
            </a:pPr>
            <a:endParaRPr lang="en-US" dirty="0">
              <a:latin typeface="+mj-lt"/>
              <a:cs typeface="Arial" pitchFamily="34" charset="0"/>
            </a:endParaRPr>
          </a:p>
          <a:p>
            <a:pPr marL="342900" indent="-342900" algn="just">
              <a:buFont typeface="Wingdings" pitchFamily="2" charset="2"/>
              <a:buChar char="Ø"/>
              <a:defRPr/>
            </a:pPr>
            <a:r>
              <a:rPr lang="en-US" dirty="0" smtClean="0">
                <a:latin typeface="+mj-lt"/>
                <a:cs typeface="Arial" pitchFamily="34" charset="0"/>
              </a:rPr>
              <a:t>unless </a:t>
            </a:r>
            <a:r>
              <a:rPr lang="en-US" dirty="0">
                <a:latin typeface="+mj-lt"/>
                <a:cs typeface="Arial" pitchFamily="34" charset="0"/>
              </a:rPr>
              <a:t>it has entered into an agreement with a depository for dematerialisation of   specified securities already issued or proposed to be issued;</a:t>
            </a:r>
          </a:p>
          <a:p>
            <a:pPr marL="342900" indent="-342900" algn="just">
              <a:defRPr/>
            </a:pPr>
            <a:endParaRPr lang="en-US" dirty="0">
              <a:latin typeface="+mj-lt"/>
              <a:cs typeface="Arial" pitchFamily="34" charset="0"/>
            </a:endParaRPr>
          </a:p>
          <a:p>
            <a:pPr marL="342900" indent="-342900">
              <a:buFont typeface="Wingdings" pitchFamily="2" charset="2"/>
              <a:buChar char="Ø"/>
              <a:defRPr/>
            </a:pPr>
            <a:r>
              <a:rPr lang="en-US" dirty="0" smtClean="0">
                <a:latin typeface="+mj-lt"/>
                <a:cs typeface="Arial" pitchFamily="34" charset="0"/>
              </a:rPr>
              <a:t>unless </a:t>
            </a:r>
            <a:r>
              <a:rPr lang="en-US" dirty="0">
                <a:latin typeface="+mj-lt"/>
                <a:cs typeface="Arial" pitchFamily="34" charset="0"/>
              </a:rPr>
              <a:t>all </a:t>
            </a:r>
            <a:r>
              <a:rPr lang="en-US" b="1" dirty="0">
                <a:latin typeface="+mj-lt"/>
                <a:cs typeface="Arial" pitchFamily="34" charset="0"/>
              </a:rPr>
              <a:t>existing partly paid-up equity shares of the issuer have either been fully </a:t>
            </a:r>
            <a:r>
              <a:rPr lang="en-US" b="1" dirty="0" smtClean="0">
                <a:latin typeface="+mj-lt"/>
                <a:cs typeface="Arial" pitchFamily="34" charset="0"/>
              </a:rPr>
              <a:t> paid up </a:t>
            </a:r>
            <a:r>
              <a:rPr lang="en-US" b="1" dirty="0">
                <a:latin typeface="+mj-lt"/>
                <a:cs typeface="Arial" pitchFamily="34" charset="0"/>
              </a:rPr>
              <a:t>or forfeited</a:t>
            </a:r>
            <a:r>
              <a:rPr lang="en-US" b="1" dirty="0" smtClean="0">
                <a:latin typeface="+mj-lt"/>
                <a:cs typeface="Arial" pitchFamily="34" charset="0"/>
              </a:rPr>
              <a:t>;</a:t>
            </a:r>
          </a:p>
          <a:p>
            <a:pPr marL="342900" indent="-342900">
              <a:defRPr/>
            </a:pPr>
            <a:endParaRPr lang="en-US" b="1" dirty="0" smtClean="0">
              <a:latin typeface="+mj-lt"/>
              <a:cs typeface="Arial" pitchFamily="34" charset="0"/>
            </a:endParaRPr>
          </a:p>
        </p:txBody>
      </p:sp>
      <p:sp>
        <p:nvSpPr>
          <p:cNvPr id="7" name="Rectangle 6"/>
          <p:cNvSpPr/>
          <p:nvPr/>
        </p:nvSpPr>
        <p:spPr>
          <a:xfrm>
            <a:off x="1447800" y="152400"/>
            <a:ext cx="6172200" cy="7620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r>
              <a:rPr lang="en-US" sz="2000" b="1" i="1" dirty="0" smtClean="0">
                <a:latin typeface="Arial" pitchFamily="34" charset="0"/>
                <a:cs typeface="Arial" pitchFamily="34" charset="0"/>
              </a:rPr>
              <a:t>Rights Issue for  Listed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[SEBI(ICDR) Regulations, 2009]</a:t>
            </a:r>
            <a:endParaRPr lang="en-US" sz="2000" b="1" i="1" dirty="0" smtClean="0">
              <a:solidFill>
                <a:schemeClr val="bg1"/>
              </a:solidFill>
              <a:latin typeface="+mj-lt"/>
            </a:endParaRPr>
          </a:p>
          <a:p>
            <a:pPr algn="ctr"/>
            <a:endParaRPr lang="en-US" dirty="0">
              <a:latin typeface="+mj-lt"/>
            </a:endParaRPr>
          </a:p>
        </p:txBody>
      </p:sp>
      <p:pic>
        <p:nvPicPr>
          <p:cNvPr id="8" name="Picture 7"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TextBox 3"/>
          <p:cNvSpPr txBox="1"/>
          <p:nvPr/>
        </p:nvSpPr>
        <p:spPr>
          <a:xfrm>
            <a:off x="0" y="1066800"/>
            <a:ext cx="9144000" cy="5663089"/>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buFont typeface="Wingdings" pitchFamily="2" charset="2"/>
              <a:buChar char="v"/>
              <a:defRPr/>
            </a:pPr>
            <a:r>
              <a:rPr lang="en-US" sz="2000" b="1" i="1" dirty="0" smtClean="0">
                <a:solidFill>
                  <a:schemeClr val="tx1"/>
                </a:solidFill>
              </a:rPr>
              <a:t>Procedure for Rights Issue of Listed Companies:</a:t>
            </a:r>
          </a:p>
          <a:p>
            <a:pPr>
              <a:defRPr/>
            </a:pPr>
            <a:endParaRPr lang="en-US" b="1" dirty="0">
              <a:solidFill>
                <a:schemeClr val="accent2"/>
              </a:solidFill>
            </a:endParaRPr>
          </a:p>
          <a:p>
            <a:pPr marL="342900" indent="-342900">
              <a:buFontTx/>
              <a:buAutoNum type="arabicPeriod"/>
              <a:defRPr/>
            </a:pPr>
            <a:r>
              <a:rPr lang="en-US" b="1" dirty="0">
                <a:solidFill>
                  <a:schemeClr val="accent2"/>
                </a:solidFill>
              </a:rPr>
              <a:t>Appointment of merchant banker and other intermediaries</a:t>
            </a:r>
            <a:r>
              <a:rPr lang="en-US" b="1" i="1" dirty="0">
                <a:solidFill>
                  <a:schemeClr val="accent2"/>
                </a:solidFill>
              </a:rPr>
              <a:t>.</a:t>
            </a:r>
          </a:p>
          <a:p>
            <a:pPr marL="342900" indent="-342900">
              <a:defRPr/>
            </a:pPr>
            <a:endParaRPr lang="en-US" b="1" dirty="0">
              <a:solidFill>
                <a:schemeClr val="accent2"/>
              </a:solidFill>
            </a:endParaRPr>
          </a:p>
          <a:p>
            <a:pPr algn="just">
              <a:defRPr/>
            </a:pPr>
            <a:r>
              <a:rPr lang="en-US" dirty="0" smtClean="0"/>
              <a:t>The </a:t>
            </a:r>
            <a:r>
              <a:rPr lang="en-US" dirty="0"/>
              <a:t>issuer shall appoint </a:t>
            </a:r>
            <a:r>
              <a:rPr lang="en-US" b="1" dirty="0" smtClean="0"/>
              <a:t>“1” </a:t>
            </a:r>
            <a:r>
              <a:rPr lang="en-US" b="1" dirty="0"/>
              <a:t>or more merchant bankers</a:t>
            </a:r>
            <a:r>
              <a:rPr lang="en-US" dirty="0"/>
              <a:t>, at least one of whom </a:t>
            </a:r>
            <a:r>
              <a:rPr lang="en-US" dirty="0" smtClean="0"/>
              <a:t>shall </a:t>
            </a:r>
            <a:r>
              <a:rPr lang="en-US" dirty="0"/>
              <a:t>be a </a:t>
            </a:r>
            <a:r>
              <a:rPr lang="en-US" b="1" dirty="0"/>
              <a:t>lead merchant banker </a:t>
            </a:r>
            <a:r>
              <a:rPr lang="en-US" dirty="0"/>
              <a:t>and shall also appoint other intermediaries only those who are registered with SEBI, in consultation with the lead merchant banker, to carry out the obligations relating to the issue.</a:t>
            </a:r>
          </a:p>
          <a:p>
            <a:pPr algn="just">
              <a:defRPr/>
            </a:pPr>
            <a:endParaRPr lang="en-US" b="1" dirty="0">
              <a:solidFill>
                <a:schemeClr val="accent2"/>
              </a:solidFill>
            </a:endParaRPr>
          </a:p>
          <a:p>
            <a:pPr algn="just">
              <a:defRPr/>
            </a:pPr>
            <a:r>
              <a:rPr lang="en-US" b="1" dirty="0">
                <a:solidFill>
                  <a:schemeClr val="accent2"/>
                </a:solidFill>
              </a:rPr>
              <a:t>2. In-Principle Approval of Stock Exchange</a:t>
            </a:r>
          </a:p>
          <a:p>
            <a:pPr algn="just">
              <a:defRPr/>
            </a:pPr>
            <a:endParaRPr lang="en-US" b="1" dirty="0">
              <a:solidFill>
                <a:schemeClr val="accent2"/>
              </a:solidFill>
            </a:endParaRPr>
          </a:p>
          <a:p>
            <a:pPr algn="just">
              <a:defRPr/>
            </a:pPr>
            <a:r>
              <a:rPr lang="en-US" dirty="0"/>
              <a:t>The company must obtain </a:t>
            </a:r>
            <a:r>
              <a:rPr lang="en-US" b="1" dirty="0"/>
              <a:t>in-principle approval for its Rights Issue from the Stock Exchanges</a:t>
            </a:r>
            <a:r>
              <a:rPr lang="en-US" dirty="0"/>
              <a:t> where the company shares are listed</a:t>
            </a:r>
          </a:p>
          <a:p>
            <a:pPr algn="just">
              <a:defRPr/>
            </a:pPr>
            <a:endParaRPr lang="en-US" dirty="0"/>
          </a:p>
          <a:p>
            <a:pPr algn="just">
              <a:defRPr/>
            </a:pPr>
            <a:r>
              <a:rPr lang="en-US" b="1" dirty="0">
                <a:solidFill>
                  <a:schemeClr val="accent2"/>
                </a:solidFill>
              </a:rPr>
              <a:t>3. Pricing of Rights Issue</a:t>
            </a:r>
          </a:p>
          <a:p>
            <a:pPr algn="just">
              <a:defRPr/>
            </a:pPr>
            <a:endParaRPr lang="en-US" b="1" dirty="0">
              <a:solidFill>
                <a:schemeClr val="accent2"/>
              </a:solidFill>
            </a:endParaRPr>
          </a:p>
          <a:p>
            <a:pPr algn="just">
              <a:defRPr/>
            </a:pPr>
            <a:r>
              <a:rPr lang="en-US" dirty="0"/>
              <a:t>The Board of Directors can fix the Rights Issue price at their discretion. Record Date will be announced by the BOD and </a:t>
            </a:r>
            <a:r>
              <a:rPr lang="en-US" b="1" dirty="0"/>
              <a:t>informed to the SE at least 7 days </a:t>
            </a:r>
            <a:r>
              <a:rPr lang="en-US" dirty="0"/>
              <a:t>before the announcement of a Corporate </a:t>
            </a:r>
            <a:r>
              <a:rPr lang="en-US" dirty="0" smtClean="0"/>
              <a:t>Action</a:t>
            </a:r>
          </a:p>
          <a:p>
            <a:pPr algn="just">
              <a:defRPr/>
            </a:pPr>
            <a:endParaRPr lang="en-US" dirty="0"/>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Rectangle 6"/>
          <p:cNvSpPr/>
          <p:nvPr/>
        </p:nvSpPr>
        <p:spPr>
          <a:xfrm>
            <a:off x="1447800" y="152400"/>
            <a:ext cx="6172200" cy="7620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r>
              <a:rPr lang="en-US" sz="2000" b="1" i="1" dirty="0" smtClean="0">
                <a:latin typeface="Arial" pitchFamily="34" charset="0"/>
                <a:cs typeface="Arial" pitchFamily="34" charset="0"/>
              </a:rPr>
              <a:t>Rights Issue for  Listed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[SEBI(ICDR) Regulations, 2009]</a:t>
            </a:r>
            <a:endParaRPr lang="en-US" sz="2000" b="1" i="1" dirty="0" smtClean="0">
              <a:solidFill>
                <a:schemeClr val="bg1"/>
              </a:solidFill>
              <a:latin typeface="+mj-lt"/>
            </a:endParaRPr>
          </a:p>
          <a:p>
            <a:pPr algn="ctr"/>
            <a:endParaRPr lang="en-US" dirty="0">
              <a:latin typeface="+mj-lt"/>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Rectangle 6"/>
          <p:cNvSpPr>
            <a:spLocks noChangeArrowheads="1"/>
          </p:cNvSpPr>
          <p:nvPr/>
        </p:nvSpPr>
        <p:spPr bwMode="auto">
          <a:xfrm>
            <a:off x="0" y="1066800"/>
            <a:ext cx="9144000" cy="5632311"/>
          </a:xfrm>
          <a:prstGeom prst="rect">
            <a:avLst/>
          </a:prstGeom>
          <a:ln>
            <a:headEnd/>
            <a:tailEnd/>
          </a:ln>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a:spAutoFit/>
          </a:bodyPr>
          <a:lstStyle/>
          <a:p>
            <a:r>
              <a:rPr lang="en-US" b="1" dirty="0">
                <a:solidFill>
                  <a:schemeClr val="accent2"/>
                </a:solidFill>
              </a:rPr>
              <a:t>4. Withdrawal of the Rights Issue</a:t>
            </a:r>
          </a:p>
          <a:p>
            <a:endParaRPr lang="en-US" dirty="0"/>
          </a:p>
          <a:p>
            <a:r>
              <a:rPr lang="en-US" dirty="0"/>
              <a:t>No Rights Issue can be withdrawn by issuer after fixing the Record Date. In case if it has withdrawn after announcing record date, </a:t>
            </a:r>
            <a:r>
              <a:rPr lang="en-US" b="1" dirty="0"/>
              <a:t>no further issue of capital is allowed for a period of 12 months from the record date</a:t>
            </a:r>
            <a:r>
              <a:rPr lang="en-US" dirty="0"/>
              <a:t>.</a:t>
            </a:r>
          </a:p>
          <a:p>
            <a:endParaRPr lang="en-US" dirty="0"/>
          </a:p>
          <a:p>
            <a:r>
              <a:rPr lang="en-US" b="1" dirty="0">
                <a:solidFill>
                  <a:schemeClr val="accent2"/>
                </a:solidFill>
              </a:rPr>
              <a:t>5. Minimum Subscription</a:t>
            </a:r>
          </a:p>
          <a:p>
            <a:endParaRPr lang="en-US" b="1" dirty="0">
              <a:solidFill>
                <a:schemeClr val="accent2"/>
              </a:solidFill>
            </a:endParaRPr>
          </a:p>
          <a:p>
            <a:r>
              <a:rPr lang="en-US" dirty="0"/>
              <a:t>Minimum Subscription of </a:t>
            </a:r>
            <a:r>
              <a:rPr lang="en-US" b="1" dirty="0"/>
              <a:t>Rights Issue shall be 90% of the Issue Size</a:t>
            </a:r>
          </a:p>
          <a:p>
            <a:endParaRPr lang="en-US" dirty="0"/>
          </a:p>
          <a:p>
            <a:r>
              <a:rPr lang="en-US" b="1" dirty="0">
                <a:solidFill>
                  <a:schemeClr val="accent2"/>
                </a:solidFill>
              </a:rPr>
              <a:t>6. Letter of Offer</a:t>
            </a:r>
          </a:p>
          <a:p>
            <a:endParaRPr lang="en-US" dirty="0"/>
          </a:p>
          <a:p>
            <a:r>
              <a:rPr lang="en-US" dirty="0"/>
              <a:t>The Merchant Banker in consultation with the issuer must prepare Letter of Offer(LOO) in the format prescribed under </a:t>
            </a:r>
            <a:r>
              <a:rPr lang="en-US" b="1" dirty="0"/>
              <a:t>Schedule VIII of ICDR Regulations</a:t>
            </a:r>
          </a:p>
          <a:p>
            <a:endParaRPr lang="en-US" dirty="0"/>
          </a:p>
          <a:p>
            <a:r>
              <a:rPr lang="en-US" b="1" dirty="0">
                <a:solidFill>
                  <a:schemeClr val="accent2"/>
                </a:solidFill>
              </a:rPr>
              <a:t>7. Issue Opening Date</a:t>
            </a:r>
            <a:endParaRPr lang="en-US" dirty="0"/>
          </a:p>
          <a:p>
            <a:r>
              <a:rPr lang="en-US" dirty="0"/>
              <a:t>Rights Issue must be opened to shareholders for subscription within </a:t>
            </a:r>
            <a:r>
              <a:rPr lang="en-US" b="1" dirty="0"/>
              <a:t>12 months from the date of clearing of SEBI</a:t>
            </a:r>
          </a:p>
          <a:p>
            <a:endParaRPr lang="en-US" dirty="0"/>
          </a:p>
          <a:p>
            <a:endParaRPr lang="en-US" dirty="0"/>
          </a:p>
        </p:txBody>
      </p:sp>
      <p:pic>
        <p:nvPicPr>
          <p:cNvPr id="5" name="Picture 4"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Rectangle 6"/>
          <p:cNvSpPr/>
          <p:nvPr/>
        </p:nvSpPr>
        <p:spPr>
          <a:xfrm>
            <a:off x="1447800" y="152400"/>
            <a:ext cx="6172200" cy="7620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r>
              <a:rPr lang="en-US" sz="2000" b="1" i="1" dirty="0" smtClean="0">
                <a:latin typeface="Arial" pitchFamily="34" charset="0"/>
                <a:cs typeface="Arial" pitchFamily="34" charset="0"/>
              </a:rPr>
              <a:t>Rights Issue for  Listed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[SEBI(ICDR) Regulations, 2009]</a:t>
            </a:r>
            <a:endParaRPr lang="en-US" sz="2000" b="1" i="1" dirty="0" smtClean="0">
              <a:solidFill>
                <a:schemeClr val="bg1"/>
              </a:solidFill>
              <a:latin typeface="+mj-lt"/>
            </a:endParaRPr>
          </a:p>
          <a:p>
            <a:pPr algn="ctr"/>
            <a:endParaRPr lang="en-US" dirty="0">
              <a:latin typeface="+mj-lt"/>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Rectangle 6"/>
          <p:cNvSpPr>
            <a:spLocks noChangeArrowheads="1"/>
          </p:cNvSpPr>
          <p:nvPr/>
        </p:nvSpPr>
        <p:spPr bwMode="auto">
          <a:xfrm>
            <a:off x="20638" y="1066800"/>
            <a:ext cx="9123362" cy="5638800"/>
          </a:xfrm>
          <a:prstGeom prst="rect">
            <a:avLst/>
          </a:prstGeom>
          <a:ln>
            <a:headEnd/>
            <a:tailEnd/>
          </a:ln>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lgn="just"/>
            <a:r>
              <a:rPr lang="en-US" dirty="0"/>
              <a:t>The Rights Issue must be opened for subscription for a </a:t>
            </a:r>
            <a:r>
              <a:rPr lang="en-US" b="1" dirty="0"/>
              <a:t>minimum period of 15 days and Max period of 30 days</a:t>
            </a:r>
          </a:p>
          <a:p>
            <a:pPr algn="just"/>
            <a:endParaRPr lang="en-US" dirty="0"/>
          </a:p>
          <a:p>
            <a:r>
              <a:rPr lang="en-US" b="1" dirty="0">
                <a:solidFill>
                  <a:schemeClr val="accent2"/>
                </a:solidFill>
              </a:rPr>
              <a:t>8. </a:t>
            </a:r>
            <a:r>
              <a:rPr lang="en-IN" b="1" dirty="0">
                <a:solidFill>
                  <a:schemeClr val="accent2"/>
                </a:solidFill>
              </a:rPr>
              <a:t>Abridged Letter of Offer</a:t>
            </a:r>
            <a:endParaRPr lang="en-IN" b="1" dirty="0"/>
          </a:p>
          <a:p>
            <a:endParaRPr lang="en-IN" b="1" dirty="0"/>
          </a:p>
          <a:p>
            <a:pPr algn="just"/>
            <a:r>
              <a:rPr lang="en-IN" dirty="0"/>
              <a:t>The abridged letter of offer, along with application form, shall be dispatched through</a:t>
            </a:r>
          </a:p>
          <a:p>
            <a:pPr algn="just"/>
            <a:r>
              <a:rPr lang="en-IN" dirty="0"/>
              <a:t>registered post or speed post to all the existing shareholders at least </a:t>
            </a:r>
            <a:r>
              <a:rPr lang="en-IN" b="1" dirty="0"/>
              <a:t>three days </a:t>
            </a:r>
            <a:r>
              <a:rPr lang="en-IN" dirty="0"/>
              <a:t>before the date of opening of the issue</a:t>
            </a:r>
          </a:p>
          <a:p>
            <a:pPr algn="just"/>
            <a:endParaRPr lang="en-IN" dirty="0"/>
          </a:p>
          <a:p>
            <a:pPr algn="just"/>
            <a:r>
              <a:rPr lang="en-IN" b="1" dirty="0">
                <a:solidFill>
                  <a:schemeClr val="accent2"/>
                </a:solidFill>
              </a:rPr>
              <a:t>9. Over Subscription</a:t>
            </a:r>
          </a:p>
          <a:p>
            <a:pPr algn="just"/>
            <a:endParaRPr lang="en-IN" dirty="0"/>
          </a:p>
          <a:p>
            <a:pPr algn="just"/>
            <a:r>
              <a:rPr lang="en-IN" dirty="0"/>
              <a:t>No part of over subscription of Rights Issue shall be retained by the Listed company, the amount has to be refunded</a:t>
            </a:r>
          </a:p>
          <a:p>
            <a:pPr algn="just"/>
            <a:endParaRPr lang="en-IN" dirty="0"/>
          </a:p>
          <a:p>
            <a:pPr algn="just"/>
            <a:r>
              <a:rPr lang="en-IN" b="1" dirty="0">
                <a:solidFill>
                  <a:schemeClr val="accent2"/>
                </a:solidFill>
              </a:rPr>
              <a:t>10. Listing of Rights Issue</a:t>
            </a:r>
          </a:p>
          <a:p>
            <a:pPr algn="just"/>
            <a:endParaRPr lang="en-IN" dirty="0"/>
          </a:p>
          <a:p>
            <a:pPr algn="just"/>
            <a:r>
              <a:rPr lang="en-IN" dirty="0"/>
              <a:t>The Rights Issue shall be listed in SE </a:t>
            </a:r>
            <a:r>
              <a:rPr lang="en-IN" b="1" dirty="0"/>
              <a:t>within 12 days </a:t>
            </a:r>
            <a:r>
              <a:rPr lang="en-IN" dirty="0"/>
              <a:t>from the date of closing or else amount shall be </a:t>
            </a:r>
            <a:r>
              <a:rPr lang="en-IN" b="1" dirty="0"/>
              <a:t>refunded within 15 days failing which 12% </a:t>
            </a:r>
            <a:r>
              <a:rPr lang="en-IN" b="1" dirty="0" err="1"/>
              <a:t>p.a</a:t>
            </a:r>
            <a:r>
              <a:rPr lang="en-IN" b="1" dirty="0"/>
              <a:t> interest shall be </a:t>
            </a:r>
            <a:r>
              <a:rPr lang="en-IN" b="1" dirty="0" smtClean="0"/>
              <a:t>paid</a:t>
            </a:r>
          </a:p>
          <a:p>
            <a:pPr algn="just"/>
            <a:endParaRPr lang="en-IN" b="1" dirty="0" smtClean="0"/>
          </a:p>
          <a:p>
            <a:pPr algn="just"/>
            <a:endParaRPr lang="en-IN" b="1" dirty="0" smtClean="0"/>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Rectangle 6"/>
          <p:cNvSpPr/>
          <p:nvPr/>
        </p:nvSpPr>
        <p:spPr>
          <a:xfrm>
            <a:off x="1447800" y="152400"/>
            <a:ext cx="6172200" cy="7620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r>
              <a:rPr lang="en-US" sz="2000" b="1" i="1" dirty="0" smtClean="0">
                <a:latin typeface="Arial" pitchFamily="34" charset="0"/>
                <a:cs typeface="Arial" pitchFamily="34" charset="0"/>
              </a:rPr>
              <a:t>Rights Issue for  Listed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[SEBI(ICDR) Regulations, 2009]</a:t>
            </a:r>
            <a:endParaRPr lang="en-US" sz="2000" b="1" i="1" dirty="0" smtClean="0">
              <a:solidFill>
                <a:schemeClr val="bg1"/>
              </a:solidFill>
              <a:latin typeface="+mj-lt"/>
            </a:endParaRPr>
          </a:p>
          <a:p>
            <a:pPr algn="ctr"/>
            <a:endParaRPr lang="en-US" dirty="0">
              <a:latin typeface="+mj-lt"/>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dk1"/>
          </a:lnRef>
          <a:fillRef idx="2">
            <a:schemeClr val="dk1"/>
          </a:fillRef>
          <a:effectRef idx="1">
            <a:schemeClr val="dk1"/>
          </a:effectRef>
          <a:fontRef idx="minor">
            <a:schemeClr val="dk1"/>
          </a:fontRef>
        </p:style>
        <p:txBody>
          <a:bodyPr>
            <a:normAutofit/>
          </a:bodyPr>
          <a:lstStyle/>
          <a:p>
            <a:pPr algn="l"/>
            <a:r>
              <a:rPr lang="en-US" sz="3600" b="1" dirty="0" smtClean="0">
                <a:solidFill>
                  <a:srgbClr val="7030A0"/>
                </a:solidFill>
              </a:rPr>
              <a:t>Further issue of capital other than Rights Issue</a:t>
            </a:r>
            <a:endParaRPr lang="en-US" sz="3600" b="1" dirty="0">
              <a:solidFill>
                <a:srgbClr val="7030A0"/>
              </a:solidFill>
            </a:endParaRPr>
          </a:p>
        </p:txBody>
      </p:sp>
      <p:sp>
        <p:nvSpPr>
          <p:cNvPr id="3" name="Flowchart: Connector 2"/>
          <p:cNvSpPr/>
          <p:nvPr/>
        </p:nvSpPr>
        <p:spPr>
          <a:xfrm>
            <a:off x="228600" y="762000"/>
            <a:ext cx="457200" cy="4572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4" name="Rectangle 3"/>
          <p:cNvSpPr/>
          <p:nvPr/>
        </p:nvSpPr>
        <p:spPr>
          <a:xfrm>
            <a:off x="789827" y="762000"/>
            <a:ext cx="7615163" cy="492443"/>
          </a:xfrm>
          <a:prstGeom prst="rect">
            <a:avLst/>
          </a:prstGeom>
          <a:noFill/>
        </p:spPr>
        <p:txBody>
          <a:bodyPr wrap="square">
            <a:spAutoFit/>
          </a:bodyPr>
          <a:lstStyle/>
          <a:p>
            <a:pPr algn="ctr">
              <a:defRPr/>
            </a:pPr>
            <a:r>
              <a:rPr lang="en-US" sz="2600" b="1" i="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Book Antiqua" pitchFamily="18" charset="0"/>
              </a:rPr>
              <a:t>Private Placement/preferential offer</a:t>
            </a:r>
          </a:p>
        </p:txBody>
      </p:sp>
      <p:sp>
        <p:nvSpPr>
          <p:cNvPr id="5" name="Rectangle 4"/>
          <p:cNvSpPr/>
          <p:nvPr/>
        </p:nvSpPr>
        <p:spPr>
          <a:xfrm>
            <a:off x="0" y="1295400"/>
            <a:ext cx="9144000" cy="5509200"/>
          </a:xfrm>
          <a:prstGeom prst="rect">
            <a:avLst/>
          </a:prstGeom>
          <a:ln/>
          <a:scene3d>
            <a:camera prst="orthographicFront"/>
            <a:lightRig rig="threePt" dir="t"/>
          </a:scene3d>
          <a:sp3d>
            <a:bevelT prst="angle"/>
          </a:sp3d>
        </p:spPr>
        <p:style>
          <a:lnRef idx="2">
            <a:schemeClr val="accent4"/>
          </a:lnRef>
          <a:fillRef idx="1">
            <a:schemeClr val="lt1"/>
          </a:fillRef>
          <a:effectRef idx="0">
            <a:schemeClr val="accent4"/>
          </a:effectRef>
          <a:fontRef idx="minor">
            <a:schemeClr val="dk1"/>
          </a:fontRef>
        </p:style>
        <p:txBody>
          <a:bodyPr wrap="square">
            <a:spAutoFit/>
          </a:bodyPr>
          <a:lstStyle/>
          <a:p>
            <a:pPr algn="just">
              <a:buFont typeface="Wingdings" pitchFamily="2" charset="2"/>
              <a:buChar char="v"/>
              <a:defRPr/>
            </a:pPr>
            <a:r>
              <a:rPr lang="en-US" sz="1600" b="1" i="1" dirty="0" smtClean="0">
                <a:latin typeface="Arial" pitchFamily="34" charset="0"/>
                <a:cs typeface="Arial" pitchFamily="34" charset="0"/>
              </a:rPr>
              <a:t>Meaning of Private Placement  </a:t>
            </a:r>
          </a:p>
          <a:p>
            <a:pPr algn="just">
              <a:defRPr/>
            </a:pPr>
            <a:endParaRPr lang="en-US" sz="1600" b="1" i="1" dirty="0" smtClean="0">
              <a:latin typeface="Arial" pitchFamily="34" charset="0"/>
              <a:cs typeface="Arial" pitchFamily="34" charset="0"/>
            </a:endParaRPr>
          </a:p>
          <a:p>
            <a:pPr algn="just">
              <a:defRPr/>
            </a:pPr>
            <a:r>
              <a:rPr lang="en-US" sz="1600" b="1" dirty="0" smtClean="0">
                <a:latin typeface="Arial" pitchFamily="34" charset="0"/>
                <a:cs typeface="Arial" pitchFamily="34" charset="0"/>
              </a:rPr>
              <a:t>Private Placement </a:t>
            </a:r>
            <a:r>
              <a:rPr lang="en-US" sz="1600" dirty="0" smtClean="0">
                <a:latin typeface="Arial" pitchFamily="34" charset="0"/>
                <a:cs typeface="Arial" pitchFamily="34" charset="0"/>
              </a:rPr>
              <a:t>means any offer of Securities or invitation to subscribe securities to a </a:t>
            </a:r>
            <a:r>
              <a:rPr lang="en-US" sz="1600" b="1" dirty="0" smtClean="0">
                <a:solidFill>
                  <a:srgbClr val="C00000"/>
                </a:solidFill>
                <a:latin typeface="Arial" pitchFamily="34" charset="0"/>
                <a:cs typeface="Arial" pitchFamily="34" charset="0"/>
              </a:rPr>
              <a:t>select group of Persons </a:t>
            </a:r>
            <a:r>
              <a:rPr lang="en-US" sz="1600" dirty="0" smtClean="0">
                <a:latin typeface="Arial" pitchFamily="34" charset="0"/>
                <a:cs typeface="Arial" pitchFamily="34" charset="0"/>
              </a:rPr>
              <a:t>by a company(other than by way of public offer) through issue of a </a:t>
            </a:r>
            <a:r>
              <a:rPr lang="en-US" sz="1600" b="1" dirty="0" smtClean="0">
                <a:solidFill>
                  <a:srgbClr val="C00000"/>
                </a:solidFill>
                <a:latin typeface="Arial" pitchFamily="34" charset="0"/>
                <a:cs typeface="Arial" pitchFamily="34" charset="0"/>
              </a:rPr>
              <a:t>“Private Placement Offer Letter</a:t>
            </a:r>
            <a:r>
              <a:rPr lang="en-US" sz="1600" dirty="0" smtClean="0">
                <a:solidFill>
                  <a:srgbClr val="C00000"/>
                </a:solidFill>
                <a:latin typeface="Arial" pitchFamily="34" charset="0"/>
                <a:cs typeface="Arial" pitchFamily="34" charset="0"/>
              </a:rPr>
              <a:t>” </a:t>
            </a:r>
            <a:r>
              <a:rPr lang="en-US" sz="1600" dirty="0" smtClean="0">
                <a:latin typeface="Arial" pitchFamily="34" charset="0"/>
                <a:cs typeface="Arial" pitchFamily="34" charset="0"/>
              </a:rPr>
              <a:t>and which satisfies the following conditions.</a:t>
            </a:r>
          </a:p>
          <a:p>
            <a:pPr algn="just">
              <a:defRPr/>
            </a:pPr>
            <a:endParaRPr lang="en-US" sz="1600" dirty="0" smtClean="0">
              <a:latin typeface="Arial" pitchFamily="34" charset="0"/>
              <a:cs typeface="Arial" pitchFamily="34" charset="0"/>
            </a:endParaRPr>
          </a:p>
          <a:p>
            <a:pPr algn="just">
              <a:buFont typeface="Wingdings" pitchFamily="2" charset="2"/>
              <a:buChar char="v"/>
              <a:defRPr/>
            </a:pPr>
            <a:r>
              <a:rPr lang="en-US" sz="1600" b="1" i="1" dirty="0" smtClean="0">
                <a:latin typeface="Arial" pitchFamily="34" charset="0"/>
                <a:cs typeface="Arial" pitchFamily="34" charset="0"/>
              </a:rPr>
              <a:t>Meaning of Preferential offer</a:t>
            </a:r>
          </a:p>
          <a:p>
            <a:pPr algn="just">
              <a:defRPr/>
            </a:pPr>
            <a:endParaRPr lang="en-US" sz="1600" dirty="0" smtClean="0">
              <a:latin typeface="Arial" pitchFamily="34" charset="0"/>
              <a:cs typeface="Arial" pitchFamily="34" charset="0"/>
            </a:endParaRPr>
          </a:p>
          <a:p>
            <a:pPr>
              <a:defRPr/>
            </a:pPr>
            <a:r>
              <a:rPr lang="en-US" sz="1600" b="1" dirty="0" smtClean="0">
                <a:latin typeface="Arial" pitchFamily="34" charset="0"/>
                <a:cs typeface="Arial" pitchFamily="34" charset="0"/>
              </a:rPr>
              <a:t>Preferential Offer </a:t>
            </a:r>
            <a:r>
              <a:rPr lang="en-US" sz="1600" dirty="0" smtClean="0">
                <a:latin typeface="Arial" pitchFamily="34" charset="0"/>
                <a:cs typeface="Arial" pitchFamily="34" charset="0"/>
              </a:rPr>
              <a:t>means an issue of </a:t>
            </a:r>
            <a:r>
              <a:rPr lang="en-US" sz="1600" b="1" dirty="0" smtClean="0">
                <a:latin typeface="Arial" pitchFamily="34" charset="0"/>
                <a:cs typeface="Arial" pitchFamily="34" charset="0"/>
              </a:rPr>
              <a:t>shares or other securities</a:t>
            </a:r>
            <a:r>
              <a:rPr lang="en-US" sz="1600" dirty="0" smtClean="0">
                <a:latin typeface="Arial" pitchFamily="34" charset="0"/>
                <a:cs typeface="Arial" pitchFamily="34" charset="0"/>
              </a:rPr>
              <a:t>, by a company to any select person or group of persons on a preferential basis and</a:t>
            </a:r>
          </a:p>
          <a:p>
            <a:pPr>
              <a:defRPr/>
            </a:pPr>
            <a:r>
              <a:rPr lang="en-US" sz="1600" b="1" dirty="0" smtClean="0">
                <a:latin typeface="Arial" pitchFamily="34" charset="0"/>
                <a:cs typeface="Arial" pitchFamily="34" charset="0"/>
              </a:rPr>
              <a:t>does not include shares or other  securities offered through: </a:t>
            </a:r>
          </a:p>
          <a:p>
            <a:pPr marL="342900" indent="-342900">
              <a:buFont typeface="Wingdings" pitchFamily="2" charset="2"/>
              <a:buChar char="Ø"/>
              <a:defRPr/>
            </a:pPr>
            <a:r>
              <a:rPr lang="en-US" sz="1600" dirty="0" smtClean="0">
                <a:latin typeface="Arial" pitchFamily="34" charset="0"/>
                <a:cs typeface="Arial" pitchFamily="34" charset="0"/>
              </a:rPr>
              <a:t>a public issue,</a:t>
            </a:r>
          </a:p>
          <a:p>
            <a:pPr marL="342900" indent="-342900">
              <a:buFont typeface="Wingdings" pitchFamily="2" charset="2"/>
              <a:buChar char="Ø"/>
              <a:defRPr/>
            </a:pPr>
            <a:r>
              <a:rPr lang="en-US" sz="1600" dirty="0" smtClean="0">
                <a:latin typeface="Arial" pitchFamily="34" charset="0"/>
                <a:cs typeface="Arial" pitchFamily="34" charset="0"/>
              </a:rPr>
              <a:t> Rights Issue</a:t>
            </a:r>
          </a:p>
          <a:p>
            <a:pPr marL="342900" indent="-342900">
              <a:buFont typeface="Wingdings" pitchFamily="2" charset="2"/>
              <a:buChar char="Ø"/>
              <a:defRPr/>
            </a:pPr>
            <a:r>
              <a:rPr lang="en-US" sz="1600" dirty="0" smtClean="0">
                <a:latin typeface="Arial" pitchFamily="34" charset="0"/>
                <a:cs typeface="Arial" pitchFamily="34" charset="0"/>
              </a:rPr>
              <a:t>Employee Stock Option Scheme(ESOPS)</a:t>
            </a:r>
          </a:p>
          <a:p>
            <a:pPr marL="342900" indent="-342900">
              <a:buFont typeface="Wingdings" pitchFamily="2" charset="2"/>
              <a:buChar char="Ø"/>
              <a:defRPr/>
            </a:pPr>
            <a:r>
              <a:rPr lang="en-US" sz="1600" dirty="0" smtClean="0">
                <a:latin typeface="Arial" pitchFamily="34" charset="0"/>
                <a:cs typeface="Arial" pitchFamily="34" charset="0"/>
              </a:rPr>
              <a:t>Employee Stock Purchase Scheme or </a:t>
            </a:r>
          </a:p>
          <a:p>
            <a:pPr marL="342900" indent="-342900">
              <a:buFont typeface="Wingdings" pitchFamily="2" charset="2"/>
              <a:buChar char="Ø"/>
              <a:defRPr/>
            </a:pPr>
            <a:r>
              <a:rPr lang="en-US" sz="1600" dirty="0" smtClean="0">
                <a:latin typeface="Arial" pitchFamily="34" charset="0"/>
                <a:cs typeface="Arial" pitchFamily="34" charset="0"/>
              </a:rPr>
              <a:t>Issue of Sweat Equity shares or </a:t>
            </a:r>
          </a:p>
          <a:p>
            <a:pPr marL="342900" indent="-342900">
              <a:buFont typeface="Wingdings" pitchFamily="2" charset="2"/>
              <a:buChar char="Ø"/>
              <a:defRPr/>
            </a:pPr>
            <a:r>
              <a:rPr lang="en-US" sz="1600" dirty="0" smtClean="0">
                <a:latin typeface="Arial" pitchFamily="34" charset="0"/>
                <a:cs typeface="Arial" pitchFamily="34" charset="0"/>
              </a:rPr>
              <a:t>Bonus Shares or </a:t>
            </a:r>
          </a:p>
          <a:p>
            <a:pPr marL="342900" indent="-342900">
              <a:buFont typeface="Wingdings" pitchFamily="2" charset="2"/>
              <a:buChar char="Ø"/>
              <a:defRPr/>
            </a:pPr>
            <a:r>
              <a:rPr lang="en-US" sz="1600" dirty="0" smtClean="0">
                <a:latin typeface="Arial" pitchFamily="34" charset="0"/>
                <a:cs typeface="Arial" pitchFamily="34" charset="0"/>
              </a:rPr>
              <a:t>Depository Receipts issued in a country outside India or foreign securities(IDR,GDR</a:t>
            </a:r>
            <a:r>
              <a:rPr lang="en-US" sz="1600" dirty="0" smtClean="0"/>
              <a:t>)</a:t>
            </a:r>
          </a:p>
          <a:p>
            <a:pPr marL="342900" indent="-342900">
              <a:buFont typeface="Wingdings" pitchFamily="2" charset="2"/>
              <a:buChar char="Ø"/>
              <a:defRPr/>
            </a:pPr>
            <a:endParaRPr lang="en-US" sz="1600" dirty="0" smtClean="0"/>
          </a:p>
          <a:p>
            <a:pPr marL="342900" indent="-342900">
              <a:buFont typeface="Wingdings" pitchFamily="2" charset="2"/>
              <a:buChar char="Ø"/>
              <a:defRPr/>
            </a:pPr>
            <a:endParaRPr lang="en-US" sz="1600" dirty="0" smtClean="0"/>
          </a:p>
          <a:p>
            <a:pPr marL="342900" indent="-342900">
              <a:buFont typeface="Wingdings" pitchFamily="2" charset="2"/>
              <a:buChar char="Ø"/>
              <a:defRPr/>
            </a:pPr>
            <a:endParaRPr lang="en-US" sz="1600" dirty="0" smtClean="0"/>
          </a:p>
          <a:p>
            <a:pPr marL="342900" indent="-342900">
              <a:buFont typeface="Wingdings" pitchFamily="2" charset="2"/>
              <a:buChar char="Ø"/>
              <a:defRPr/>
            </a:pPr>
            <a:endParaRPr lang="en-US" sz="1600" dirty="0"/>
          </a:p>
        </p:txBody>
      </p:sp>
      <p:sp>
        <p:nvSpPr>
          <p:cNvPr id="6" name="TextBox 5"/>
          <p:cNvSpPr txBox="1"/>
          <p:nvPr/>
        </p:nvSpPr>
        <p:spPr>
          <a:xfrm>
            <a:off x="0" y="5791200"/>
            <a:ext cx="9144000" cy="1354217"/>
          </a:xfrm>
          <a:prstGeom prst="rect">
            <a:avLst/>
          </a:prstGeom>
          <a:noFill/>
        </p:spPr>
        <p:txBody>
          <a:bodyPr wrap="square" rtlCol="0">
            <a:spAutoFit/>
          </a:bodyPr>
          <a:lstStyle/>
          <a:p>
            <a:r>
              <a:rPr lang="en-US" sz="1600" b="1" dirty="0" smtClean="0"/>
              <a:t>Note :Shares or other securities </a:t>
            </a:r>
            <a:r>
              <a:rPr lang="en-US" sz="1600" dirty="0" smtClean="0"/>
              <a:t>means equity shares fully convertible debentures, partly convertible debentures or any other securities, which would be convertible into or exchanged with equity shares at a later </a:t>
            </a:r>
          </a:p>
          <a:p>
            <a:r>
              <a:rPr lang="en-US" sz="1600" dirty="0" smtClean="0"/>
              <a:t>date. </a:t>
            </a:r>
          </a:p>
          <a:p>
            <a:endParaRPr lang="en-US" dirty="0"/>
          </a:p>
        </p:txBody>
      </p:sp>
      <p:pic>
        <p:nvPicPr>
          <p:cNvPr id="7" name="Picture 6"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3"/>
          <p:cNvSpPr txBox="1">
            <a:spLocks/>
          </p:cNvSpPr>
          <p:nvPr/>
        </p:nvSpPr>
        <p:spPr bwMode="auto">
          <a:xfrm>
            <a:off x="381000" y="19050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solidFill>
                  <a:schemeClr val="tx1"/>
                </a:solidFill>
              </a:rPr>
              <a:t>1.  </a:t>
            </a:r>
            <a:r>
              <a:rPr lang="en-IN" b="1" dirty="0" smtClean="0">
                <a:solidFill>
                  <a:srgbClr val="C00000"/>
                </a:solidFill>
              </a:rPr>
              <a:t>Hold the Board Meeting</a:t>
            </a:r>
            <a:r>
              <a:rPr lang="en-IN" dirty="0" smtClean="0"/>
              <a:t> and pass board Resolution for convening the meeting of members &amp; approving the draft Notice of meetings of members</a:t>
            </a:r>
            <a:endParaRPr lang="en-IN" dirty="0"/>
          </a:p>
        </p:txBody>
      </p:sp>
      <p:sp>
        <p:nvSpPr>
          <p:cNvPr id="15" name="Content Placeholder 3"/>
          <p:cNvSpPr txBox="1">
            <a:spLocks/>
          </p:cNvSpPr>
          <p:nvPr/>
        </p:nvSpPr>
        <p:spPr bwMode="auto">
          <a:xfrm>
            <a:off x="381000" y="25146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solidFill>
                  <a:schemeClr val="tx1"/>
                </a:solidFill>
              </a:rPr>
              <a:t>2</a:t>
            </a:r>
            <a:r>
              <a:rPr lang="en-IN" dirty="0" smtClean="0">
                <a:solidFill>
                  <a:schemeClr val="tx1"/>
                </a:solidFill>
              </a:rPr>
              <a:t>.Hold the </a:t>
            </a:r>
            <a:r>
              <a:rPr lang="en-IN" b="1" dirty="0" smtClean="0">
                <a:solidFill>
                  <a:srgbClr val="C00000"/>
                </a:solidFill>
              </a:rPr>
              <a:t>General Meeting and pass the Special Resolution</a:t>
            </a:r>
            <a:endParaRPr lang="en-IN" b="1" dirty="0">
              <a:solidFill>
                <a:srgbClr val="C00000"/>
              </a:solidFill>
            </a:endParaRPr>
          </a:p>
        </p:txBody>
      </p:sp>
      <p:sp>
        <p:nvSpPr>
          <p:cNvPr id="11" name="Content Placeholder 3"/>
          <p:cNvSpPr txBox="1">
            <a:spLocks/>
          </p:cNvSpPr>
          <p:nvPr/>
        </p:nvSpPr>
        <p:spPr bwMode="auto">
          <a:xfrm>
            <a:off x="381000" y="31242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t>3. Send Letter of offer in Form PAS.4 along with the application form </a:t>
            </a:r>
            <a:endParaRPr lang="en-IN" b="1" dirty="0"/>
          </a:p>
        </p:txBody>
      </p:sp>
      <p:sp>
        <p:nvSpPr>
          <p:cNvPr id="6" name="Content Placeholder 3"/>
          <p:cNvSpPr txBox="1">
            <a:spLocks/>
          </p:cNvSpPr>
          <p:nvPr/>
        </p:nvSpPr>
        <p:spPr bwMode="auto">
          <a:xfrm>
            <a:off x="381000" y="37338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indent="-342900">
              <a:defRPr/>
            </a:pPr>
            <a:r>
              <a:rPr lang="en-US" b="1" dirty="0" smtClean="0">
                <a:solidFill>
                  <a:schemeClr val="tx1"/>
                </a:solidFill>
              </a:rPr>
              <a:t>4.File Form MGT-14 </a:t>
            </a:r>
            <a:r>
              <a:rPr lang="en-US" dirty="0" smtClean="0">
                <a:solidFill>
                  <a:schemeClr val="tx1"/>
                </a:solidFill>
              </a:rPr>
              <a:t>with the Registrar with in “30” days of passing SR</a:t>
            </a:r>
            <a:endParaRPr lang="en-IN" dirty="0" smtClean="0">
              <a:solidFill>
                <a:schemeClr val="tx1"/>
              </a:solidFill>
              <a:latin typeface="Arial (body)"/>
              <a:cs typeface="Arial" panose="020B0604020202020204" pitchFamily="34" charset="0"/>
            </a:endParaRPr>
          </a:p>
        </p:txBody>
      </p:sp>
      <p:sp>
        <p:nvSpPr>
          <p:cNvPr id="8" name="Content Placeholder 3"/>
          <p:cNvSpPr txBox="1">
            <a:spLocks/>
          </p:cNvSpPr>
          <p:nvPr/>
        </p:nvSpPr>
        <p:spPr bwMode="auto">
          <a:xfrm>
            <a:off x="381000" y="4343400"/>
            <a:ext cx="8229600" cy="8382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solidFill>
                  <a:schemeClr val="tx1"/>
                </a:solidFill>
              </a:rPr>
              <a:t>5.</a:t>
            </a:r>
            <a:r>
              <a:rPr lang="en-IN" dirty="0" smtClean="0">
                <a:solidFill>
                  <a:schemeClr val="tx1"/>
                </a:solidFill>
              </a:rPr>
              <a:t>The Explanatory statement annexed to the Notice for the GM required u/s.102 shall disclose basis for the price(including premium if any) at which offer is being made </a:t>
            </a:r>
            <a:endParaRPr lang="en-IN" dirty="0">
              <a:solidFill>
                <a:schemeClr val="tx1"/>
              </a:solidFill>
            </a:endParaRPr>
          </a:p>
        </p:txBody>
      </p:sp>
      <p:sp>
        <p:nvSpPr>
          <p:cNvPr id="9" name="Content Placeholder 3"/>
          <p:cNvSpPr txBox="1">
            <a:spLocks/>
          </p:cNvSpPr>
          <p:nvPr/>
        </p:nvSpPr>
        <p:spPr bwMode="auto">
          <a:xfrm>
            <a:off x="381000" y="4953000"/>
            <a:ext cx="8229600" cy="10668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indent="-342900" algn="ctr">
              <a:defRPr/>
            </a:pPr>
            <a:endParaRPr lang="en-US" sz="1600" dirty="0" smtClean="0"/>
          </a:p>
          <a:p>
            <a:pPr marL="342900" indent="-342900">
              <a:defRPr/>
            </a:pPr>
            <a:r>
              <a:rPr lang="en-US" b="1" dirty="0" smtClean="0"/>
              <a:t>6</a:t>
            </a:r>
            <a:r>
              <a:rPr lang="en-US" sz="1600" dirty="0" smtClean="0"/>
              <a:t>.In case of </a:t>
            </a:r>
            <a:r>
              <a:rPr lang="en-US" sz="1600" b="1" dirty="0" smtClean="0"/>
              <a:t>Non-Convertible Debentures, </a:t>
            </a:r>
            <a:r>
              <a:rPr lang="en-US" sz="1600" dirty="0" smtClean="0"/>
              <a:t>it shall be sufficient if the company passes a previous </a:t>
            </a:r>
            <a:r>
              <a:rPr lang="en-US" sz="1600" b="1" dirty="0" smtClean="0"/>
              <a:t>Special Resolution once in a year </a:t>
            </a:r>
            <a:r>
              <a:rPr lang="en-US" sz="1600" dirty="0" smtClean="0"/>
              <a:t>for all the offers for such debentures during the year</a:t>
            </a:r>
          </a:p>
          <a:p>
            <a:pPr marL="342900" marR="0" lvl="0" indent="-342900" algn="ctr" defTabSz="914400" rtl="0" eaLnBrk="1" fontAlgn="auto" latinLnBrk="0" hangingPunct="1">
              <a:lnSpc>
                <a:spcPct val="100000"/>
              </a:lnSpc>
              <a:spcBef>
                <a:spcPts val="0"/>
              </a:spcBef>
              <a:spcAft>
                <a:spcPts val="0"/>
              </a:spcAft>
              <a:buClrTx/>
              <a:buSzTx/>
              <a:tabLst/>
              <a:defRPr/>
            </a:pPr>
            <a:endParaRPr kumimoji="0" lang="en-IN" i="0" u="none" strike="noStrike" kern="1200" cap="none" spc="0" normalizeH="0" baseline="0" noProof="0" dirty="0">
              <a:ln>
                <a:noFill/>
              </a:ln>
              <a:solidFill>
                <a:schemeClr val="tx1"/>
              </a:solidFill>
              <a:effectLst/>
              <a:uLnTx/>
              <a:uFillTx/>
              <a:latin typeface="+mj-lt"/>
              <a:ea typeface="+mn-ea"/>
              <a:cs typeface="Arial" panose="020B0604020202020204" pitchFamily="34" charset="0"/>
            </a:endParaRPr>
          </a:p>
        </p:txBody>
      </p:sp>
      <p:sp>
        <p:nvSpPr>
          <p:cNvPr id="17" name="Rectangle 16"/>
          <p:cNvSpPr/>
          <p:nvPr/>
        </p:nvSpPr>
        <p:spPr>
          <a:xfrm>
            <a:off x="381000" y="5715000"/>
            <a:ext cx="8229600" cy="914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defRPr/>
            </a:pPr>
            <a:r>
              <a:rPr lang="en-IN" b="1" dirty="0" smtClean="0">
                <a:solidFill>
                  <a:schemeClr val="tx1"/>
                </a:solidFill>
                <a:cs typeface="Arial" panose="020B0604020202020204" pitchFamily="34" charset="0"/>
              </a:rPr>
              <a:t>7</a:t>
            </a:r>
            <a:r>
              <a:rPr lang="en-IN" dirty="0" smtClean="0">
                <a:solidFill>
                  <a:schemeClr val="tx1"/>
                </a:solidFill>
                <a:cs typeface="Arial" panose="020B0604020202020204" pitchFamily="34" charset="0"/>
              </a:rPr>
              <a:t>.</a:t>
            </a:r>
            <a:r>
              <a:rPr lang="en-US" b="1" dirty="0" smtClean="0"/>
              <a:t>Offer or Invitation </a:t>
            </a:r>
            <a:r>
              <a:rPr lang="en-US" dirty="0" smtClean="0"/>
              <a:t>shall not be made more than </a:t>
            </a:r>
            <a:r>
              <a:rPr lang="en-US" b="1" dirty="0" smtClean="0"/>
              <a:t>200 Persons </a:t>
            </a:r>
            <a:r>
              <a:rPr lang="en-US" dirty="0" smtClean="0"/>
              <a:t>in the aggregate in a Financial Year </a:t>
            </a:r>
            <a:r>
              <a:rPr lang="en-US" i="1" dirty="0" smtClean="0"/>
              <a:t>excluding a) Qualified Institutional Buyers(QIB’s) and b) Employees under stock option (ESOPS)</a:t>
            </a:r>
            <a:endParaRPr lang="en-IN" dirty="0">
              <a:solidFill>
                <a:schemeClr val="tx1"/>
              </a:solidFill>
              <a:cs typeface="Arial" panose="020B0604020202020204" pitchFamily="34" charset="0"/>
            </a:endParaRPr>
          </a:p>
        </p:txBody>
      </p:sp>
      <p:pic>
        <p:nvPicPr>
          <p:cNvPr id="2" name="Picture 1" descr="Untitled.png"/>
          <p:cNvPicPr>
            <a:picLocks noChangeAspect="1"/>
          </p:cNvPicPr>
          <p:nvPr/>
        </p:nvPicPr>
        <p:blipFill>
          <a:blip r:embed="rId2"/>
          <a:stretch>
            <a:fillRect/>
          </a:stretch>
        </p:blipFill>
        <p:spPr>
          <a:xfrm>
            <a:off x="8286630" y="6019800"/>
            <a:ext cx="857370" cy="838200"/>
          </a:xfrm>
          <a:prstGeom prst="rect">
            <a:avLst/>
          </a:prstGeom>
        </p:spPr>
      </p:pic>
      <p:sp>
        <p:nvSpPr>
          <p:cNvPr id="16" name="Rounded Rectangle 15"/>
          <p:cNvSpPr/>
          <p:nvPr/>
        </p:nvSpPr>
        <p:spPr>
          <a:xfrm>
            <a:off x="1066800" y="533400"/>
            <a:ext cx="7239000" cy="9144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0988" algn="ctr">
              <a:defRPr/>
            </a:pPr>
            <a:r>
              <a:rPr lang="en-US" sz="2800" b="1" dirty="0" smtClean="0">
                <a:solidFill>
                  <a:srgbClr val="7030A0"/>
                </a:solidFill>
                <a:cs typeface="Arial" pitchFamily="34" charset="0"/>
              </a:rPr>
              <a:t>By Public and Private Companies </a:t>
            </a:r>
          </a:p>
          <a:p>
            <a:pPr marL="280988" algn="ctr">
              <a:defRPr/>
            </a:pPr>
            <a:r>
              <a:rPr lang="en-US" sz="1400" b="1" dirty="0" smtClean="0">
                <a:solidFill>
                  <a:srgbClr val="C00000"/>
                </a:solidFill>
                <a:latin typeface="Arial" charset="0"/>
              </a:rPr>
              <a:t>Sec, 42  &amp; Sec. 62(1) (c) read with Rule 14 of (Prospectus and allotment of Securities)2014      </a:t>
            </a:r>
            <a:endParaRPr lang="en-US" sz="1400" dirty="0"/>
          </a:p>
        </p:txBody>
      </p:sp>
      <p:sp>
        <p:nvSpPr>
          <p:cNvPr id="18" name="Rectangle 17"/>
          <p:cNvSpPr/>
          <p:nvPr/>
        </p:nvSpPr>
        <p:spPr>
          <a:xfrm>
            <a:off x="0" y="0"/>
            <a:ext cx="9144000" cy="461665"/>
          </a:xfrm>
          <a:prstGeom prst="rect">
            <a:avLst/>
          </a:prstGeom>
        </p:spPr>
        <p:txBody>
          <a:bodyPr wrap="square">
            <a:spAutoFit/>
          </a:bodyPr>
          <a:lstStyle/>
          <a:p>
            <a:pPr>
              <a:defRPr/>
            </a:pPr>
            <a:r>
              <a:rPr lang="en-US" sz="2400" b="1" i="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Book Antiqua" pitchFamily="18" charset="0"/>
              </a:rPr>
              <a:t>Private Placement</a:t>
            </a:r>
            <a:endParaRPr lang="en-US" sz="2400" b="1" i="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Book Antiqua" pitchFamily="18" charset="0"/>
            </a:endParaRPr>
          </a:p>
        </p:txBody>
      </p:sp>
      <p:sp>
        <p:nvSpPr>
          <p:cNvPr id="19" name="TextBox 18"/>
          <p:cNvSpPr txBox="1"/>
          <p:nvPr/>
        </p:nvSpPr>
        <p:spPr>
          <a:xfrm>
            <a:off x="0" y="1447800"/>
            <a:ext cx="4648200" cy="400110"/>
          </a:xfrm>
          <a:prstGeom prst="rect">
            <a:avLst/>
          </a:prstGeom>
          <a:noFill/>
        </p:spPr>
        <p:txBody>
          <a:bodyPr wrap="square" rtlCol="0">
            <a:spAutoFit/>
          </a:bodyPr>
          <a:lstStyle/>
          <a:p>
            <a:pPr>
              <a:buFont typeface="Wingdings" pitchFamily="2" charset="2"/>
              <a:buChar char="v"/>
            </a:pPr>
            <a:r>
              <a:rPr lang="en-US" sz="2000" b="1" i="1" dirty="0" smtClean="0"/>
              <a:t>Procedure for Private Placement:</a:t>
            </a:r>
            <a:endParaRPr lang="en-US" sz="2000" b="1" i="1" dirty="0"/>
          </a:p>
        </p:txBody>
      </p:sp>
    </p:spTree>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p:cNvSpPr txBox="1">
            <a:spLocks/>
          </p:cNvSpPr>
          <p:nvPr/>
        </p:nvSpPr>
        <p:spPr bwMode="auto">
          <a:xfrm>
            <a:off x="381000" y="6096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indent="-342900" algn="just">
              <a:defRPr/>
            </a:pPr>
            <a:r>
              <a:rPr lang="en-US" b="1" dirty="0" smtClean="0"/>
              <a:t>8. </a:t>
            </a:r>
            <a:r>
              <a:rPr lang="en-US" dirty="0" smtClean="0"/>
              <a:t>Investment size per person shall be not less than</a:t>
            </a:r>
            <a:r>
              <a:rPr lang="en-US" b="1" dirty="0" smtClean="0"/>
              <a:t> </a:t>
            </a:r>
            <a:r>
              <a:rPr lang="en-US" b="1" dirty="0" smtClean="0">
                <a:solidFill>
                  <a:srgbClr val="C00000"/>
                </a:solidFill>
              </a:rPr>
              <a:t>Rs. 20,000 of “Face Value”</a:t>
            </a:r>
            <a:r>
              <a:rPr lang="en-US" b="1" dirty="0" smtClean="0"/>
              <a:t> </a:t>
            </a:r>
            <a:r>
              <a:rPr lang="en-US" dirty="0" smtClean="0"/>
              <a:t>of </a:t>
            </a:r>
          </a:p>
          <a:p>
            <a:pPr marL="342900" indent="-342900" algn="just">
              <a:defRPr/>
            </a:pPr>
            <a:r>
              <a:rPr lang="en-US" dirty="0" smtClean="0"/>
              <a:t>    the securities.</a:t>
            </a:r>
            <a:endParaRPr lang="en-US" dirty="0"/>
          </a:p>
        </p:txBody>
      </p:sp>
      <p:sp>
        <p:nvSpPr>
          <p:cNvPr id="5" name="Content Placeholder 3"/>
          <p:cNvSpPr txBox="1">
            <a:spLocks/>
          </p:cNvSpPr>
          <p:nvPr/>
        </p:nvSpPr>
        <p:spPr bwMode="auto">
          <a:xfrm>
            <a:off x="381000" y="1219200"/>
            <a:ext cx="8229600" cy="685800"/>
          </a:xfrm>
          <a:prstGeom prst="downArrowCallout">
            <a:avLst>
              <a:gd name="adj1" fmla="val 28603"/>
              <a:gd name="adj2" fmla="val 25000"/>
              <a:gd name="adj3" fmla="val 25000"/>
              <a:gd name="adj4" fmla="val 64977"/>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solidFill>
                  <a:schemeClr val="tx1"/>
                </a:solidFill>
              </a:rPr>
              <a:t>9. </a:t>
            </a:r>
            <a:r>
              <a:rPr lang="en-IN" dirty="0" smtClean="0">
                <a:solidFill>
                  <a:schemeClr val="tx1"/>
                </a:solidFill>
              </a:rPr>
              <a:t>The company shall make complete </a:t>
            </a:r>
            <a:r>
              <a:rPr lang="en-IN" b="1" dirty="0" smtClean="0">
                <a:solidFill>
                  <a:srgbClr val="C00000"/>
                </a:solidFill>
              </a:rPr>
              <a:t>Record of Private Placement in Form PAS.5</a:t>
            </a:r>
          </a:p>
        </p:txBody>
      </p:sp>
      <p:sp>
        <p:nvSpPr>
          <p:cNvPr id="4" name="Content Placeholder 3"/>
          <p:cNvSpPr txBox="1">
            <a:spLocks/>
          </p:cNvSpPr>
          <p:nvPr/>
        </p:nvSpPr>
        <p:spPr bwMode="auto">
          <a:xfrm>
            <a:off x="381000" y="1752600"/>
            <a:ext cx="8229600" cy="1295400"/>
          </a:xfrm>
          <a:prstGeom prst="downArrowCallout">
            <a:avLst>
              <a:gd name="adj1" fmla="val 18005"/>
              <a:gd name="adj2" fmla="val 25000"/>
              <a:gd name="adj3" fmla="val 25000"/>
              <a:gd name="adj4" fmla="val 64977"/>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lgn="just">
              <a:defRPr/>
            </a:pPr>
            <a:r>
              <a:rPr lang="en-IN" b="1" dirty="0" smtClean="0">
                <a:solidFill>
                  <a:schemeClr val="tx1"/>
                </a:solidFill>
              </a:rPr>
              <a:t>10. </a:t>
            </a:r>
            <a:r>
              <a:rPr lang="en-IN" dirty="0" smtClean="0">
                <a:solidFill>
                  <a:schemeClr val="tx1"/>
                </a:solidFill>
              </a:rPr>
              <a:t>With in “30” days of circulation of Private Placement offer letter </a:t>
            </a:r>
            <a:r>
              <a:rPr lang="en-IN" b="1" dirty="0" smtClean="0">
                <a:solidFill>
                  <a:schemeClr val="tx1"/>
                </a:solidFill>
              </a:rPr>
              <a:t>, </a:t>
            </a:r>
            <a:r>
              <a:rPr lang="en-IN" b="1" dirty="0" smtClean="0">
                <a:solidFill>
                  <a:srgbClr val="C00000"/>
                </a:solidFill>
              </a:rPr>
              <a:t>File Form PAS.5 &amp; Form PAS.4 </a:t>
            </a:r>
            <a:r>
              <a:rPr lang="en-IN" dirty="0" smtClean="0">
                <a:solidFill>
                  <a:schemeClr val="tx1"/>
                </a:solidFill>
              </a:rPr>
              <a:t> to with the SEBI or Registrar according to listed or unlisted companies</a:t>
            </a:r>
          </a:p>
        </p:txBody>
      </p:sp>
      <p:sp>
        <p:nvSpPr>
          <p:cNvPr id="3" name="Content Placeholder 3"/>
          <p:cNvSpPr txBox="1">
            <a:spLocks/>
          </p:cNvSpPr>
          <p:nvPr/>
        </p:nvSpPr>
        <p:spPr bwMode="auto">
          <a:xfrm>
            <a:off x="381000" y="27432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lgn="just">
              <a:defRPr/>
            </a:pPr>
            <a:r>
              <a:rPr lang="en-IN" b="1" dirty="0" smtClean="0">
                <a:solidFill>
                  <a:schemeClr val="tx1"/>
                </a:solidFill>
              </a:rPr>
              <a:t>11</a:t>
            </a:r>
            <a:r>
              <a:rPr lang="en-IN" dirty="0" smtClean="0">
                <a:solidFill>
                  <a:schemeClr val="tx1"/>
                </a:solidFill>
              </a:rPr>
              <a:t>. A </a:t>
            </a:r>
            <a:r>
              <a:rPr lang="en-IN" b="1" dirty="0" smtClean="0">
                <a:solidFill>
                  <a:srgbClr val="C00000"/>
                </a:solidFill>
              </a:rPr>
              <a:t>Return of allotment</a:t>
            </a:r>
            <a:r>
              <a:rPr lang="en-IN" dirty="0" smtClean="0">
                <a:solidFill>
                  <a:schemeClr val="tx1"/>
                </a:solidFill>
              </a:rPr>
              <a:t> of securities u/s.42  shall be filed </a:t>
            </a:r>
            <a:r>
              <a:rPr lang="en-IN" dirty="0" smtClean="0"/>
              <a:t>with the registrar with in 30 days of allotment </a:t>
            </a:r>
            <a:r>
              <a:rPr lang="en-IN" b="1" dirty="0" smtClean="0">
                <a:solidFill>
                  <a:srgbClr val="C00000"/>
                </a:solidFill>
              </a:rPr>
              <a:t>in Form PAS-3</a:t>
            </a:r>
          </a:p>
        </p:txBody>
      </p:sp>
      <p:sp>
        <p:nvSpPr>
          <p:cNvPr id="2" name="Content Placeholder 3"/>
          <p:cNvSpPr txBox="1">
            <a:spLocks/>
          </p:cNvSpPr>
          <p:nvPr/>
        </p:nvSpPr>
        <p:spPr bwMode="auto">
          <a:xfrm>
            <a:off x="381000" y="33528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lgn="just">
              <a:defRPr/>
            </a:pPr>
            <a:r>
              <a:rPr lang="en-IN" b="1" dirty="0" smtClean="0"/>
              <a:t>12</a:t>
            </a:r>
            <a:r>
              <a:rPr lang="en-IN" dirty="0" smtClean="0"/>
              <a:t>. </a:t>
            </a:r>
            <a:r>
              <a:rPr lang="en-IN" b="1" dirty="0" smtClean="0">
                <a:solidFill>
                  <a:srgbClr val="C00000"/>
                </a:solidFill>
              </a:rPr>
              <a:t>Issue Share Certificate </a:t>
            </a:r>
            <a:r>
              <a:rPr lang="en-IN" dirty="0" smtClean="0"/>
              <a:t>of allotted shares </a:t>
            </a:r>
            <a:r>
              <a:rPr lang="en-IN" b="1" dirty="0" smtClean="0"/>
              <a:t>within a period of 2 months </a:t>
            </a:r>
            <a:r>
              <a:rPr lang="en-IN" dirty="0" smtClean="0"/>
              <a:t>from date of allotment</a:t>
            </a:r>
            <a:r>
              <a:rPr lang="en-IN" b="1" dirty="0" smtClean="0">
                <a:solidFill>
                  <a:srgbClr val="C00000"/>
                </a:solidFill>
              </a:rPr>
              <a:t> </a:t>
            </a:r>
            <a:r>
              <a:rPr lang="en-IN" dirty="0" smtClean="0"/>
              <a:t>and update Minutes book and Registers</a:t>
            </a:r>
            <a:endParaRPr lang="en-IN" b="1" dirty="0" smtClean="0">
              <a:solidFill>
                <a:schemeClr val="tx1"/>
              </a:solidFill>
            </a:endParaRPr>
          </a:p>
        </p:txBody>
      </p:sp>
      <p:sp>
        <p:nvSpPr>
          <p:cNvPr id="11" name="TextBox 10"/>
          <p:cNvSpPr txBox="1"/>
          <p:nvPr/>
        </p:nvSpPr>
        <p:spPr>
          <a:xfrm>
            <a:off x="0" y="0"/>
            <a:ext cx="4648200" cy="400110"/>
          </a:xfrm>
          <a:prstGeom prst="rect">
            <a:avLst/>
          </a:prstGeom>
          <a:noFill/>
        </p:spPr>
        <p:txBody>
          <a:bodyPr wrap="square" rtlCol="0">
            <a:spAutoFit/>
          </a:bodyPr>
          <a:lstStyle/>
          <a:p>
            <a:pPr>
              <a:buFont typeface="Wingdings" pitchFamily="2" charset="2"/>
              <a:buChar char="v"/>
            </a:pPr>
            <a:r>
              <a:rPr lang="en-US" sz="2000" b="1" i="1" dirty="0" smtClean="0"/>
              <a:t>Procedure for Private Placement:</a:t>
            </a:r>
            <a:endParaRPr lang="en-US" sz="2000" b="1" i="1" dirty="0"/>
          </a:p>
        </p:txBody>
      </p:sp>
      <p:sp>
        <p:nvSpPr>
          <p:cNvPr id="12" name="Content Placeholder 3"/>
          <p:cNvSpPr txBox="1">
            <a:spLocks/>
          </p:cNvSpPr>
          <p:nvPr/>
        </p:nvSpPr>
        <p:spPr bwMode="auto">
          <a:xfrm>
            <a:off x="381000" y="3886200"/>
            <a:ext cx="8229600" cy="762000"/>
          </a:xfrm>
          <a:prstGeom prst="downArrowCallout">
            <a:avLst/>
          </a:prstGeom>
        </p:spPr>
        <p:style>
          <a:lnRef idx="2">
            <a:schemeClr val="accent4"/>
          </a:lnRef>
          <a:fillRef idx="1">
            <a:schemeClr val="lt1"/>
          </a:fillRef>
          <a:effectRef idx="0">
            <a:schemeClr val="accent4"/>
          </a:effectRef>
          <a:fontRef idx="minor">
            <a:schemeClr val="dk1"/>
          </a:fontRef>
        </p:style>
        <p:txBody>
          <a:bodyPr anchor="ctr"/>
          <a:lstStyle/>
          <a:p>
            <a:pPr marL="342900" lvl="0" indent="-342900">
              <a:defRPr/>
            </a:pPr>
            <a:r>
              <a:rPr lang="en-IN" b="1" dirty="0" smtClean="0"/>
              <a:t>13. </a:t>
            </a:r>
            <a:r>
              <a:rPr lang="en-IN" dirty="0" smtClean="0"/>
              <a:t>Company shall </a:t>
            </a:r>
            <a:r>
              <a:rPr lang="en-IN" b="1" dirty="0" smtClean="0"/>
              <a:t>intimate the details of allotment of securities to Depository</a:t>
            </a:r>
            <a:endParaRPr lang="en-IN" b="1" dirty="0"/>
          </a:p>
        </p:txBody>
      </p:sp>
      <p:sp>
        <p:nvSpPr>
          <p:cNvPr id="14" name="Content Placeholder 3"/>
          <p:cNvSpPr txBox="1">
            <a:spLocks/>
          </p:cNvSpPr>
          <p:nvPr/>
        </p:nvSpPr>
        <p:spPr bwMode="auto">
          <a:xfrm>
            <a:off x="381000" y="4495800"/>
            <a:ext cx="8229600" cy="1676400"/>
          </a:xfrm>
          <a:prstGeom prst="downArrowCallout">
            <a:avLst>
              <a:gd name="adj1" fmla="val 14681"/>
              <a:gd name="adj2" fmla="val 25000"/>
              <a:gd name="adj3" fmla="val 25000"/>
              <a:gd name="adj4" fmla="val 64977"/>
            </a:avLst>
          </a:prstGeom>
        </p:spPr>
        <p:style>
          <a:lnRef idx="2">
            <a:schemeClr val="accent4"/>
          </a:lnRef>
          <a:fillRef idx="1">
            <a:schemeClr val="lt1"/>
          </a:fillRef>
          <a:effectRef idx="0">
            <a:schemeClr val="accent4"/>
          </a:effectRef>
          <a:fontRef idx="minor">
            <a:schemeClr val="dk1"/>
          </a:fontRef>
        </p:style>
        <p:txBody>
          <a:bodyPr anchor="ctr"/>
          <a:lstStyle/>
          <a:p>
            <a:pPr marL="342900" indent="-342900">
              <a:defRPr/>
            </a:pPr>
            <a:endParaRPr lang="en-IN" dirty="0" smtClean="0"/>
          </a:p>
          <a:p>
            <a:pPr marL="342900" indent="-342900" algn="just">
              <a:defRPr/>
            </a:pPr>
            <a:r>
              <a:rPr lang="en-IN" b="1" dirty="0" smtClean="0"/>
              <a:t>14</a:t>
            </a:r>
            <a:r>
              <a:rPr lang="en-IN" dirty="0" smtClean="0"/>
              <a:t>.</a:t>
            </a:r>
            <a:r>
              <a:rPr lang="en-US" dirty="0" smtClean="0"/>
              <a:t> The allotments must be completed </a:t>
            </a:r>
            <a:r>
              <a:rPr lang="en-US" b="1" dirty="0" smtClean="0">
                <a:solidFill>
                  <a:srgbClr val="C00000"/>
                </a:solidFill>
              </a:rPr>
              <a:t>within 60 days</a:t>
            </a:r>
            <a:r>
              <a:rPr lang="en-US" dirty="0" smtClean="0"/>
              <a:t>, failing which the amount should be </a:t>
            </a:r>
            <a:r>
              <a:rPr lang="en-US" b="1" dirty="0" smtClean="0">
                <a:solidFill>
                  <a:srgbClr val="C00000"/>
                </a:solidFill>
              </a:rPr>
              <a:t>refunded within 15 days </a:t>
            </a:r>
            <a:r>
              <a:rPr lang="en-US" dirty="0" smtClean="0"/>
              <a:t>form the date of completion of 60 days. Otherwise it shall be liable to repay that money with </a:t>
            </a:r>
            <a:r>
              <a:rPr lang="en-US" b="1" dirty="0" smtClean="0">
                <a:solidFill>
                  <a:srgbClr val="C00000"/>
                </a:solidFill>
              </a:rPr>
              <a:t>interest @ 12% </a:t>
            </a:r>
            <a:r>
              <a:rPr lang="en-US" dirty="0" smtClean="0"/>
              <a:t>per annum from the expiry of the 60</a:t>
            </a:r>
            <a:r>
              <a:rPr lang="en-US" baseline="30000" dirty="0" smtClean="0"/>
              <a:t>th</a:t>
            </a:r>
            <a:r>
              <a:rPr lang="en-US" dirty="0" smtClean="0"/>
              <a:t>  day.</a:t>
            </a:r>
          </a:p>
          <a:p>
            <a:pPr marL="342900" lvl="0" indent="-342900">
              <a:defRPr/>
            </a:pPr>
            <a:endParaRPr lang="en-IN" dirty="0"/>
          </a:p>
        </p:txBody>
      </p:sp>
      <p:sp>
        <p:nvSpPr>
          <p:cNvPr id="6" name="Rectangle 5"/>
          <p:cNvSpPr/>
          <p:nvPr/>
        </p:nvSpPr>
        <p:spPr>
          <a:xfrm>
            <a:off x="381000" y="5715000"/>
            <a:ext cx="8229600" cy="9144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marL="342900" indent="-342900">
              <a:defRPr/>
            </a:pPr>
            <a:endParaRPr lang="en-IN" dirty="0" smtClean="0"/>
          </a:p>
          <a:p>
            <a:pPr marL="342900" indent="-342900" algn="just">
              <a:defRPr/>
            </a:pPr>
            <a:r>
              <a:rPr lang="en-IN" b="1" dirty="0" smtClean="0"/>
              <a:t>15.</a:t>
            </a:r>
            <a:r>
              <a:rPr lang="en-US" b="1" dirty="0" smtClean="0"/>
              <a:t> </a:t>
            </a:r>
            <a:r>
              <a:rPr lang="en-US" dirty="0" smtClean="0"/>
              <a:t>The </a:t>
            </a:r>
            <a:r>
              <a:rPr lang="en-US" b="1" dirty="0" smtClean="0"/>
              <a:t>company shall maintain a Register,</a:t>
            </a:r>
            <a:r>
              <a:rPr lang="en-US" dirty="0" smtClean="0"/>
              <a:t> and complete information about such offer shall be </a:t>
            </a:r>
            <a:r>
              <a:rPr lang="en-US" b="1" dirty="0" smtClean="0">
                <a:solidFill>
                  <a:srgbClr val="C00000"/>
                </a:solidFill>
              </a:rPr>
              <a:t>filed with the Registrar </a:t>
            </a:r>
            <a:r>
              <a:rPr lang="en-US" dirty="0" smtClean="0"/>
              <a:t>within a period of 30 days of circulation </a:t>
            </a:r>
          </a:p>
          <a:p>
            <a:pPr marL="342900" indent="-342900" algn="just">
              <a:defRPr/>
            </a:pPr>
            <a:r>
              <a:rPr lang="en-US" dirty="0" smtClean="0"/>
              <a:t>       of relevant private placement offer letter.</a:t>
            </a:r>
          </a:p>
          <a:p>
            <a:pPr marL="342900" lvl="0" indent="-342900" algn="just">
              <a:defRPr/>
            </a:pPr>
            <a:endParaRPr lang="en-IN" dirty="0"/>
          </a:p>
        </p:txBody>
      </p:sp>
      <p:pic>
        <p:nvPicPr>
          <p:cNvPr id="8" name="Picture 7"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spd="slow">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5"/>
          <p:cNvSpPr txBox="1">
            <a:spLocks noChangeArrowheads="1"/>
          </p:cNvSpPr>
          <p:nvPr/>
        </p:nvSpPr>
        <p:spPr bwMode="auto">
          <a:xfrm>
            <a:off x="0" y="1447801"/>
            <a:ext cx="9144000" cy="5293757"/>
          </a:xfrm>
          <a:prstGeom prst="rect">
            <a:avLst/>
          </a:prstGeom>
          <a:ln/>
          <a:effectLst>
            <a:innerShdw blurRad="114300">
              <a:prstClr val="black"/>
            </a:innerShdw>
          </a:effectLst>
          <a:extLst/>
        </p:spPr>
        <p:style>
          <a:lnRef idx="2">
            <a:schemeClr val="accent4"/>
          </a:lnRef>
          <a:fillRef idx="1">
            <a:schemeClr val="lt1"/>
          </a:fillRef>
          <a:effectRef idx="0">
            <a:schemeClr val="accent4"/>
          </a:effectRef>
          <a:fontRef idx="minor">
            <a:schemeClr val="dk1"/>
          </a:fontRef>
        </p:style>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Wingdings" pitchFamily="2" charset="2"/>
              <a:buChar char="v"/>
              <a:defRPr/>
            </a:pPr>
            <a:r>
              <a:rPr lang="en-IN" b="1" i="1" dirty="0" smtClean="0">
                <a:solidFill>
                  <a:schemeClr val="tx2">
                    <a:lumMod val="60000"/>
                    <a:lumOff val="40000"/>
                  </a:schemeClr>
                </a:solidFill>
                <a:latin typeface="+mj-lt"/>
                <a:cs typeface="Arial" pitchFamily="34" charset="0"/>
              </a:rPr>
              <a:t>Conditions for preferential issue.</a:t>
            </a:r>
          </a:p>
          <a:p>
            <a:pPr>
              <a:defRPr/>
            </a:pPr>
            <a:endParaRPr lang="en-IN" sz="1400" b="1" dirty="0" smtClean="0">
              <a:latin typeface="Arial" pitchFamily="34" charset="0"/>
              <a:cs typeface="Arial" pitchFamily="34" charset="0"/>
            </a:endParaRPr>
          </a:p>
          <a:p>
            <a:pPr marL="342900" indent="-342900">
              <a:buFont typeface="+mj-lt"/>
              <a:buAutoNum type="arabicPeriod"/>
              <a:defRPr/>
            </a:pPr>
            <a:r>
              <a:rPr lang="en-IN" sz="1400" b="1" dirty="0" smtClean="0">
                <a:latin typeface="Arial" pitchFamily="34" charset="0"/>
                <a:cs typeface="Arial" pitchFamily="34" charset="0"/>
              </a:rPr>
              <a:t>A </a:t>
            </a:r>
            <a:r>
              <a:rPr lang="en-IN" sz="1400" dirty="0" smtClean="0">
                <a:latin typeface="Arial" pitchFamily="34" charset="0"/>
                <a:cs typeface="Arial" pitchFamily="34" charset="0"/>
              </a:rPr>
              <a:t>listed issuer may make a preferential issue of specified securities, if:</a:t>
            </a:r>
          </a:p>
          <a:p>
            <a:pPr marL="342900" indent="-342900">
              <a:buFont typeface="+mj-lt"/>
              <a:buAutoNum type="arabicPeriod"/>
              <a:defRPr/>
            </a:pPr>
            <a:endParaRPr lang="en-IN" sz="1400" dirty="0" smtClean="0">
              <a:latin typeface="Arial" pitchFamily="34" charset="0"/>
              <a:cs typeface="Arial" pitchFamily="34" charset="0"/>
            </a:endParaRPr>
          </a:p>
          <a:p>
            <a:pPr algn="just">
              <a:buFont typeface="Wingdings" pitchFamily="2" charset="2"/>
              <a:buChar char="Ø"/>
              <a:defRPr/>
            </a:pPr>
            <a:r>
              <a:rPr lang="en-IN" sz="1400" dirty="0" smtClean="0">
                <a:latin typeface="Arial" pitchFamily="34" charset="0"/>
                <a:cs typeface="Arial" pitchFamily="34" charset="0"/>
              </a:rPr>
              <a:t> a </a:t>
            </a:r>
            <a:r>
              <a:rPr lang="en-IN" sz="1400" b="1" dirty="0" smtClean="0">
                <a:solidFill>
                  <a:srgbClr val="C00000"/>
                </a:solidFill>
                <a:latin typeface="Arial" pitchFamily="34" charset="0"/>
                <a:cs typeface="Arial" pitchFamily="34" charset="0"/>
              </a:rPr>
              <a:t>special resolution </a:t>
            </a:r>
            <a:r>
              <a:rPr lang="en-IN" sz="1400" dirty="0" smtClean="0">
                <a:latin typeface="Arial" pitchFamily="34" charset="0"/>
                <a:cs typeface="Arial" pitchFamily="34" charset="0"/>
              </a:rPr>
              <a:t>has been passed by its shareholders;</a:t>
            </a:r>
          </a:p>
          <a:p>
            <a:pPr algn="just">
              <a:defRPr/>
            </a:pPr>
            <a:endParaRPr lang="en-IN" sz="1400" dirty="0" smtClean="0">
              <a:latin typeface="Arial" pitchFamily="34" charset="0"/>
              <a:cs typeface="Arial" pitchFamily="34" charset="0"/>
            </a:endParaRPr>
          </a:p>
          <a:p>
            <a:pPr algn="just">
              <a:buFont typeface="Wingdings" pitchFamily="2" charset="2"/>
              <a:buChar char="Ø"/>
              <a:defRPr/>
            </a:pPr>
            <a:r>
              <a:rPr lang="en-IN" sz="1400" dirty="0" smtClean="0">
                <a:latin typeface="Arial" pitchFamily="34" charset="0"/>
                <a:cs typeface="Arial" pitchFamily="34" charset="0"/>
              </a:rPr>
              <a:t>   all the equity shares, if any, held by the proposed allottees in the issuer are in </a:t>
            </a:r>
            <a:r>
              <a:rPr lang="en-IN" sz="1400" b="1" dirty="0" smtClean="0">
                <a:solidFill>
                  <a:srgbClr val="C00000"/>
                </a:solidFill>
                <a:latin typeface="Arial" pitchFamily="34" charset="0"/>
                <a:cs typeface="Arial" pitchFamily="34" charset="0"/>
              </a:rPr>
              <a:t>dematerialised form</a:t>
            </a:r>
          </a:p>
          <a:p>
            <a:pPr algn="just">
              <a:buFont typeface="Wingdings" pitchFamily="2" charset="2"/>
              <a:buChar char="Ø"/>
              <a:defRPr/>
            </a:pPr>
            <a:endParaRPr lang="en-IN" sz="1400" b="1" dirty="0" smtClean="0">
              <a:latin typeface="Arial" pitchFamily="34" charset="0"/>
              <a:cs typeface="Arial" pitchFamily="34" charset="0"/>
            </a:endParaRPr>
          </a:p>
          <a:p>
            <a:pPr algn="just">
              <a:buFont typeface="Wingdings" pitchFamily="2" charset="2"/>
              <a:buChar char="Ø"/>
              <a:defRPr/>
            </a:pPr>
            <a:r>
              <a:rPr lang="en-IN" sz="1400" b="1" dirty="0" smtClean="0">
                <a:latin typeface="Arial" pitchFamily="34" charset="0"/>
                <a:cs typeface="Arial" pitchFamily="34" charset="0"/>
              </a:rPr>
              <a:t> </a:t>
            </a:r>
            <a:r>
              <a:rPr lang="en-IN" sz="1400" dirty="0" smtClean="0">
                <a:latin typeface="Arial" pitchFamily="34" charset="0"/>
                <a:cs typeface="Arial" pitchFamily="34" charset="0"/>
              </a:rPr>
              <a:t>The</a:t>
            </a:r>
            <a:r>
              <a:rPr lang="en-IN" sz="1400" b="1" dirty="0" smtClean="0">
                <a:latin typeface="Arial" pitchFamily="34" charset="0"/>
                <a:cs typeface="Arial" pitchFamily="34" charset="0"/>
              </a:rPr>
              <a:t> </a:t>
            </a:r>
            <a:r>
              <a:rPr lang="en-IN" sz="1400" b="1" dirty="0" smtClean="0">
                <a:solidFill>
                  <a:srgbClr val="C00000"/>
                </a:solidFill>
                <a:latin typeface="Arial" pitchFamily="34" charset="0"/>
                <a:cs typeface="Arial" pitchFamily="34" charset="0"/>
              </a:rPr>
              <a:t>issuer is in compliance with the conditions for continuous listing agreement  </a:t>
            </a:r>
            <a:r>
              <a:rPr lang="en-IN" sz="1400" dirty="0" smtClean="0">
                <a:latin typeface="Arial" pitchFamily="34" charset="0"/>
                <a:cs typeface="Arial" pitchFamily="34" charset="0"/>
              </a:rPr>
              <a:t>entered with the recognised stock exchange</a:t>
            </a:r>
            <a:endParaRPr lang="en-IN" sz="1400" b="1" dirty="0" smtClean="0">
              <a:latin typeface="Arial" pitchFamily="34" charset="0"/>
              <a:cs typeface="Arial" pitchFamily="34" charset="0"/>
            </a:endParaRPr>
          </a:p>
          <a:p>
            <a:pPr algn="ctr">
              <a:defRPr/>
            </a:pPr>
            <a:endParaRPr lang="en-IN" sz="1400" dirty="0" smtClean="0">
              <a:latin typeface="Arial" pitchFamily="34" charset="0"/>
              <a:cs typeface="Arial" pitchFamily="34" charset="0"/>
            </a:endParaRPr>
          </a:p>
          <a:p>
            <a:pPr algn="just">
              <a:buFont typeface="Wingdings" pitchFamily="2" charset="2"/>
              <a:buChar char="Ø"/>
              <a:defRPr/>
            </a:pPr>
            <a:r>
              <a:rPr lang="en-IN" sz="1400" dirty="0" smtClean="0">
                <a:latin typeface="Arial" pitchFamily="34" charset="0"/>
                <a:cs typeface="Arial" pitchFamily="34" charset="0"/>
              </a:rPr>
              <a:t>The issuer has obtained the </a:t>
            </a:r>
            <a:r>
              <a:rPr lang="en-IN" sz="1400" b="1" dirty="0" smtClean="0">
                <a:solidFill>
                  <a:srgbClr val="C00000"/>
                </a:solidFill>
                <a:latin typeface="Arial" pitchFamily="34" charset="0"/>
                <a:cs typeface="Arial" pitchFamily="34" charset="0"/>
              </a:rPr>
              <a:t>Permanent Account Number(PAN)</a:t>
            </a:r>
            <a:r>
              <a:rPr lang="en-IN" sz="1400" b="1" dirty="0" smtClean="0">
                <a:latin typeface="Arial" pitchFamily="34" charset="0"/>
                <a:cs typeface="Arial" pitchFamily="34" charset="0"/>
              </a:rPr>
              <a:t> </a:t>
            </a:r>
            <a:r>
              <a:rPr lang="en-IN" sz="1400" dirty="0" smtClean="0">
                <a:latin typeface="Arial" pitchFamily="34" charset="0"/>
                <a:cs typeface="Arial" pitchFamily="34" charset="0"/>
              </a:rPr>
              <a:t>of the proposed allottees</a:t>
            </a:r>
          </a:p>
          <a:p>
            <a:pPr algn="just">
              <a:defRPr/>
            </a:pPr>
            <a:endParaRPr lang="en-IN" sz="1400" b="1" dirty="0" smtClean="0">
              <a:latin typeface="Arial" pitchFamily="34" charset="0"/>
              <a:cs typeface="Arial" pitchFamily="34" charset="0"/>
            </a:endParaRPr>
          </a:p>
          <a:p>
            <a:pPr indent="-342900">
              <a:buFont typeface="Wingdings" pitchFamily="2" charset="2"/>
              <a:buChar char="v"/>
              <a:defRPr/>
            </a:pPr>
            <a:r>
              <a:rPr lang="en-IN" b="1" i="1" dirty="0" smtClean="0">
                <a:solidFill>
                  <a:schemeClr val="accent1"/>
                </a:solidFill>
                <a:latin typeface="+mj-lt"/>
                <a:cs typeface="Arial" pitchFamily="34" charset="0"/>
              </a:rPr>
              <a:t>Validity of the Resolution</a:t>
            </a:r>
          </a:p>
          <a:p>
            <a:pPr marL="342900" indent="-342900" algn="just">
              <a:defRPr/>
            </a:pPr>
            <a:endParaRPr lang="en-IN" sz="1400" b="1" dirty="0" smtClean="0">
              <a:latin typeface="Arial" pitchFamily="34" charset="0"/>
              <a:cs typeface="Arial" pitchFamily="34" charset="0"/>
            </a:endParaRPr>
          </a:p>
          <a:p>
            <a:pPr algn="just">
              <a:defRPr/>
            </a:pPr>
            <a:r>
              <a:rPr lang="en-IN" sz="1400" dirty="0" smtClean="0">
                <a:latin typeface="Arial" pitchFamily="34" charset="0"/>
                <a:cs typeface="Arial" pitchFamily="34" charset="0"/>
              </a:rPr>
              <a:t>The Special Resolution passed by the shareholder of the company is </a:t>
            </a:r>
            <a:r>
              <a:rPr lang="en-IN" sz="1400" b="1" dirty="0" smtClean="0">
                <a:solidFill>
                  <a:srgbClr val="C00000"/>
                </a:solidFill>
                <a:latin typeface="Arial" pitchFamily="34" charset="0"/>
                <a:cs typeface="Arial" pitchFamily="34" charset="0"/>
              </a:rPr>
              <a:t>valid for a period of 15 days </a:t>
            </a:r>
            <a:r>
              <a:rPr lang="en-IN" sz="1400" dirty="0" smtClean="0">
                <a:latin typeface="Arial" pitchFamily="34" charset="0"/>
                <a:cs typeface="Arial" pitchFamily="34" charset="0"/>
              </a:rPr>
              <a:t>from the date of passing of Special Resolution within which the allotment should be completed.</a:t>
            </a:r>
          </a:p>
          <a:p>
            <a:pPr indent="-342900">
              <a:buFont typeface="Wingdings" pitchFamily="2" charset="2"/>
              <a:buChar char="v"/>
              <a:defRPr/>
            </a:pPr>
            <a:endParaRPr lang="en-IN" b="1" i="1" dirty="0" smtClean="0">
              <a:solidFill>
                <a:srgbClr val="0070C0"/>
              </a:solidFill>
              <a:latin typeface="+mj-lt"/>
              <a:cs typeface="Arial" pitchFamily="34" charset="0"/>
            </a:endParaRPr>
          </a:p>
          <a:p>
            <a:pPr indent="-342900">
              <a:buFont typeface="Wingdings" pitchFamily="2" charset="2"/>
              <a:buChar char="v"/>
              <a:defRPr/>
            </a:pPr>
            <a:r>
              <a:rPr lang="en-IN" b="1" i="1" dirty="0" smtClean="0">
                <a:solidFill>
                  <a:schemeClr val="accent1"/>
                </a:solidFill>
                <a:latin typeface="+mj-lt"/>
                <a:cs typeface="Arial" pitchFamily="34" charset="0"/>
              </a:rPr>
              <a:t>Conversion Period</a:t>
            </a:r>
          </a:p>
          <a:p>
            <a:pPr algn="just">
              <a:defRPr/>
            </a:pPr>
            <a:endParaRPr lang="en-IN" sz="1400" dirty="0" smtClean="0">
              <a:latin typeface="Arial" pitchFamily="34" charset="0"/>
              <a:cs typeface="Arial" pitchFamily="34" charset="0"/>
            </a:endParaRPr>
          </a:p>
          <a:p>
            <a:pPr algn="just">
              <a:defRPr/>
            </a:pPr>
            <a:r>
              <a:rPr lang="en-IN" sz="1400" dirty="0" smtClean="0">
                <a:latin typeface="Arial" pitchFamily="34" charset="0"/>
                <a:cs typeface="Arial" pitchFamily="34" charset="0"/>
              </a:rPr>
              <a:t>If preferential allotment is made in the form of convertible instrument or warrants these must be </a:t>
            </a:r>
          </a:p>
          <a:p>
            <a:pPr algn="just">
              <a:defRPr/>
            </a:pPr>
            <a:r>
              <a:rPr lang="en-IN" sz="1400" dirty="0" smtClean="0">
                <a:latin typeface="Arial" pitchFamily="34" charset="0"/>
                <a:cs typeface="Arial" pitchFamily="34" charset="0"/>
              </a:rPr>
              <a:t>converted into Equity Shares </a:t>
            </a:r>
            <a:r>
              <a:rPr lang="en-IN" sz="1400" b="1" dirty="0" smtClean="0">
                <a:solidFill>
                  <a:srgbClr val="C00000"/>
                </a:solidFill>
                <a:latin typeface="Arial" pitchFamily="34" charset="0"/>
                <a:cs typeface="Arial" pitchFamily="34" charset="0"/>
              </a:rPr>
              <a:t>within a period of 18 months</a:t>
            </a:r>
            <a:r>
              <a:rPr lang="en-IN" sz="1400" b="1" dirty="0" smtClean="0">
                <a:latin typeface="Arial" pitchFamily="34" charset="0"/>
                <a:cs typeface="Arial" pitchFamily="34" charset="0"/>
              </a:rPr>
              <a:t> </a:t>
            </a:r>
            <a:r>
              <a:rPr lang="en-IN" sz="1400" dirty="0" smtClean="0">
                <a:latin typeface="Arial" pitchFamily="34" charset="0"/>
                <a:cs typeface="Arial" pitchFamily="34" charset="0"/>
              </a:rPr>
              <a:t>from the date of allotment</a:t>
            </a:r>
          </a:p>
          <a:p>
            <a:pPr>
              <a:defRPr/>
            </a:pPr>
            <a:endParaRPr lang="en-US" sz="1400" dirty="0" smtClean="0"/>
          </a:p>
        </p:txBody>
      </p:sp>
      <p:sp>
        <p:nvSpPr>
          <p:cNvPr id="7" name="Rectangle 6"/>
          <p:cNvSpPr/>
          <p:nvPr/>
        </p:nvSpPr>
        <p:spPr>
          <a:xfrm>
            <a:off x="2819400" y="40957"/>
            <a:ext cx="3586113" cy="492443"/>
          </a:xfrm>
          <a:prstGeom prst="rect">
            <a:avLst/>
          </a:prstGeom>
          <a:noFill/>
        </p:spPr>
        <p:txBody>
          <a:bodyPr wrap="square">
            <a:spAutoFit/>
          </a:bodyPr>
          <a:lstStyle/>
          <a:p>
            <a:pPr algn="ctr">
              <a:defRPr/>
            </a:pPr>
            <a:r>
              <a:rPr lang="en-IN"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PREFERENTIAL ISSUE</a:t>
            </a:r>
            <a:endParaRPr lang="en-US"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8" name="Rounded Rectangle 7"/>
          <p:cNvSpPr/>
          <p:nvPr/>
        </p:nvSpPr>
        <p:spPr>
          <a:xfrm>
            <a:off x="457200" y="533400"/>
            <a:ext cx="8001000" cy="7620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0988" algn="ctr">
              <a:defRPr/>
            </a:pPr>
            <a:r>
              <a:rPr lang="en-US" sz="2800" b="1" dirty="0" smtClean="0">
                <a:solidFill>
                  <a:srgbClr val="7030A0"/>
                </a:solidFill>
                <a:cs typeface="Arial" pitchFamily="34" charset="0"/>
              </a:rPr>
              <a:t>By Listed Companies</a:t>
            </a:r>
          </a:p>
          <a:p>
            <a:pPr marL="280988" algn="ctr">
              <a:defRPr/>
            </a:pPr>
            <a:r>
              <a:rPr lang="en-US" sz="1400" b="1" dirty="0" smtClean="0">
                <a:solidFill>
                  <a:schemeClr val="accent3">
                    <a:lumMod val="50000"/>
                  </a:schemeClr>
                </a:solidFill>
              </a:rPr>
              <a:t>SEBI (ICDR) Regulations, 2009</a:t>
            </a:r>
            <a:endParaRPr lang="en-US" sz="1400" dirty="0">
              <a:solidFill>
                <a:schemeClr val="accent3">
                  <a:lumMod val="50000"/>
                </a:schemeClr>
              </a:solidFill>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371600"/>
            <a:ext cx="9144000" cy="5486400"/>
          </a:xfrm>
          <a:prstGeom prst="rect">
            <a:avLst/>
          </a:prstGeom>
          <a:effectLst>
            <a:innerShdw blurRad="114300">
              <a:prstClr val="black"/>
            </a:innerShdw>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1746" name="TextBox 5"/>
          <p:cNvSpPr txBox="1">
            <a:spLocks noChangeArrowheads="1"/>
          </p:cNvSpPr>
          <p:nvPr/>
        </p:nvSpPr>
        <p:spPr bwMode="auto">
          <a:xfrm>
            <a:off x="0" y="1524000"/>
            <a:ext cx="9144000" cy="8063746"/>
          </a:xfrm>
          <a:prstGeom prst="rect">
            <a:avLst/>
          </a:prstGeom>
          <a:noFill/>
          <a:ln w="9525">
            <a:noFill/>
            <a:miter lim="800000"/>
            <a:headEnd/>
            <a:tailEnd/>
          </a:ln>
        </p:spPr>
        <p:txBody>
          <a:bodyPr wrap="square">
            <a:spAutoFit/>
          </a:bodyPr>
          <a:lstStyle/>
          <a:p>
            <a:pPr algn="just">
              <a:buFont typeface="Wingdings" pitchFamily="2" charset="2"/>
              <a:buChar char="v"/>
            </a:pPr>
            <a:r>
              <a:rPr lang="en-IN" sz="2000" b="1" i="1" dirty="0" smtClean="0">
                <a:solidFill>
                  <a:srgbClr val="0070C0"/>
                </a:solidFill>
                <a:latin typeface="Arial" pitchFamily="34" charset="0"/>
                <a:cs typeface="Arial" pitchFamily="34" charset="0"/>
              </a:rPr>
              <a:t>Pricing</a:t>
            </a:r>
          </a:p>
          <a:p>
            <a:pPr algn="just"/>
            <a:endParaRPr lang="en-IN" sz="1600" b="1" dirty="0" smtClean="0">
              <a:solidFill>
                <a:srgbClr val="0070C0"/>
              </a:solidFill>
              <a:latin typeface="Arial" pitchFamily="34" charset="0"/>
              <a:cs typeface="Arial" pitchFamily="34" charset="0"/>
            </a:endParaRPr>
          </a:p>
          <a:p>
            <a:pPr algn="just"/>
            <a:r>
              <a:rPr lang="en-IN" sz="1600" b="1" dirty="0" smtClean="0">
                <a:solidFill>
                  <a:srgbClr val="0070C0"/>
                </a:solidFill>
                <a:latin typeface="Arial" pitchFamily="34" charset="0"/>
                <a:cs typeface="Arial" pitchFamily="34" charset="0"/>
              </a:rPr>
              <a:t>(a</a:t>
            </a:r>
            <a:r>
              <a:rPr lang="en-IN" sz="1600" b="1" dirty="0">
                <a:solidFill>
                  <a:srgbClr val="0070C0"/>
                </a:solidFill>
                <a:latin typeface="Arial" pitchFamily="34" charset="0"/>
                <a:cs typeface="Arial" pitchFamily="34" charset="0"/>
              </a:rPr>
              <a:t>) Pricing of equity shares [Frequently traded shares]</a:t>
            </a:r>
          </a:p>
          <a:p>
            <a:endParaRPr lang="en-IN" sz="1400" b="1" dirty="0">
              <a:latin typeface="Arial" pitchFamily="34" charset="0"/>
              <a:cs typeface="Arial" pitchFamily="34" charset="0"/>
            </a:endParaRPr>
          </a:p>
          <a:p>
            <a:pPr algn="just"/>
            <a:r>
              <a:rPr lang="en-IN" sz="1600" dirty="0">
                <a:latin typeface="Arial" pitchFamily="34" charset="0"/>
                <a:cs typeface="Arial" pitchFamily="34" charset="0"/>
              </a:rPr>
              <a:t>If the equity shares of the issuer have been listed on a recognised stock exchange for a period of </a:t>
            </a:r>
            <a:r>
              <a:rPr lang="en-IN" sz="1600" dirty="0" smtClean="0">
                <a:latin typeface="Arial" pitchFamily="34" charset="0"/>
                <a:cs typeface="Arial" pitchFamily="34" charset="0"/>
              </a:rPr>
              <a:t>“</a:t>
            </a:r>
            <a:r>
              <a:rPr lang="en-IN" sz="1600" b="1" dirty="0" smtClean="0">
                <a:latin typeface="Arial" pitchFamily="34" charset="0"/>
                <a:cs typeface="Arial" pitchFamily="34" charset="0"/>
              </a:rPr>
              <a:t>26 weeks </a:t>
            </a:r>
            <a:r>
              <a:rPr lang="en-IN" sz="1600" b="1" dirty="0">
                <a:latin typeface="Arial" pitchFamily="34" charset="0"/>
                <a:cs typeface="Arial" pitchFamily="34" charset="0"/>
              </a:rPr>
              <a:t>or </a:t>
            </a:r>
            <a:r>
              <a:rPr lang="en-IN" sz="1600" b="1" dirty="0" smtClean="0">
                <a:latin typeface="Arial" pitchFamily="34" charset="0"/>
                <a:cs typeface="Arial" pitchFamily="34" charset="0"/>
              </a:rPr>
              <a:t>more” </a:t>
            </a:r>
            <a:r>
              <a:rPr lang="en-IN" sz="1600" dirty="0">
                <a:latin typeface="Arial" pitchFamily="34" charset="0"/>
                <a:cs typeface="Arial" pitchFamily="34" charset="0"/>
              </a:rPr>
              <a:t>as on the relevant date, the equity shares shall be allotted at a price </a:t>
            </a:r>
            <a:r>
              <a:rPr lang="en-IN" sz="1600" b="1" dirty="0">
                <a:latin typeface="Arial" pitchFamily="34" charset="0"/>
                <a:cs typeface="Arial" pitchFamily="34" charset="0"/>
              </a:rPr>
              <a:t>not less than higher of the following</a:t>
            </a:r>
            <a:r>
              <a:rPr lang="en-IN" sz="1600" dirty="0">
                <a:latin typeface="Arial" pitchFamily="34" charset="0"/>
                <a:cs typeface="Arial" pitchFamily="34" charset="0"/>
              </a:rPr>
              <a:t>:</a:t>
            </a:r>
          </a:p>
          <a:p>
            <a:pPr algn="just"/>
            <a:endParaRPr lang="en-IN" sz="1600" dirty="0">
              <a:latin typeface="Arial" pitchFamily="34" charset="0"/>
              <a:cs typeface="Arial" pitchFamily="34" charset="0"/>
            </a:endParaRPr>
          </a:p>
          <a:p>
            <a:pPr>
              <a:buFont typeface="Wingdings" pitchFamily="2" charset="2"/>
              <a:buChar char="Ø"/>
            </a:pPr>
            <a:r>
              <a:rPr lang="en-IN" sz="1600" dirty="0" smtClean="0">
                <a:latin typeface="Arial" pitchFamily="34" charset="0"/>
                <a:cs typeface="Arial" pitchFamily="34" charset="0"/>
              </a:rPr>
              <a:t>The average of the weekly high and low of the </a:t>
            </a:r>
            <a:r>
              <a:rPr lang="en-IN" sz="1600" b="1" dirty="0" smtClean="0">
                <a:solidFill>
                  <a:srgbClr val="C00000"/>
                </a:solidFill>
                <a:latin typeface="Arial" pitchFamily="34" charset="0"/>
                <a:cs typeface="Arial" pitchFamily="34" charset="0"/>
              </a:rPr>
              <a:t>volume weighted average prices </a:t>
            </a:r>
            <a:r>
              <a:rPr lang="en-IN" sz="1600" dirty="0" smtClean="0">
                <a:latin typeface="Arial" pitchFamily="34" charset="0"/>
                <a:cs typeface="Arial" pitchFamily="34" charset="0"/>
              </a:rPr>
              <a:t>of the related equity shares quoted on a recognised stock exchange during the </a:t>
            </a:r>
            <a:r>
              <a:rPr lang="en-IN" sz="1600" b="1" dirty="0" smtClean="0">
                <a:solidFill>
                  <a:srgbClr val="C00000"/>
                </a:solidFill>
                <a:latin typeface="Arial" pitchFamily="34" charset="0"/>
                <a:cs typeface="Arial" pitchFamily="34" charset="0"/>
              </a:rPr>
              <a:t>26 weeks </a:t>
            </a:r>
            <a:r>
              <a:rPr lang="en-IN" sz="1600" dirty="0" smtClean="0">
                <a:latin typeface="Arial" pitchFamily="34" charset="0"/>
                <a:cs typeface="Arial" pitchFamily="34" charset="0"/>
              </a:rPr>
              <a:t>preceding the relevant date.</a:t>
            </a:r>
          </a:p>
          <a:p>
            <a:pPr algn="just"/>
            <a:r>
              <a:rPr lang="en-IN" sz="1600" dirty="0" smtClean="0">
                <a:latin typeface="Arial" pitchFamily="34" charset="0"/>
                <a:cs typeface="Arial" pitchFamily="34" charset="0"/>
              </a:rPr>
              <a:t>                                                           </a:t>
            </a:r>
            <a:r>
              <a:rPr lang="en-IN" sz="1600" dirty="0">
                <a:latin typeface="Arial" pitchFamily="34" charset="0"/>
                <a:cs typeface="Arial" pitchFamily="34" charset="0"/>
              </a:rPr>
              <a:t>(or)</a:t>
            </a:r>
          </a:p>
          <a:p>
            <a:pPr>
              <a:buFont typeface="Wingdings" pitchFamily="2" charset="2"/>
              <a:buChar char="Ø"/>
            </a:pPr>
            <a:r>
              <a:rPr lang="en-IN" sz="1600" dirty="0" smtClean="0">
                <a:latin typeface="Arial" pitchFamily="34" charset="0"/>
                <a:cs typeface="Arial" pitchFamily="34" charset="0"/>
              </a:rPr>
              <a:t>The </a:t>
            </a:r>
            <a:r>
              <a:rPr lang="en-IN" sz="1600" dirty="0">
                <a:latin typeface="Arial" pitchFamily="34" charset="0"/>
                <a:cs typeface="Arial" pitchFamily="34" charset="0"/>
              </a:rPr>
              <a:t>average of the weekly high and low of the </a:t>
            </a:r>
            <a:r>
              <a:rPr lang="en-IN" sz="1600" b="1" dirty="0">
                <a:solidFill>
                  <a:srgbClr val="C00000"/>
                </a:solidFill>
                <a:latin typeface="Arial" pitchFamily="34" charset="0"/>
                <a:cs typeface="Arial" pitchFamily="34" charset="0"/>
              </a:rPr>
              <a:t>volume weighted average prices </a:t>
            </a:r>
            <a:r>
              <a:rPr lang="en-IN" sz="1600" dirty="0">
                <a:latin typeface="Arial" pitchFamily="34" charset="0"/>
                <a:cs typeface="Arial" pitchFamily="34" charset="0"/>
              </a:rPr>
              <a:t>of the related equity shares quoted on a recognised stock exchange during the </a:t>
            </a:r>
            <a:r>
              <a:rPr lang="en-IN" sz="1600" b="1" dirty="0" smtClean="0">
                <a:solidFill>
                  <a:srgbClr val="C00000"/>
                </a:solidFill>
                <a:latin typeface="Arial" pitchFamily="34" charset="0"/>
                <a:cs typeface="Arial" pitchFamily="34" charset="0"/>
              </a:rPr>
              <a:t>2 </a:t>
            </a:r>
            <a:r>
              <a:rPr lang="en-IN" sz="1600" b="1" dirty="0">
                <a:solidFill>
                  <a:srgbClr val="C00000"/>
                </a:solidFill>
                <a:latin typeface="Arial" pitchFamily="34" charset="0"/>
                <a:cs typeface="Arial" pitchFamily="34" charset="0"/>
              </a:rPr>
              <a:t>weeks</a:t>
            </a:r>
            <a:r>
              <a:rPr lang="en-IN" sz="1600" b="1" dirty="0">
                <a:latin typeface="Arial" pitchFamily="34" charset="0"/>
                <a:cs typeface="Arial" pitchFamily="34" charset="0"/>
              </a:rPr>
              <a:t> </a:t>
            </a:r>
            <a:r>
              <a:rPr lang="en-IN" sz="1600" dirty="0">
                <a:latin typeface="Arial" pitchFamily="34" charset="0"/>
                <a:cs typeface="Arial" pitchFamily="34" charset="0"/>
              </a:rPr>
              <a:t>preceding the relevant date.</a:t>
            </a:r>
          </a:p>
          <a:p>
            <a:endParaRPr lang="en-IN" sz="1400" dirty="0">
              <a:latin typeface="Arial" pitchFamily="34" charset="0"/>
              <a:cs typeface="Arial" pitchFamily="34" charset="0"/>
            </a:endParaRPr>
          </a:p>
          <a:p>
            <a:pPr algn="just"/>
            <a:r>
              <a:rPr lang="en-IN" sz="1600" b="1" dirty="0" smtClean="0">
                <a:solidFill>
                  <a:srgbClr val="0070C0"/>
                </a:solidFill>
                <a:latin typeface="Arial" pitchFamily="34" charset="0"/>
                <a:cs typeface="Arial" pitchFamily="34" charset="0"/>
              </a:rPr>
              <a:t>(b</a:t>
            </a:r>
            <a:r>
              <a:rPr lang="en-IN" sz="1600" b="1" dirty="0">
                <a:solidFill>
                  <a:srgbClr val="0070C0"/>
                </a:solidFill>
                <a:latin typeface="Arial" pitchFamily="34" charset="0"/>
                <a:cs typeface="Arial" pitchFamily="34" charset="0"/>
              </a:rPr>
              <a:t>) Pricing of equity shares [Infrequently traded shares</a:t>
            </a:r>
            <a:r>
              <a:rPr lang="en-IN" sz="1600" b="1" dirty="0" smtClean="0">
                <a:solidFill>
                  <a:srgbClr val="0070C0"/>
                </a:solidFill>
                <a:latin typeface="Arial" pitchFamily="34" charset="0"/>
                <a:cs typeface="Arial" pitchFamily="34" charset="0"/>
              </a:rPr>
              <a:t>]</a:t>
            </a:r>
          </a:p>
          <a:p>
            <a:pPr algn="just"/>
            <a:endParaRPr lang="en-IN" sz="1400" b="1" dirty="0" smtClean="0">
              <a:solidFill>
                <a:srgbClr val="0070C0"/>
              </a:solidFill>
              <a:latin typeface="Arial" pitchFamily="34" charset="0"/>
              <a:cs typeface="Arial" pitchFamily="34" charset="0"/>
            </a:endParaRPr>
          </a:p>
          <a:p>
            <a:pPr algn="just"/>
            <a:r>
              <a:rPr lang="en-IN" sz="1600" dirty="0" smtClean="0">
                <a:latin typeface="Arial" pitchFamily="34" charset="0"/>
                <a:cs typeface="Arial" pitchFamily="34" charset="0"/>
              </a:rPr>
              <a:t>If the equity shares of the issuer have been </a:t>
            </a:r>
            <a:r>
              <a:rPr lang="en-IN" sz="1600" b="1" dirty="0" smtClean="0">
                <a:latin typeface="Arial" pitchFamily="34" charset="0"/>
                <a:cs typeface="Arial" pitchFamily="34" charset="0"/>
              </a:rPr>
              <a:t>listed for less than 26 weeks ,</a:t>
            </a:r>
            <a:r>
              <a:rPr lang="en-IN" sz="1600" dirty="0" smtClean="0">
                <a:latin typeface="Arial" pitchFamily="34" charset="0"/>
                <a:cs typeface="Arial" pitchFamily="34" charset="0"/>
              </a:rPr>
              <a:t> the equity shares shall be allotted at a price not less than higher of the following:</a:t>
            </a:r>
          </a:p>
          <a:p>
            <a:pPr algn="just"/>
            <a:endParaRPr lang="en-IN" sz="1600" dirty="0" smtClean="0">
              <a:latin typeface="Arial" pitchFamily="34" charset="0"/>
              <a:cs typeface="Arial" pitchFamily="34" charset="0"/>
            </a:endParaRPr>
          </a:p>
          <a:p>
            <a:pPr algn="just"/>
            <a:endParaRPr lang="en-IN" sz="1400" dirty="0" smtClean="0">
              <a:latin typeface="Arial" pitchFamily="34" charset="0"/>
              <a:cs typeface="Arial" pitchFamily="34" charset="0"/>
            </a:endParaRPr>
          </a:p>
          <a:p>
            <a:pPr algn="just">
              <a:buFont typeface="Wingdings" pitchFamily="2" charset="2"/>
              <a:buChar char="Ø"/>
            </a:pPr>
            <a:endParaRPr lang="en-IN" sz="1400" dirty="0" smtClean="0">
              <a:latin typeface="Arial" pitchFamily="34" charset="0"/>
              <a:cs typeface="Arial" pitchFamily="34" charset="0"/>
            </a:endParaRPr>
          </a:p>
          <a:p>
            <a:pPr algn="just"/>
            <a:endParaRPr lang="en-IN" sz="1600" b="1" dirty="0">
              <a:solidFill>
                <a:srgbClr val="0070C0"/>
              </a:solidFill>
              <a:latin typeface="Arial" pitchFamily="34" charset="0"/>
              <a:cs typeface="Arial" pitchFamily="34" charset="0"/>
            </a:endParaRPr>
          </a:p>
          <a:p>
            <a:pPr algn="just"/>
            <a:endParaRPr lang="en-IN" sz="1400" b="1" dirty="0">
              <a:latin typeface="Arial" pitchFamily="34" charset="0"/>
              <a:cs typeface="Arial" pitchFamily="34" charset="0"/>
            </a:endParaRPr>
          </a:p>
          <a:p>
            <a:endParaRPr lang="en-IN" sz="1400" dirty="0"/>
          </a:p>
          <a:p>
            <a:endParaRPr lang="en-IN" sz="1400" dirty="0"/>
          </a:p>
          <a:p>
            <a:endParaRPr lang="en-IN" sz="1400" dirty="0"/>
          </a:p>
          <a:p>
            <a:endParaRPr lang="en-IN" sz="1400" dirty="0"/>
          </a:p>
          <a:p>
            <a:endParaRPr lang="en-IN" sz="1400" dirty="0"/>
          </a:p>
          <a:p>
            <a:endParaRPr lang="en-IN" sz="1400" dirty="0"/>
          </a:p>
          <a:p>
            <a:endParaRPr lang="en-IN" sz="1400" dirty="0"/>
          </a:p>
          <a:p>
            <a:endParaRPr lang="en-IN" sz="1400" dirty="0"/>
          </a:p>
          <a:p>
            <a:endParaRPr lang="en-US" sz="1400" dirty="0"/>
          </a:p>
        </p:txBody>
      </p:sp>
      <p:sp>
        <p:nvSpPr>
          <p:cNvPr id="7" name="Rectangle 6"/>
          <p:cNvSpPr/>
          <p:nvPr/>
        </p:nvSpPr>
        <p:spPr>
          <a:xfrm>
            <a:off x="2511112" y="40957"/>
            <a:ext cx="3958521" cy="492443"/>
          </a:xfrm>
          <a:prstGeom prst="rect">
            <a:avLst/>
          </a:prstGeom>
          <a:noFill/>
        </p:spPr>
        <p:txBody>
          <a:bodyPr wrap="none">
            <a:spAutoFit/>
          </a:bodyPr>
          <a:lstStyle/>
          <a:p>
            <a:pPr algn="ctr">
              <a:defRPr/>
            </a:pPr>
            <a:r>
              <a:rPr lang="en-IN"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PREFERENTIAL ISSUE</a:t>
            </a:r>
            <a:endParaRPr lang="en-US"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5" name="Picture 4" descr="Untitled.png"/>
          <p:cNvPicPr>
            <a:picLocks noChangeAspect="1"/>
          </p:cNvPicPr>
          <p:nvPr/>
        </p:nvPicPr>
        <p:blipFill>
          <a:blip r:embed="rId2"/>
          <a:stretch>
            <a:fillRect/>
          </a:stretch>
        </p:blipFill>
        <p:spPr>
          <a:xfrm>
            <a:off x="8382000" y="6019800"/>
            <a:ext cx="762000" cy="838200"/>
          </a:xfrm>
          <a:prstGeom prst="rect">
            <a:avLst/>
          </a:prstGeom>
        </p:spPr>
      </p:pic>
      <p:sp>
        <p:nvSpPr>
          <p:cNvPr id="6" name="Rounded Rectangle 5"/>
          <p:cNvSpPr/>
          <p:nvPr/>
        </p:nvSpPr>
        <p:spPr>
          <a:xfrm>
            <a:off x="457200" y="533400"/>
            <a:ext cx="8001000" cy="7620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0988" algn="ctr">
              <a:defRPr/>
            </a:pPr>
            <a:r>
              <a:rPr lang="en-US" sz="2800" b="1" dirty="0" smtClean="0">
                <a:solidFill>
                  <a:srgbClr val="7030A0"/>
                </a:solidFill>
                <a:cs typeface="Arial" pitchFamily="34" charset="0"/>
              </a:rPr>
              <a:t>By Listed Companies</a:t>
            </a:r>
          </a:p>
          <a:p>
            <a:pPr marL="280988" algn="ctr">
              <a:defRPr/>
            </a:pPr>
            <a:r>
              <a:rPr lang="en-US" sz="1400" b="1" dirty="0" smtClean="0">
                <a:solidFill>
                  <a:schemeClr val="accent3">
                    <a:lumMod val="50000"/>
                  </a:schemeClr>
                </a:solidFill>
              </a:rPr>
              <a:t>SEBI (ICDR) Regulations, 2009</a:t>
            </a:r>
            <a:endParaRPr lang="en-US" sz="1400" dirty="0">
              <a:solidFill>
                <a:schemeClr val="accent3">
                  <a:lumMod val="50000"/>
                </a:schemeClr>
              </a:solidFill>
            </a:endParaRPr>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371600"/>
            <a:ext cx="9144000" cy="5334000"/>
          </a:xfrm>
          <a:prstGeom prst="rect">
            <a:avLst/>
          </a:prstGeom>
          <a:effectLst>
            <a:innerShdw blurRad="114300">
              <a:prstClr val="black"/>
            </a:innerShdw>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 name="Rectangle 2"/>
          <p:cNvSpPr/>
          <p:nvPr/>
        </p:nvSpPr>
        <p:spPr>
          <a:xfrm>
            <a:off x="2511112" y="40957"/>
            <a:ext cx="3958521" cy="492443"/>
          </a:xfrm>
          <a:prstGeom prst="rect">
            <a:avLst/>
          </a:prstGeom>
          <a:noFill/>
        </p:spPr>
        <p:txBody>
          <a:bodyPr wrap="none">
            <a:spAutoFit/>
          </a:bodyPr>
          <a:lstStyle/>
          <a:p>
            <a:pPr algn="ctr">
              <a:defRPr/>
            </a:pPr>
            <a:r>
              <a:rPr lang="en-IN"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PREFERENTIAL ISSUE</a:t>
            </a:r>
            <a:endParaRPr lang="en-US"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
        <p:nvSpPr>
          <p:cNvPr id="5" name="Rectangle 4"/>
          <p:cNvSpPr/>
          <p:nvPr/>
        </p:nvSpPr>
        <p:spPr>
          <a:xfrm>
            <a:off x="152400" y="1371600"/>
            <a:ext cx="8991600" cy="5570756"/>
          </a:xfrm>
          <a:prstGeom prst="rect">
            <a:avLst/>
          </a:prstGeom>
        </p:spPr>
        <p:txBody>
          <a:bodyPr wrap="square">
            <a:spAutoFit/>
          </a:bodyPr>
          <a:lstStyle/>
          <a:p>
            <a:pPr algn="just">
              <a:buFont typeface="Wingdings" pitchFamily="2" charset="2"/>
              <a:buChar char="Ø"/>
            </a:pPr>
            <a:r>
              <a:rPr lang="en-IN" sz="1600" dirty="0" smtClean="0">
                <a:latin typeface="Arial" pitchFamily="34" charset="0"/>
                <a:cs typeface="Arial" pitchFamily="34" charset="0"/>
              </a:rPr>
              <a:t>The </a:t>
            </a:r>
            <a:r>
              <a:rPr lang="en-IN" sz="1600" b="1" dirty="0" smtClean="0">
                <a:solidFill>
                  <a:srgbClr val="C00000"/>
                </a:solidFill>
                <a:latin typeface="Arial" pitchFamily="34" charset="0"/>
                <a:cs typeface="Arial" pitchFamily="34" charset="0"/>
              </a:rPr>
              <a:t>Price at which equity shares were issued in its IPO </a:t>
            </a:r>
            <a:r>
              <a:rPr lang="en-IN" sz="1600" dirty="0" smtClean="0">
                <a:latin typeface="Arial" pitchFamily="34" charset="0"/>
                <a:cs typeface="Arial" pitchFamily="34" charset="0"/>
              </a:rPr>
              <a:t>or the value per share arrived at in a scheme of arrangement u/s 391 to 394 of companies act,1956 </a:t>
            </a:r>
            <a:r>
              <a:rPr lang="en-IN" sz="1600" b="1" dirty="0" smtClean="0">
                <a:latin typeface="Arial" pitchFamily="34" charset="0"/>
                <a:cs typeface="Arial" pitchFamily="34" charset="0"/>
              </a:rPr>
              <a:t>(or)</a:t>
            </a:r>
          </a:p>
          <a:p>
            <a:pPr algn="just"/>
            <a:endParaRPr lang="en-IN" sz="1600" dirty="0" smtClean="0">
              <a:latin typeface="Arial" pitchFamily="34" charset="0"/>
              <a:cs typeface="Arial" pitchFamily="34" charset="0"/>
            </a:endParaRPr>
          </a:p>
          <a:p>
            <a:pPr algn="just">
              <a:buFont typeface="Wingdings" pitchFamily="2" charset="2"/>
              <a:buChar char="Ø"/>
            </a:pPr>
            <a:r>
              <a:rPr lang="en-IN" sz="1600" dirty="0" smtClean="0">
                <a:latin typeface="Arial" pitchFamily="34" charset="0"/>
                <a:cs typeface="Arial" pitchFamily="34" charset="0"/>
              </a:rPr>
              <a:t>The </a:t>
            </a:r>
            <a:r>
              <a:rPr lang="en-IN" sz="1600" b="1" dirty="0" smtClean="0">
                <a:solidFill>
                  <a:srgbClr val="C00000"/>
                </a:solidFill>
                <a:latin typeface="Arial" pitchFamily="34" charset="0"/>
                <a:cs typeface="Arial" pitchFamily="34" charset="0"/>
              </a:rPr>
              <a:t>average of the weekly high and low of the closing prices </a:t>
            </a:r>
            <a:r>
              <a:rPr lang="en-IN" sz="1600" dirty="0" smtClean="0">
                <a:latin typeface="Arial" pitchFamily="34" charset="0"/>
                <a:cs typeface="Arial" pitchFamily="34" charset="0"/>
              </a:rPr>
              <a:t>of the related equity shares quoted on a recognised stock exchange </a:t>
            </a:r>
            <a:r>
              <a:rPr lang="en-IN" sz="1600" b="1" dirty="0" smtClean="0">
                <a:solidFill>
                  <a:srgbClr val="C00000"/>
                </a:solidFill>
                <a:latin typeface="Arial" pitchFamily="34" charset="0"/>
                <a:cs typeface="Arial" pitchFamily="34" charset="0"/>
              </a:rPr>
              <a:t>during the period shares have been listed </a:t>
            </a:r>
            <a:r>
              <a:rPr lang="en-IN" sz="1600" dirty="0" smtClean="0">
                <a:latin typeface="Arial" pitchFamily="34" charset="0"/>
                <a:cs typeface="Arial" pitchFamily="34" charset="0"/>
              </a:rPr>
              <a:t>preceding the relevant date </a:t>
            </a:r>
            <a:r>
              <a:rPr lang="en-IN" sz="1600" b="1" dirty="0" smtClean="0">
                <a:latin typeface="Arial" pitchFamily="34" charset="0"/>
                <a:cs typeface="Arial" pitchFamily="34" charset="0"/>
              </a:rPr>
              <a:t>(or) </a:t>
            </a:r>
          </a:p>
          <a:p>
            <a:endParaRPr lang="en-IN" sz="1600" dirty="0" smtClean="0">
              <a:latin typeface="Arial" pitchFamily="34" charset="0"/>
              <a:cs typeface="Arial" pitchFamily="34" charset="0"/>
            </a:endParaRPr>
          </a:p>
          <a:p>
            <a:pPr algn="just">
              <a:buFont typeface="Wingdings" pitchFamily="2" charset="2"/>
              <a:buChar char="Ø"/>
            </a:pPr>
            <a:r>
              <a:rPr lang="en-IN" sz="1600" dirty="0" smtClean="0">
                <a:latin typeface="Arial" pitchFamily="34" charset="0"/>
                <a:cs typeface="Arial" pitchFamily="34" charset="0"/>
              </a:rPr>
              <a:t>The average of the weekly high and low of the </a:t>
            </a:r>
            <a:r>
              <a:rPr lang="en-IN" sz="1600" b="1" dirty="0" smtClean="0">
                <a:solidFill>
                  <a:srgbClr val="C00000"/>
                </a:solidFill>
                <a:latin typeface="Arial" pitchFamily="34" charset="0"/>
                <a:cs typeface="Arial" pitchFamily="34" charset="0"/>
              </a:rPr>
              <a:t>volume weighted average prices </a:t>
            </a:r>
            <a:r>
              <a:rPr lang="en-IN" sz="1600" dirty="0" smtClean="0">
                <a:latin typeface="Arial" pitchFamily="34" charset="0"/>
                <a:cs typeface="Arial" pitchFamily="34" charset="0"/>
              </a:rPr>
              <a:t>of the related equity shares quoted on a recognised stock exchange during the </a:t>
            </a:r>
            <a:r>
              <a:rPr lang="en-IN" sz="1600" b="1" dirty="0" smtClean="0">
                <a:solidFill>
                  <a:srgbClr val="C00000"/>
                </a:solidFill>
                <a:latin typeface="Arial" pitchFamily="34" charset="0"/>
                <a:cs typeface="Arial" pitchFamily="34" charset="0"/>
              </a:rPr>
              <a:t>2 weeks </a:t>
            </a:r>
            <a:r>
              <a:rPr lang="en-IN" sz="1600" dirty="0" smtClean="0">
                <a:latin typeface="Arial" pitchFamily="34" charset="0"/>
                <a:cs typeface="Arial" pitchFamily="34" charset="0"/>
              </a:rPr>
              <a:t>preceding the relevant date.</a:t>
            </a:r>
          </a:p>
          <a:p>
            <a:pPr>
              <a:buFont typeface="Wingdings" pitchFamily="2" charset="2"/>
              <a:buChar char="Ø"/>
            </a:pPr>
            <a:endParaRPr lang="en-IN" sz="1600" dirty="0" smtClean="0">
              <a:latin typeface="Arial" pitchFamily="34" charset="0"/>
              <a:cs typeface="Arial" pitchFamily="34" charset="0"/>
            </a:endParaRPr>
          </a:p>
          <a:p>
            <a:pPr>
              <a:buFont typeface="Wingdings" pitchFamily="2" charset="2"/>
              <a:buChar char="v"/>
            </a:pPr>
            <a:r>
              <a:rPr lang="en-IN" sz="1600" b="1" i="1" dirty="0" smtClean="0">
                <a:solidFill>
                  <a:srgbClr val="0070C0"/>
                </a:solidFill>
                <a:latin typeface="Arial" pitchFamily="34" charset="0"/>
                <a:cs typeface="Arial" pitchFamily="34" charset="0"/>
              </a:rPr>
              <a:t>Lock-in of specified securities</a:t>
            </a:r>
          </a:p>
          <a:p>
            <a:endParaRPr lang="en-IN" sz="1600" b="1" i="1" dirty="0" smtClean="0">
              <a:solidFill>
                <a:srgbClr val="0070C0"/>
              </a:solidFill>
              <a:latin typeface="Arial" pitchFamily="34" charset="0"/>
              <a:cs typeface="Arial" pitchFamily="34" charset="0"/>
            </a:endParaRPr>
          </a:p>
          <a:p>
            <a:pPr algn="just">
              <a:buFont typeface="Wingdings" pitchFamily="2" charset="2"/>
              <a:buChar char="Ø"/>
            </a:pPr>
            <a:r>
              <a:rPr lang="en-IN" sz="1600" dirty="0" smtClean="0">
                <a:latin typeface="Arial" pitchFamily="34" charset="0"/>
                <a:cs typeface="Arial" pitchFamily="34" charset="0"/>
              </a:rPr>
              <a:t>The equity shares allotted under preferential allotment route shall be locked-in for a period of </a:t>
            </a:r>
            <a:r>
              <a:rPr lang="en-IN" sz="1600" b="1" dirty="0" smtClean="0">
                <a:latin typeface="Arial" pitchFamily="34" charset="0"/>
                <a:cs typeface="Arial" pitchFamily="34" charset="0"/>
              </a:rPr>
              <a:t>“3” years </a:t>
            </a:r>
            <a:r>
              <a:rPr lang="en-IN" sz="1600" b="1" dirty="0" smtClean="0">
                <a:solidFill>
                  <a:srgbClr val="C00000"/>
                </a:solidFill>
                <a:latin typeface="Arial" pitchFamily="34" charset="0"/>
                <a:cs typeface="Arial" pitchFamily="34" charset="0"/>
              </a:rPr>
              <a:t>for Promoters </a:t>
            </a:r>
            <a:r>
              <a:rPr lang="en-IN" sz="1600" dirty="0" smtClean="0">
                <a:latin typeface="Arial" pitchFamily="34" charset="0"/>
                <a:cs typeface="Arial" pitchFamily="34" charset="0"/>
              </a:rPr>
              <a:t>&amp; </a:t>
            </a:r>
            <a:r>
              <a:rPr lang="en-IN" sz="1600" b="1" dirty="0" smtClean="0">
                <a:latin typeface="Arial" pitchFamily="34" charset="0"/>
                <a:cs typeface="Arial" pitchFamily="34" charset="0"/>
              </a:rPr>
              <a:t>“1” year  </a:t>
            </a:r>
            <a:r>
              <a:rPr lang="en-IN" sz="1600" b="1" dirty="0" smtClean="0">
                <a:solidFill>
                  <a:srgbClr val="C00000"/>
                </a:solidFill>
                <a:latin typeface="Arial" pitchFamily="34" charset="0"/>
                <a:cs typeface="Arial" pitchFamily="34" charset="0"/>
              </a:rPr>
              <a:t>for others </a:t>
            </a:r>
            <a:r>
              <a:rPr lang="en-IN" sz="1600" dirty="0" smtClean="0">
                <a:latin typeface="Arial" pitchFamily="34" charset="0"/>
                <a:cs typeface="Arial" pitchFamily="34" charset="0"/>
              </a:rPr>
              <a:t>from the date of Trading Approval.</a:t>
            </a:r>
          </a:p>
          <a:p>
            <a:pPr algn="just"/>
            <a:endParaRPr lang="en-IN" sz="1600" dirty="0" smtClean="0">
              <a:latin typeface="Arial" pitchFamily="34" charset="0"/>
              <a:cs typeface="Arial" pitchFamily="34" charset="0"/>
            </a:endParaRPr>
          </a:p>
          <a:p>
            <a:pPr algn="just">
              <a:buFont typeface="Wingdings" pitchFamily="2" charset="2"/>
              <a:buChar char="Ø"/>
            </a:pPr>
            <a:r>
              <a:rPr lang="en-IN" sz="1600" dirty="0" smtClean="0">
                <a:latin typeface="Arial" pitchFamily="34" charset="0"/>
                <a:cs typeface="Arial" pitchFamily="34" charset="0"/>
              </a:rPr>
              <a:t>The period of “</a:t>
            </a:r>
            <a:r>
              <a:rPr lang="en-IN" sz="1600" b="1" dirty="0" smtClean="0">
                <a:latin typeface="Arial" pitchFamily="34" charset="0"/>
                <a:cs typeface="Arial" pitchFamily="34" charset="0"/>
              </a:rPr>
              <a:t>3” years or “1” year, </a:t>
            </a:r>
            <a:r>
              <a:rPr lang="en-IN" sz="1600" b="1" dirty="0" smtClean="0">
                <a:solidFill>
                  <a:srgbClr val="C00000"/>
                </a:solidFill>
                <a:latin typeface="Arial" pitchFamily="34" charset="0"/>
                <a:cs typeface="Arial" pitchFamily="34" charset="0"/>
              </a:rPr>
              <a:t>in case of warrants</a:t>
            </a:r>
            <a:r>
              <a:rPr lang="en-IN" sz="1600" dirty="0" smtClean="0">
                <a:latin typeface="Arial" pitchFamily="34" charset="0"/>
                <a:cs typeface="Arial" pitchFamily="34" charset="0"/>
              </a:rPr>
              <a:t>, shall commence from the date of conversion but </a:t>
            </a:r>
            <a:r>
              <a:rPr lang="en-IN" sz="1600" b="1" dirty="0" smtClean="0">
                <a:solidFill>
                  <a:srgbClr val="C00000"/>
                </a:solidFill>
                <a:latin typeface="Arial" pitchFamily="34" charset="0"/>
                <a:cs typeface="Arial" pitchFamily="34" charset="0"/>
              </a:rPr>
              <a:t>in case of other instruments</a:t>
            </a:r>
            <a:r>
              <a:rPr lang="en-IN" sz="1600" dirty="0" smtClean="0">
                <a:latin typeface="Arial" pitchFamily="34" charset="0"/>
                <a:cs typeface="Arial" pitchFamily="34" charset="0"/>
              </a:rPr>
              <a:t> the period of lock in will commence from the date of trading approval. </a:t>
            </a:r>
            <a:r>
              <a:rPr lang="en-IN" sz="1600" b="1" dirty="0" smtClean="0">
                <a:latin typeface="Arial" pitchFamily="34" charset="0"/>
                <a:cs typeface="Arial" pitchFamily="34" charset="0"/>
              </a:rPr>
              <a:t>Not more than 20% </a:t>
            </a:r>
            <a:r>
              <a:rPr lang="en-IN" sz="1600" dirty="0" smtClean="0">
                <a:latin typeface="Arial" pitchFamily="34" charset="0"/>
                <a:cs typeface="Arial" pitchFamily="34" charset="0"/>
              </a:rPr>
              <a:t>of the promoters holding shall be kept under lock in for a period of “3” years</a:t>
            </a:r>
          </a:p>
          <a:p>
            <a:endParaRPr lang="en-IN" sz="1600" b="1" i="1" dirty="0" smtClean="0">
              <a:solidFill>
                <a:srgbClr val="0070C0"/>
              </a:solidFill>
              <a:latin typeface="Arial" pitchFamily="34" charset="0"/>
              <a:cs typeface="Arial" pitchFamily="34" charset="0"/>
            </a:endParaRPr>
          </a:p>
          <a:p>
            <a:endParaRPr lang="en-IN" sz="2000" i="1" dirty="0">
              <a:latin typeface="Arial" pitchFamily="34" charset="0"/>
              <a:cs typeface="Arial" pitchFamily="34" charset="0"/>
            </a:endParaRPr>
          </a:p>
        </p:txBody>
      </p:sp>
      <p:sp>
        <p:nvSpPr>
          <p:cNvPr id="7" name="Rounded Rectangle 6"/>
          <p:cNvSpPr/>
          <p:nvPr/>
        </p:nvSpPr>
        <p:spPr>
          <a:xfrm>
            <a:off x="457200" y="533400"/>
            <a:ext cx="8001000" cy="7620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0988" algn="ctr">
              <a:defRPr/>
            </a:pPr>
            <a:r>
              <a:rPr lang="en-US" sz="2800" b="1" dirty="0" smtClean="0">
                <a:solidFill>
                  <a:srgbClr val="7030A0"/>
                </a:solidFill>
                <a:cs typeface="Arial" pitchFamily="34" charset="0"/>
              </a:rPr>
              <a:t>By Listed Companies</a:t>
            </a:r>
          </a:p>
          <a:p>
            <a:pPr marL="280988" algn="ctr">
              <a:defRPr/>
            </a:pPr>
            <a:r>
              <a:rPr lang="en-US" sz="1400" b="1" dirty="0" smtClean="0">
                <a:solidFill>
                  <a:schemeClr val="accent3">
                    <a:lumMod val="50000"/>
                  </a:schemeClr>
                </a:solidFill>
              </a:rPr>
              <a:t>SEBI (ICDR) Regulations, 2009</a:t>
            </a:r>
            <a:endParaRPr lang="en-US" sz="14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fontScale="90000"/>
          </a:bodyPr>
          <a:lstStyle/>
          <a:p>
            <a:pPr algn="l"/>
            <a:r>
              <a:rPr lang="en-US" b="1" dirty="0" smtClean="0">
                <a:solidFill>
                  <a:srgbClr val="C00000"/>
                </a:solidFill>
                <a:latin typeface="Book Antiqua" pitchFamily="18" charset="0"/>
              </a:rPr>
              <a:t>Coverage:</a:t>
            </a:r>
            <a:endParaRPr lang="en-US" b="1" dirty="0">
              <a:solidFill>
                <a:srgbClr val="C00000"/>
              </a:solidFill>
              <a:latin typeface="Book Antiqua" pitchFamily="18" charset="0"/>
            </a:endParaRPr>
          </a:p>
        </p:txBody>
      </p:sp>
      <p:graphicFrame>
        <p:nvGraphicFramePr>
          <p:cNvPr id="4" name="Content Placeholder 3"/>
          <p:cNvGraphicFramePr>
            <a:graphicFrameLocks noGrp="1"/>
          </p:cNvGraphicFramePr>
          <p:nvPr>
            <p:ph idx="1"/>
          </p:nvPr>
        </p:nvGraphicFramePr>
        <p:xfrm>
          <a:off x="228600" y="762001"/>
          <a:ext cx="8686800" cy="5867403"/>
        </p:xfrm>
        <a:graphic>
          <a:graphicData uri="http://schemas.openxmlformats.org/drawingml/2006/table">
            <a:tbl>
              <a:tblPr firstRow="1" bandRow="1">
                <a:effectLst/>
                <a:tableStyleId>{00A15C55-8517-42AA-B614-E9B94910E393}</a:tableStyleId>
              </a:tblPr>
              <a:tblGrid>
                <a:gridCol w="685800"/>
                <a:gridCol w="5334000"/>
                <a:gridCol w="2667000"/>
              </a:tblGrid>
              <a:tr h="452071">
                <a:tc>
                  <a:txBody>
                    <a:bodyPr/>
                    <a:lstStyle/>
                    <a:p>
                      <a:r>
                        <a:rPr lang="en-US" dirty="0" smtClean="0"/>
                        <a:t>S.No.</a:t>
                      </a:r>
                      <a:endParaRPr lang="en-US" dirty="0"/>
                    </a:p>
                  </a:txBody>
                  <a:tcPr/>
                </a:tc>
                <a:tc>
                  <a:txBody>
                    <a:bodyPr/>
                    <a:lstStyle/>
                    <a:p>
                      <a:r>
                        <a:rPr lang="en-US" dirty="0" smtClean="0"/>
                        <a:t>Particulars</a:t>
                      </a:r>
                      <a:endParaRPr lang="en-US" dirty="0"/>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1</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Definition</a:t>
                      </a:r>
                      <a:r>
                        <a:rPr lang="en-US" sz="1600" b="1" baseline="0" dirty="0" smtClean="0">
                          <a:solidFill>
                            <a:schemeClr val="tx1"/>
                          </a:solidFill>
                          <a:latin typeface="Constantia" pitchFamily="18" charset="0"/>
                          <a:cs typeface="Narkisim" pitchFamily="34" charset="-79"/>
                        </a:rPr>
                        <a:t> of Securities</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2</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Allotment of Securities</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3</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Further issue of capital</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4</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Rights Issue</a:t>
                      </a:r>
                      <a:endParaRPr lang="en-US" sz="1600" b="1" dirty="0">
                        <a:solidFill>
                          <a:schemeClr val="tx1"/>
                        </a:solidFill>
                        <a:latin typeface="Constantia" pitchFamily="18" charset="0"/>
                        <a:cs typeface="Narkisim" pitchFamily="34" charset="-79"/>
                      </a:endParaRPr>
                    </a:p>
                  </a:txBody>
                  <a:tcPr/>
                </a:tc>
                <a:tc>
                  <a:txBody>
                    <a:bodyPr/>
                    <a:lstStyle/>
                    <a:p>
                      <a:endParaRPr lang="en-US"/>
                    </a:p>
                  </a:txBody>
                  <a:tcPr/>
                </a:tc>
              </a:tr>
              <a:tr h="599588">
                <a:tc>
                  <a:txBody>
                    <a:bodyPr/>
                    <a:lstStyle/>
                    <a:p>
                      <a:r>
                        <a:rPr lang="en-US" sz="1600" b="1" dirty="0" smtClean="0">
                          <a:solidFill>
                            <a:srgbClr val="C00000"/>
                          </a:solidFill>
                          <a:latin typeface="Arial" pitchFamily="34" charset="0"/>
                          <a:cs typeface="Arial" pitchFamily="34" charset="0"/>
                        </a:rPr>
                        <a:t>5</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Private placement/ Preferential Offer</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599588">
                <a:tc>
                  <a:txBody>
                    <a:bodyPr/>
                    <a:lstStyle/>
                    <a:p>
                      <a:r>
                        <a:rPr lang="en-US" sz="1600" b="1" dirty="0" smtClean="0">
                          <a:solidFill>
                            <a:srgbClr val="C00000"/>
                          </a:solidFill>
                          <a:latin typeface="Arial" pitchFamily="34" charset="0"/>
                          <a:cs typeface="Arial" pitchFamily="34" charset="0"/>
                        </a:rPr>
                        <a:t>6</a:t>
                      </a:r>
                      <a:endParaRPr lang="en-US" sz="1600" b="1" dirty="0">
                        <a:solidFill>
                          <a:srgbClr val="C00000"/>
                        </a:solidFill>
                        <a:latin typeface="Arial" pitchFamily="34" charset="0"/>
                        <a:cs typeface="Arial" pitchFamily="34" charset="0"/>
                      </a:endParaRPr>
                    </a:p>
                  </a:txBody>
                  <a:tcPr/>
                </a:tc>
                <a:tc>
                  <a:txBody>
                    <a:bodyPr/>
                    <a:lstStyle/>
                    <a:p>
                      <a:r>
                        <a:rPr lang="en-US" sz="1600" b="1" baseline="0" dirty="0" smtClean="0">
                          <a:solidFill>
                            <a:schemeClr val="tx1"/>
                          </a:solidFill>
                          <a:latin typeface="Constantia" pitchFamily="18" charset="0"/>
                          <a:cs typeface="Narkisim" pitchFamily="34" charset="-79"/>
                        </a:rPr>
                        <a:t>Employee Stock option Scheme</a:t>
                      </a:r>
                      <a:endParaRPr lang="en-US" sz="1600" b="1" dirty="0">
                        <a:solidFill>
                          <a:schemeClr val="tx1"/>
                        </a:solidFill>
                        <a:latin typeface="Constantia" pitchFamily="18" charset="0"/>
                        <a:cs typeface="Narkisim" pitchFamily="34" charset="-79"/>
                      </a:endParaRPr>
                    </a:p>
                  </a:txBody>
                  <a:tcPr/>
                </a:tc>
                <a:tc>
                  <a:txBody>
                    <a:bodyPr/>
                    <a:lstStyle/>
                    <a:p>
                      <a:endParaRPr lang="en-US"/>
                    </a:p>
                  </a:txBody>
                  <a:tcPr/>
                </a:tc>
              </a:tr>
              <a:tr h="452071">
                <a:tc>
                  <a:txBody>
                    <a:bodyPr/>
                    <a:lstStyle/>
                    <a:p>
                      <a:r>
                        <a:rPr lang="en-US" sz="1600" b="1" dirty="0" smtClean="0">
                          <a:solidFill>
                            <a:srgbClr val="C00000"/>
                          </a:solidFill>
                          <a:latin typeface="Arial" pitchFamily="34" charset="0"/>
                          <a:cs typeface="Arial" pitchFamily="34" charset="0"/>
                        </a:rPr>
                        <a:t>7</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Sweat Equity</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8</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Public Issue</a:t>
                      </a:r>
                      <a:endParaRPr lang="en-US" sz="1600" b="1" dirty="0">
                        <a:solidFill>
                          <a:schemeClr val="tx1"/>
                        </a:solidFill>
                        <a:latin typeface="Constantia" pitchFamily="18" charset="0"/>
                        <a:cs typeface="Narkisim" pitchFamily="34" charset="-79"/>
                      </a:endParaRPr>
                    </a:p>
                  </a:txBody>
                  <a:tcPr/>
                </a:tc>
                <a:tc>
                  <a:txBody>
                    <a:bodyPr/>
                    <a:lstStyle/>
                    <a:p>
                      <a:endParaRPr lang="en-US"/>
                    </a:p>
                  </a:txBody>
                  <a:tcPr/>
                </a:tc>
              </a:tr>
              <a:tr h="452071">
                <a:tc>
                  <a:txBody>
                    <a:bodyPr/>
                    <a:lstStyle/>
                    <a:p>
                      <a:r>
                        <a:rPr lang="en-US" sz="1600" b="1" dirty="0" smtClean="0">
                          <a:solidFill>
                            <a:srgbClr val="C00000"/>
                          </a:solidFill>
                          <a:latin typeface="Arial" pitchFamily="34" charset="0"/>
                          <a:cs typeface="Arial" pitchFamily="34" charset="0"/>
                        </a:rPr>
                        <a:t>9</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Bonus Shares</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599588">
                <a:tc>
                  <a:txBody>
                    <a:bodyPr/>
                    <a:lstStyle/>
                    <a:p>
                      <a:r>
                        <a:rPr lang="en-US" sz="1600" b="1" dirty="0" smtClean="0">
                          <a:solidFill>
                            <a:srgbClr val="C00000"/>
                          </a:solidFill>
                          <a:latin typeface="Arial" pitchFamily="34" charset="0"/>
                          <a:cs typeface="Arial" pitchFamily="34" charset="0"/>
                        </a:rPr>
                        <a:t>10</a:t>
                      </a:r>
                      <a:endParaRPr lang="en-US" sz="1600" b="1" dirty="0">
                        <a:solidFill>
                          <a:srgbClr val="C00000"/>
                        </a:solidFill>
                        <a:latin typeface="Arial" pitchFamily="34" charset="0"/>
                        <a:cs typeface="Arial" pitchFamily="34" charset="0"/>
                      </a:endParaRPr>
                    </a:p>
                  </a:txBody>
                  <a:tcPr/>
                </a:tc>
                <a:tc>
                  <a:txBody>
                    <a:bodyPr/>
                    <a:lstStyle/>
                    <a:p>
                      <a:r>
                        <a:rPr lang="en-US" sz="1600" b="1" dirty="0" smtClean="0">
                          <a:solidFill>
                            <a:schemeClr val="tx1"/>
                          </a:solidFill>
                          <a:latin typeface="Constantia" pitchFamily="18" charset="0"/>
                          <a:cs typeface="Narkisim" pitchFamily="34" charset="-79"/>
                        </a:rPr>
                        <a:t>Issue and Redemption of Preference Shares</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r h="452071">
                <a:tc>
                  <a:txBody>
                    <a:bodyPr/>
                    <a:lstStyle/>
                    <a:p>
                      <a:r>
                        <a:rPr lang="en-US" sz="1600" b="1" dirty="0" smtClean="0">
                          <a:solidFill>
                            <a:srgbClr val="C00000"/>
                          </a:solidFill>
                          <a:latin typeface="Arial" pitchFamily="34" charset="0"/>
                          <a:cs typeface="Arial" pitchFamily="34" charset="0"/>
                        </a:rPr>
                        <a:t>11</a:t>
                      </a:r>
                      <a:endParaRPr lang="en-US" sz="1600" b="1" dirty="0">
                        <a:solidFill>
                          <a:srgbClr val="C00000"/>
                        </a:solidFill>
                        <a:latin typeface="Arial" pitchFamily="34" charset="0"/>
                        <a:cs typeface="Arial" pitchFamily="34" charset="0"/>
                      </a:endParaRPr>
                    </a:p>
                  </a:txBody>
                  <a:tcPr/>
                </a:tc>
                <a:tc>
                  <a:txBody>
                    <a:bodyPr/>
                    <a:lstStyle/>
                    <a:p>
                      <a:r>
                        <a:rPr lang="en-US" sz="1600" b="1" baseline="0" dirty="0" smtClean="0">
                          <a:solidFill>
                            <a:schemeClr val="tx1"/>
                          </a:solidFill>
                          <a:latin typeface="Constantia" pitchFamily="18" charset="0"/>
                          <a:cs typeface="Narkisim" pitchFamily="34" charset="-79"/>
                        </a:rPr>
                        <a:t> Allotment of Debentures</a:t>
                      </a:r>
                      <a:endParaRPr lang="en-US" sz="1600" b="1" dirty="0">
                        <a:solidFill>
                          <a:schemeClr val="tx1"/>
                        </a:solidFill>
                        <a:latin typeface="Constantia" pitchFamily="18" charset="0"/>
                        <a:cs typeface="Narkisim" pitchFamily="34" charset="-79"/>
                      </a:endParaRPr>
                    </a:p>
                  </a:txBody>
                  <a:tcPr/>
                </a:tc>
                <a:tc>
                  <a:txBody>
                    <a:bodyPr/>
                    <a:lstStyle/>
                    <a:p>
                      <a:endParaRPr lang="en-US" dirty="0"/>
                    </a:p>
                  </a:txBody>
                  <a:tcPr/>
                </a:tc>
              </a:tr>
            </a:tbl>
          </a:graphicData>
        </a:graphic>
      </p:graphicFrame>
      <p:pic>
        <p:nvPicPr>
          <p:cNvPr id="5" name="Picture 4"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371600"/>
            <a:ext cx="9144000" cy="5334000"/>
          </a:xfrm>
          <a:prstGeom prst="rect">
            <a:avLst/>
          </a:prstGeom>
          <a:effectLst>
            <a:innerShdw blurRad="114300">
              <a:prstClr val="black"/>
            </a:innerShdw>
          </a:effectLst>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32770" name="TextBox 5"/>
          <p:cNvSpPr txBox="1">
            <a:spLocks noChangeArrowheads="1"/>
          </p:cNvSpPr>
          <p:nvPr/>
        </p:nvSpPr>
        <p:spPr bwMode="auto">
          <a:xfrm>
            <a:off x="0" y="1371600"/>
            <a:ext cx="9118600" cy="6863417"/>
          </a:xfrm>
          <a:prstGeom prst="rect">
            <a:avLst/>
          </a:prstGeom>
          <a:noFill/>
          <a:ln w="9525">
            <a:noFill/>
            <a:miter lim="800000"/>
            <a:headEnd/>
            <a:tailEnd/>
          </a:ln>
        </p:spPr>
        <p:txBody>
          <a:bodyPr wrap="square">
            <a:spAutoFit/>
          </a:bodyPr>
          <a:lstStyle/>
          <a:p>
            <a:pPr algn="just">
              <a:buFont typeface="Wingdings" pitchFamily="2" charset="2"/>
              <a:buChar char="v"/>
            </a:pPr>
            <a:r>
              <a:rPr lang="en-IN" sz="1600" b="1" i="1" dirty="0" smtClean="0">
                <a:solidFill>
                  <a:srgbClr val="0070C0"/>
                </a:solidFill>
                <a:latin typeface="Arial" pitchFamily="34" charset="0"/>
                <a:cs typeface="Arial" pitchFamily="34" charset="0"/>
              </a:rPr>
              <a:t>Payment </a:t>
            </a:r>
            <a:r>
              <a:rPr lang="en-IN" sz="1600" b="1" i="1" dirty="0">
                <a:solidFill>
                  <a:srgbClr val="0070C0"/>
                </a:solidFill>
                <a:latin typeface="Arial" pitchFamily="34" charset="0"/>
                <a:cs typeface="Arial" pitchFamily="34" charset="0"/>
              </a:rPr>
              <a:t>of </a:t>
            </a:r>
            <a:r>
              <a:rPr lang="en-IN" sz="1600" b="1" i="1" dirty="0" smtClean="0">
                <a:solidFill>
                  <a:srgbClr val="0070C0"/>
                </a:solidFill>
                <a:latin typeface="Arial" pitchFamily="34" charset="0"/>
                <a:cs typeface="Arial" pitchFamily="34" charset="0"/>
              </a:rPr>
              <a:t>consideration</a:t>
            </a:r>
          </a:p>
          <a:p>
            <a:pPr algn="just"/>
            <a:endParaRPr lang="en-IN" sz="1600" b="1" dirty="0">
              <a:solidFill>
                <a:srgbClr val="0070C0"/>
              </a:solidFill>
              <a:latin typeface="Arial" pitchFamily="34" charset="0"/>
              <a:cs typeface="Arial" pitchFamily="34" charset="0"/>
            </a:endParaRPr>
          </a:p>
          <a:p>
            <a:pPr algn="just"/>
            <a:r>
              <a:rPr lang="en-IN" sz="1600" dirty="0">
                <a:latin typeface="Arial" pitchFamily="34" charset="0"/>
                <a:cs typeface="Arial" pitchFamily="34" charset="0"/>
              </a:rPr>
              <a:t>Full consideration of specified securities other than warrants issued under this Chapter shall be paid by the allottees </a:t>
            </a:r>
            <a:r>
              <a:rPr lang="en-IN" sz="1600" b="1" dirty="0">
                <a:solidFill>
                  <a:srgbClr val="C00000"/>
                </a:solidFill>
                <a:latin typeface="Arial" pitchFamily="34" charset="0"/>
                <a:cs typeface="Arial" pitchFamily="34" charset="0"/>
              </a:rPr>
              <a:t>at the time of allotment </a:t>
            </a:r>
            <a:r>
              <a:rPr lang="en-IN" sz="1600" dirty="0">
                <a:latin typeface="Arial" pitchFamily="34" charset="0"/>
                <a:cs typeface="Arial" pitchFamily="34" charset="0"/>
              </a:rPr>
              <a:t>of such specified </a:t>
            </a:r>
            <a:r>
              <a:rPr lang="en-IN" sz="1600" dirty="0" smtClean="0">
                <a:latin typeface="Arial" pitchFamily="34" charset="0"/>
                <a:cs typeface="Arial" pitchFamily="34" charset="0"/>
              </a:rPr>
              <a:t>securities</a:t>
            </a:r>
          </a:p>
          <a:p>
            <a:pPr algn="just"/>
            <a:endParaRPr lang="en-IN" sz="1600" dirty="0" smtClean="0">
              <a:latin typeface="Arial" pitchFamily="34" charset="0"/>
              <a:cs typeface="Arial" pitchFamily="34" charset="0"/>
            </a:endParaRPr>
          </a:p>
          <a:p>
            <a:pPr algn="just">
              <a:buFont typeface="Wingdings" pitchFamily="2" charset="2"/>
              <a:buChar char="v"/>
              <a:defRPr/>
            </a:pPr>
            <a:r>
              <a:rPr lang="en-IN" sz="1600" b="1" i="1" dirty="0" smtClean="0">
                <a:solidFill>
                  <a:srgbClr val="0070C0"/>
                </a:solidFill>
                <a:latin typeface="Arial" pitchFamily="34" charset="0"/>
                <a:cs typeface="Arial" pitchFamily="34" charset="0"/>
              </a:rPr>
              <a:t>Payment of consideration on warrants</a:t>
            </a:r>
          </a:p>
          <a:p>
            <a:pPr algn="just">
              <a:defRPr/>
            </a:pPr>
            <a:endParaRPr lang="en-IN" sz="1600" b="1" dirty="0" smtClean="0">
              <a:solidFill>
                <a:srgbClr val="0070C0"/>
              </a:solidFill>
              <a:latin typeface="Arial" pitchFamily="34" charset="0"/>
              <a:cs typeface="Arial" pitchFamily="34" charset="0"/>
            </a:endParaRPr>
          </a:p>
          <a:p>
            <a:pPr algn="just">
              <a:defRPr/>
            </a:pPr>
            <a:r>
              <a:rPr lang="en-IN" sz="1600" dirty="0" smtClean="0">
                <a:latin typeface="Arial" pitchFamily="34" charset="0"/>
                <a:cs typeface="Arial" pitchFamily="34" charset="0"/>
              </a:rPr>
              <a:t>An amount equivalent to </a:t>
            </a:r>
            <a:r>
              <a:rPr lang="en-IN" sz="1600" b="1" dirty="0" smtClean="0">
                <a:solidFill>
                  <a:srgbClr val="C00000"/>
                </a:solidFill>
                <a:latin typeface="Arial" pitchFamily="34" charset="0"/>
                <a:cs typeface="Arial" pitchFamily="34" charset="0"/>
              </a:rPr>
              <a:t>at least 25% </a:t>
            </a:r>
            <a:r>
              <a:rPr lang="en-IN" sz="1600" dirty="0" smtClean="0">
                <a:latin typeface="Arial" pitchFamily="34" charset="0"/>
                <a:cs typeface="Arial" pitchFamily="34" charset="0"/>
              </a:rPr>
              <a:t>of the consideration shall be paid against each warrant on the date of allotment of warrants. The </a:t>
            </a:r>
            <a:r>
              <a:rPr lang="en-IN" sz="1600" b="1" dirty="0" smtClean="0">
                <a:solidFill>
                  <a:srgbClr val="C00000"/>
                </a:solidFill>
                <a:latin typeface="Arial" pitchFamily="34" charset="0"/>
                <a:cs typeface="Arial" pitchFamily="34" charset="0"/>
              </a:rPr>
              <a:t>balance 75% </a:t>
            </a:r>
            <a:r>
              <a:rPr lang="en-IN" sz="1600" dirty="0" smtClean="0">
                <a:latin typeface="Arial" pitchFamily="34" charset="0"/>
                <a:cs typeface="Arial" pitchFamily="34" charset="0"/>
              </a:rPr>
              <a:t>of the consideration shall be paid </a:t>
            </a:r>
            <a:r>
              <a:rPr lang="en-IN" sz="1600" b="1" dirty="0" smtClean="0">
                <a:solidFill>
                  <a:srgbClr val="C00000"/>
                </a:solidFill>
                <a:latin typeface="Arial" pitchFamily="34" charset="0"/>
                <a:cs typeface="Arial" pitchFamily="34" charset="0"/>
              </a:rPr>
              <a:t>at the time of allotment of equity shares </a:t>
            </a:r>
            <a:r>
              <a:rPr lang="en-IN" sz="1600" dirty="0" smtClean="0">
                <a:latin typeface="Arial" pitchFamily="34" charset="0"/>
                <a:cs typeface="Arial" pitchFamily="34" charset="0"/>
              </a:rPr>
              <a:t>pursuant to exercise of option against each such warrant by the warrant holder</a:t>
            </a:r>
          </a:p>
          <a:p>
            <a:pPr algn="just">
              <a:defRPr/>
            </a:pPr>
            <a:endParaRPr lang="en-IN" sz="1600" b="1" dirty="0" smtClean="0">
              <a:solidFill>
                <a:srgbClr val="0070C0"/>
              </a:solidFill>
              <a:latin typeface="Arial" pitchFamily="34" charset="0"/>
              <a:cs typeface="Arial" pitchFamily="34" charset="0"/>
            </a:endParaRPr>
          </a:p>
          <a:p>
            <a:pPr algn="just">
              <a:buFont typeface="Wingdings" pitchFamily="2" charset="2"/>
              <a:buChar char="v"/>
              <a:defRPr/>
            </a:pPr>
            <a:r>
              <a:rPr lang="en-IN" sz="1600" b="1" dirty="0" smtClean="0">
                <a:solidFill>
                  <a:srgbClr val="0070C0"/>
                </a:solidFill>
                <a:latin typeface="Arial" pitchFamily="34" charset="0"/>
                <a:cs typeface="Arial" pitchFamily="34" charset="0"/>
              </a:rPr>
              <a:t> </a:t>
            </a:r>
            <a:r>
              <a:rPr lang="en-IN" sz="1600" b="1" i="1" dirty="0" smtClean="0">
                <a:solidFill>
                  <a:srgbClr val="0070C0"/>
                </a:solidFill>
                <a:latin typeface="Arial" pitchFamily="34" charset="0"/>
                <a:cs typeface="Arial" pitchFamily="34" charset="0"/>
              </a:rPr>
              <a:t>Restrictions</a:t>
            </a:r>
          </a:p>
          <a:p>
            <a:pPr algn="just">
              <a:defRPr/>
            </a:pPr>
            <a:endParaRPr lang="en-IN" sz="1600" b="1" dirty="0" smtClean="0">
              <a:solidFill>
                <a:srgbClr val="0070C0"/>
              </a:solidFill>
              <a:latin typeface="Arial" pitchFamily="34" charset="0"/>
              <a:cs typeface="Arial" pitchFamily="34" charset="0"/>
            </a:endParaRPr>
          </a:p>
          <a:p>
            <a:pPr marL="342900" indent="-342900" algn="just">
              <a:buFontTx/>
              <a:buAutoNum type="alphaLcParenR"/>
              <a:defRPr/>
            </a:pPr>
            <a:r>
              <a:rPr lang="en-IN" sz="1600" dirty="0" smtClean="0">
                <a:latin typeface="Arial" pitchFamily="34" charset="0"/>
                <a:cs typeface="Arial" pitchFamily="34" charset="0"/>
              </a:rPr>
              <a:t>No preferential allotment shall be made as </a:t>
            </a:r>
            <a:r>
              <a:rPr lang="en-IN" sz="1600" b="1" dirty="0" smtClean="0">
                <a:solidFill>
                  <a:srgbClr val="C00000"/>
                </a:solidFill>
                <a:latin typeface="Arial" pitchFamily="34" charset="0"/>
                <a:cs typeface="Arial" pitchFamily="34" charset="0"/>
              </a:rPr>
              <a:t>partly paid up</a:t>
            </a:r>
          </a:p>
          <a:p>
            <a:pPr marL="342900" indent="-342900" algn="just">
              <a:buFontTx/>
              <a:buAutoNum type="alphaLcParenR"/>
              <a:defRPr/>
            </a:pPr>
            <a:endParaRPr lang="en-IN" sz="1600" dirty="0" smtClean="0">
              <a:latin typeface="Arial" pitchFamily="34" charset="0"/>
              <a:cs typeface="Arial" pitchFamily="34" charset="0"/>
            </a:endParaRPr>
          </a:p>
          <a:p>
            <a:pPr marL="342900" indent="-342900" algn="just">
              <a:buFontTx/>
              <a:buAutoNum type="alphaLcParenR"/>
              <a:defRPr/>
            </a:pPr>
            <a:r>
              <a:rPr lang="en-IN" sz="1600" dirty="0" smtClean="0">
                <a:latin typeface="Arial" pitchFamily="34" charset="0"/>
                <a:cs typeface="Arial" pitchFamily="34" charset="0"/>
              </a:rPr>
              <a:t>No preferential allotment shall be made to an </a:t>
            </a:r>
            <a:r>
              <a:rPr lang="en-IN" sz="1600" dirty="0" err="1" smtClean="0">
                <a:latin typeface="Arial" pitchFamily="34" charset="0"/>
                <a:cs typeface="Arial" pitchFamily="34" charset="0"/>
              </a:rPr>
              <a:t>allottee</a:t>
            </a:r>
            <a:r>
              <a:rPr lang="en-IN" sz="1600" dirty="0" smtClean="0">
                <a:latin typeface="Arial" pitchFamily="34" charset="0"/>
                <a:cs typeface="Arial" pitchFamily="34" charset="0"/>
              </a:rPr>
              <a:t> </a:t>
            </a:r>
            <a:r>
              <a:rPr lang="en-IN" sz="1600" b="1" dirty="0" smtClean="0">
                <a:solidFill>
                  <a:srgbClr val="C00000"/>
                </a:solidFill>
                <a:latin typeface="Arial" pitchFamily="34" charset="0"/>
                <a:cs typeface="Arial" pitchFamily="34" charset="0"/>
              </a:rPr>
              <a:t>who sold the shares of the company in last 6 months</a:t>
            </a:r>
          </a:p>
          <a:p>
            <a:pPr marL="342900" indent="-342900" algn="just">
              <a:defRPr/>
            </a:pPr>
            <a:endParaRPr lang="en-IN" sz="1600" dirty="0" smtClean="0">
              <a:latin typeface="Arial" pitchFamily="34" charset="0"/>
              <a:cs typeface="Arial" pitchFamily="34" charset="0"/>
            </a:endParaRPr>
          </a:p>
          <a:p>
            <a:pPr marL="342900" indent="-342900" algn="just">
              <a:buAutoNum type="alphaLcParenR" startAt="3"/>
              <a:defRPr/>
            </a:pPr>
            <a:r>
              <a:rPr lang="en-IN" sz="1600" dirty="0" smtClean="0">
                <a:latin typeface="Arial" pitchFamily="34" charset="0"/>
                <a:cs typeface="Arial" pitchFamily="34" charset="0"/>
              </a:rPr>
              <a:t>No preferential allotment shall be made for </a:t>
            </a:r>
            <a:r>
              <a:rPr lang="en-IN" sz="1600" b="1" dirty="0" smtClean="0">
                <a:solidFill>
                  <a:srgbClr val="C00000"/>
                </a:solidFill>
                <a:latin typeface="Arial" pitchFamily="34" charset="0"/>
                <a:cs typeface="Arial" pitchFamily="34" charset="0"/>
              </a:rPr>
              <a:t>a period of “1” year </a:t>
            </a:r>
            <a:r>
              <a:rPr lang="en-IN" sz="1600" dirty="0" smtClean="0">
                <a:latin typeface="Arial" pitchFamily="34" charset="0"/>
                <a:cs typeface="Arial" pitchFamily="34" charset="0"/>
              </a:rPr>
              <a:t>to an </a:t>
            </a:r>
            <a:r>
              <a:rPr lang="en-IN" sz="1600" dirty="0" err="1" smtClean="0">
                <a:latin typeface="Arial" pitchFamily="34" charset="0"/>
                <a:cs typeface="Arial" pitchFamily="34" charset="0"/>
              </a:rPr>
              <a:t>allottee</a:t>
            </a:r>
            <a:r>
              <a:rPr lang="en-IN" sz="1600" dirty="0" smtClean="0">
                <a:latin typeface="Arial" pitchFamily="34" charset="0"/>
                <a:cs typeface="Arial" pitchFamily="34" charset="0"/>
              </a:rPr>
              <a:t> who </a:t>
            </a:r>
          </a:p>
          <a:p>
            <a:pPr marL="342900" indent="-342900" algn="just">
              <a:defRPr/>
            </a:pPr>
            <a:r>
              <a:rPr lang="en-IN" sz="1600" dirty="0" smtClean="0">
                <a:latin typeface="Arial" pitchFamily="34" charset="0"/>
                <a:cs typeface="Arial" pitchFamily="34" charset="0"/>
              </a:rPr>
              <a:t>       failed to pay the balance payment on previous allotment of warrants</a:t>
            </a:r>
          </a:p>
          <a:p>
            <a:pPr algn="just"/>
            <a:endParaRPr lang="en-IN" sz="1600" dirty="0" smtClean="0">
              <a:latin typeface="Arial" pitchFamily="34" charset="0"/>
              <a:cs typeface="Arial" pitchFamily="34" charset="0"/>
            </a:endParaRPr>
          </a:p>
          <a:p>
            <a:pPr algn="just"/>
            <a:endParaRPr lang="en-IN" sz="1600" dirty="0">
              <a:latin typeface="Arial" pitchFamily="34" charset="0"/>
              <a:cs typeface="Arial" pitchFamily="34" charset="0"/>
            </a:endParaRPr>
          </a:p>
          <a:p>
            <a:endParaRPr lang="en-IN" sz="1600" dirty="0">
              <a:latin typeface="Arial" pitchFamily="34" charset="0"/>
              <a:cs typeface="Arial" pitchFamily="34" charset="0"/>
            </a:endParaRPr>
          </a:p>
          <a:p>
            <a:endParaRPr lang="en-IN" sz="1400" dirty="0"/>
          </a:p>
          <a:p>
            <a:pPr algn="just"/>
            <a:endParaRPr lang="en-IN" sz="1400" dirty="0"/>
          </a:p>
          <a:p>
            <a:pPr algn="just"/>
            <a:endParaRPr lang="en-US" sz="1400" dirty="0"/>
          </a:p>
        </p:txBody>
      </p:sp>
      <p:sp>
        <p:nvSpPr>
          <p:cNvPr id="7" name="Rectangle 6"/>
          <p:cNvSpPr/>
          <p:nvPr/>
        </p:nvSpPr>
        <p:spPr>
          <a:xfrm>
            <a:off x="2511112" y="40957"/>
            <a:ext cx="3958521" cy="492443"/>
          </a:xfrm>
          <a:prstGeom prst="rect">
            <a:avLst/>
          </a:prstGeom>
          <a:noFill/>
        </p:spPr>
        <p:txBody>
          <a:bodyPr wrap="none">
            <a:spAutoFit/>
          </a:bodyPr>
          <a:lstStyle/>
          <a:p>
            <a:pPr algn="ctr">
              <a:defRPr/>
            </a:pPr>
            <a:r>
              <a:rPr lang="en-IN"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PREFERENTIAL ISSUE</a:t>
            </a:r>
            <a:endParaRPr lang="en-US" sz="2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8" name="Rounded Rectangle 7"/>
          <p:cNvSpPr/>
          <p:nvPr/>
        </p:nvSpPr>
        <p:spPr>
          <a:xfrm>
            <a:off x="533400" y="533400"/>
            <a:ext cx="8001000" cy="7620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4"/>
          </a:lnRef>
          <a:fillRef idx="2">
            <a:schemeClr val="accent4"/>
          </a:fillRef>
          <a:effectRef idx="1">
            <a:schemeClr val="accent4"/>
          </a:effectRef>
          <a:fontRef idx="minor">
            <a:schemeClr val="dk1"/>
          </a:fontRef>
        </p:style>
        <p:txBody>
          <a:bodyPr rtlCol="0" anchor="ctr"/>
          <a:lstStyle/>
          <a:p>
            <a:pPr marL="280988" algn="ctr">
              <a:defRPr/>
            </a:pPr>
            <a:r>
              <a:rPr lang="en-US" sz="2800" b="1" dirty="0" smtClean="0">
                <a:solidFill>
                  <a:srgbClr val="7030A0"/>
                </a:solidFill>
                <a:cs typeface="Arial" pitchFamily="34" charset="0"/>
              </a:rPr>
              <a:t>By Listed Companies</a:t>
            </a:r>
          </a:p>
          <a:p>
            <a:pPr marL="280988" algn="ctr">
              <a:defRPr/>
            </a:pPr>
            <a:r>
              <a:rPr lang="en-US" sz="1400" b="1" dirty="0" smtClean="0">
                <a:solidFill>
                  <a:schemeClr val="accent3">
                    <a:lumMod val="50000"/>
                  </a:schemeClr>
                </a:solidFill>
              </a:rPr>
              <a:t>SEBI (ICDR) Regulations, 2009</a:t>
            </a:r>
            <a:endParaRPr lang="en-US" sz="1400" dirty="0">
              <a:solidFill>
                <a:schemeClr val="accent3">
                  <a:lumMod val="50000"/>
                </a:schemeClr>
              </a:solidFill>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Connector 2"/>
          <p:cNvSpPr/>
          <p:nvPr/>
        </p:nvSpPr>
        <p:spPr>
          <a:xfrm>
            <a:off x="152400" y="228600"/>
            <a:ext cx="381000" cy="3810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4" name="TextBox 3"/>
          <p:cNvSpPr txBox="1"/>
          <p:nvPr/>
        </p:nvSpPr>
        <p:spPr>
          <a:xfrm>
            <a:off x="609600" y="152400"/>
            <a:ext cx="5562600" cy="523220"/>
          </a:xfrm>
          <a:prstGeom prst="rect">
            <a:avLst/>
          </a:prstGeom>
          <a:noFill/>
        </p:spPr>
        <p:txBody>
          <a:bodyPr wrap="square" rtlCol="0">
            <a:spAutoFit/>
          </a:bodyPr>
          <a:lstStyle/>
          <a:p>
            <a:r>
              <a:rPr lang="en-US" sz="2800" dirty="0" smtClean="0"/>
              <a:t>Employee Stock options (ESOPS):</a:t>
            </a:r>
            <a:endParaRPr lang="en-US" sz="2800" dirty="0"/>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TextBox 6"/>
          <p:cNvSpPr txBox="1"/>
          <p:nvPr/>
        </p:nvSpPr>
        <p:spPr>
          <a:xfrm>
            <a:off x="0" y="762001"/>
            <a:ext cx="9144000" cy="7571303"/>
          </a:xfrm>
          <a:prstGeom prst="rect">
            <a:avLst/>
          </a:prstGeom>
          <a:noFill/>
        </p:spPr>
        <p:txBody>
          <a:bodyPr wrap="square" rtlCol="0">
            <a:spAutoFit/>
          </a:bodyPr>
          <a:lstStyle/>
          <a:p>
            <a:pPr>
              <a:buFont typeface="Wingdings" pitchFamily="2" charset="2"/>
              <a:buChar char="v"/>
            </a:pPr>
            <a:r>
              <a:rPr lang="en-US" b="1" i="1" dirty="0" smtClean="0"/>
              <a:t>Meaning of ESOPS:</a:t>
            </a:r>
          </a:p>
          <a:p>
            <a:endParaRPr lang="en-US" b="1" i="1" dirty="0" smtClean="0"/>
          </a:p>
          <a:p>
            <a:r>
              <a:rPr lang="en-US" dirty="0" smtClean="0"/>
              <a:t>As per Section 62(1)(b) of Companies Act 2013, the Company can offer shares through employee stock option to their </a:t>
            </a:r>
            <a:r>
              <a:rPr lang="en-US" b="1" dirty="0" smtClean="0"/>
              <a:t>Employees</a:t>
            </a:r>
            <a:r>
              <a:rPr lang="en-US" dirty="0" smtClean="0"/>
              <a:t> through special resolution.</a:t>
            </a:r>
          </a:p>
          <a:p>
            <a:endParaRPr lang="en-US" dirty="0" smtClean="0"/>
          </a:p>
          <a:p>
            <a:r>
              <a:rPr lang="en-US" b="1" i="1" dirty="0" smtClean="0">
                <a:solidFill>
                  <a:srgbClr val="C00000"/>
                </a:solidFill>
              </a:rPr>
              <a:t>Employee Means</a:t>
            </a:r>
            <a:r>
              <a:rPr lang="en-US" b="1" dirty="0" smtClean="0">
                <a:solidFill>
                  <a:srgbClr val="C00000"/>
                </a:solidFill>
              </a:rPr>
              <a:t>:</a:t>
            </a:r>
          </a:p>
          <a:p>
            <a:pPr>
              <a:buFont typeface="Wingdings" pitchFamily="2" charset="2"/>
              <a:buChar char="ü"/>
            </a:pPr>
            <a:r>
              <a:rPr lang="en-US" dirty="0" smtClean="0"/>
              <a:t>A </a:t>
            </a:r>
            <a:r>
              <a:rPr lang="en-US" b="1" dirty="0" smtClean="0"/>
              <a:t>permanent Employee</a:t>
            </a:r>
            <a:r>
              <a:rPr lang="en-US" dirty="0" smtClean="0"/>
              <a:t> of the company in  India or outside India.</a:t>
            </a:r>
          </a:p>
          <a:p>
            <a:pPr>
              <a:buFont typeface="Wingdings" pitchFamily="2" charset="2"/>
              <a:buChar char="ü"/>
            </a:pPr>
            <a:r>
              <a:rPr lang="en-US" dirty="0" smtClean="0"/>
              <a:t>A </a:t>
            </a:r>
            <a:r>
              <a:rPr lang="en-US" b="1" dirty="0" smtClean="0"/>
              <a:t>director</a:t>
            </a:r>
            <a:r>
              <a:rPr lang="en-US" dirty="0" smtClean="0"/>
              <a:t> of the company.</a:t>
            </a:r>
          </a:p>
          <a:p>
            <a:pPr>
              <a:buFont typeface="Wingdings" pitchFamily="2" charset="2"/>
              <a:buChar char="ü"/>
            </a:pPr>
            <a:r>
              <a:rPr lang="en-US" dirty="0" smtClean="0"/>
              <a:t>An </a:t>
            </a:r>
            <a:r>
              <a:rPr lang="en-US" b="1" dirty="0" smtClean="0"/>
              <a:t>employee </a:t>
            </a:r>
            <a:r>
              <a:rPr lang="en-US" dirty="0" smtClean="0"/>
              <a:t>as defined under clause (a) or (b) </a:t>
            </a:r>
            <a:r>
              <a:rPr lang="en-US" b="1" dirty="0" smtClean="0"/>
              <a:t>of  a subsidiary or holding Co.</a:t>
            </a:r>
            <a:r>
              <a:rPr lang="en-US" dirty="0" smtClean="0"/>
              <a:t>, in  India or outside India.</a:t>
            </a:r>
          </a:p>
          <a:p>
            <a:endParaRPr lang="en-US" dirty="0" smtClean="0"/>
          </a:p>
          <a:p>
            <a:r>
              <a:rPr lang="en-US" b="1" i="1" dirty="0" smtClean="0">
                <a:solidFill>
                  <a:srgbClr val="C00000"/>
                </a:solidFill>
              </a:rPr>
              <a:t>But does not include:</a:t>
            </a:r>
          </a:p>
          <a:p>
            <a:pPr>
              <a:buFont typeface="Wingdings" pitchFamily="2" charset="2"/>
              <a:buChar char="ü"/>
            </a:pPr>
            <a:r>
              <a:rPr lang="en-US" dirty="0" smtClean="0"/>
              <a:t>An employee who is  a </a:t>
            </a:r>
            <a:r>
              <a:rPr lang="en-US" b="1" dirty="0" smtClean="0"/>
              <a:t>promoter</a:t>
            </a:r>
            <a:r>
              <a:rPr lang="en-US" dirty="0" smtClean="0"/>
              <a:t> or a person belonging to promoter group</a:t>
            </a:r>
          </a:p>
          <a:p>
            <a:pPr>
              <a:buFont typeface="Wingdings" pitchFamily="2" charset="2"/>
              <a:buChar char="ü"/>
            </a:pPr>
            <a:r>
              <a:rPr lang="en-US" dirty="0" smtClean="0"/>
              <a:t>A </a:t>
            </a:r>
            <a:r>
              <a:rPr lang="en-US" b="1" dirty="0" smtClean="0"/>
              <a:t>director</a:t>
            </a:r>
            <a:r>
              <a:rPr lang="en-US" dirty="0" smtClean="0"/>
              <a:t> who by himself or through relative </a:t>
            </a:r>
            <a:r>
              <a:rPr lang="en-US" b="1" dirty="0" smtClean="0"/>
              <a:t>holds more than 10% of outstanding Equity shares </a:t>
            </a:r>
            <a:r>
              <a:rPr lang="en-US" dirty="0" smtClean="0"/>
              <a:t>of the company</a:t>
            </a:r>
          </a:p>
          <a:p>
            <a:endParaRPr lang="en-US" b="1" i="1" dirty="0" smtClean="0"/>
          </a:p>
          <a:p>
            <a:pPr>
              <a:buFont typeface="Wingdings" pitchFamily="2" charset="2"/>
              <a:buChar char="v"/>
            </a:pPr>
            <a:r>
              <a:rPr lang="en-US" b="1" i="1" dirty="0" smtClean="0"/>
              <a:t>Meaning of Rights Issue:</a:t>
            </a:r>
          </a:p>
          <a:p>
            <a:endParaRPr lang="en-US" b="1" i="1" dirty="0" smtClean="0"/>
          </a:p>
          <a:p>
            <a:endParaRPr lang="en-US" b="1" i="1" dirty="0" smtClean="0"/>
          </a:p>
          <a:p>
            <a:endParaRPr lang="en-US" b="1" i="1" dirty="0" smtClean="0"/>
          </a:p>
          <a:p>
            <a:endParaRPr lang="en-US" b="1" i="1" dirty="0" smtClean="0"/>
          </a:p>
          <a:p>
            <a:endParaRPr lang="en-US" b="1" i="1" dirty="0" smtClean="0"/>
          </a:p>
          <a:p>
            <a:pPr>
              <a:buFont typeface="Wingdings" pitchFamily="2" charset="2"/>
              <a:buChar char="v"/>
            </a:pPr>
            <a:endParaRPr lang="en-US" b="1" i="1" dirty="0" smtClean="0"/>
          </a:p>
          <a:p>
            <a:pPr>
              <a:buFont typeface="Wingdings" pitchFamily="2" charset="2"/>
              <a:buChar char="v"/>
            </a:pPr>
            <a:endParaRPr lang="en-US" b="1" i="1" dirty="0" smtClean="0"/>
          </a:p>
          <a:p>
            <a:endParaRPr lang="en-US" b="1" i="1" dirty="0" smtClean="0"/>
          </a:p>
          <a:p>
            <a:pPr>
              <a:buFont typeface="Wingdings" pitchFamily="2" charset="2"/>
              <a:buChar char="v"/>
            </a:pPr>
            <a:endParaRPr lang="en-US" b="1" i="1" dirty="0" smtClean="0"/>
          </a:p>
          <a:p>
            <a:endParaRPr lang="en-US" b="1" i="1" dirty="0" smtClean="0"/>
          </a:p>
        </p:txBody>
      </p:sp>
      <p:pic>
        <p:nvPicPr>
          <p:cNvPr id="8" name="Picture 7" descr="ESOP.jpg"/>
          <p:cNvPicPr>
            <a:picLocks noChangeAspect="1"/>
          </p:cNvPicPr>
          <p:nvPr/>
        </p:nvPicPr>
        <p:blipFill>
          <a:blip r:embed="rId3"/>
          <a:stretch>
            <a:fillRect/>
          </a:stretch>
        </p:blipFill>
        <p:spPr>
          <a:xfrm>
            <a:off x="0" y="5257800"/>
            <a:ext cx="8229600" cy="1447800"/>
          </a:xfrm>
          <a:prstGeom prst="rect">
            <a:avLst/>
          </a:prstGeom>
        </p:spPr>
      </p:pic>
      <p:sp>
        <p:nvSpPr>
          <p:cNvPr id="9" name="Rectangle 8"/>
          <p:cNvSpPr/>
          <p:nvPr/>
        </p:nvSpPr>
        <p:spPr>
          <a:xfrm>
            <a:off x="0" y="685800"/>
            <a:ext cx="9144000" cy="4571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33400"/>
            <a:ext cx="9144000" cy="4571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sp>
        <p:nvSpPr>
          <p:cNvPr id="4" name="TextBox 3"/>
          <p:cNvSpPr txBox="1"/>
          <p:nvPr/>
        </p:nvSpPr>
        <p:spPr>
          <a:xfrm>
            <a:off x="0" y="0"/>
            <a:ext cx="3657600" cy="523220"/>
          </a:xfrm>
          <a:prstGeom prst="rect">
            <a:avLst/>
          </a:prstGeom>
          <a:noFill/>
        </p:spPr>
        <p:txBody>
          <a:bodyPr wrap="square" rtlCol="0">
            <a:spAutoFit/>
          </a:bodyPr>
          <a:lstStyle/>
          <a:p>
            <a:r>
              <a:rPr lang="en-US" sz="2800" dirty="0" smtClean="0"/>
              <a:t>Definitions</a:t>
            </a:r>
            <a:r>
              <a:rPr lang="en-US" dirty="0" smtClean="0"/>
              <a:t>:</a:t>
            </a:r>
            <a:endParaRPr lang="en-US" dirty="0"/>
          </a:p>
        </p:txBody>
      </p:sp>
      <p:sp>
        <p:nvSpPr>
          <p:cNvPr id="5" name="Rectangle 4"/>
          <p:cNvSpPr/>
          <p:nvPr/>
        </p:nvSpPr>
        <p:spPr>
          <a:xfrm>
            <a:off x="0" y="609600"/>
            <a:ext cx="9144000" cy="6186309"/>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a:spAutoFit/>
          </a:bodyPr>
          <a:lstStyle/>
          <a:p>
            <a:pPr>
              <a:buFont typeface="Wingdings" pitchFamily="2" charset="2"/>
              <a:buChar char="v"/>
              <a:defRPr/>
            </a:pPr>
            <a:r>
              <a:rPr lang="en-US" b="1" i="1" dirty="0" smtClean="0"/>
              <a:t>Some of the important definitions are :</a:t>
            </a:r>
          </a:p>
          <a:p>
            <a:pPr>
              <a:defRPr/>
            </a:pPr>
            <a:endParaRPr lang="en-US" dirty="0" smtClean="0"/>
          </a:p>
          <a:p>
            <a:pPr marL="342900" indent="-342900" algn="just">
              <a:buFont typeface="+mj-lt"/>
              <a:buAutoNum type="arabicPeriod"/>
              <a:defRPr/>
            </a:pPr>
            <a:r>
              <a:rPr lang="en-US" b="1" dirty="0" smtClean="0"/>
              <a:t>Employee Stock Option Scheme(ESOS) </a:t>
            </a:r>
            <a:r>
              <a:rPr lang="en-US" dirty="0" smtClean="0"/>
              <a:t>means a scheme </a:t>
            </a:r>
            <a:r>
              <a:rPr lang="en-US" b="1" dirty="0" smtClean="0">
                <a:solidFill>
                  <a:srgbClr val="C00000"/>
                </a:solidFill>
              </a:rPr>
              <a:t>under which a company grants option to employees</a:t>
            </a:r>
          </a:p>
          <a:p>
            <a:pPr marL="342900" indent="-342900" algn="just">
              <a:buFontTx/>
              <a:buAutoNum type="arabicPeriod"/>
              <a:defRPr/>
            </a:pPr>
            <a:endParaRPr lang="en-US" dirty="0" smtClean="0"/>
          </a:p>
          <a:p>
            <a:pPr marL="342900" indent="-342900" algn="just">
              <a:buFontTx/>
              <a:buAutoNum type="arabicPeriod"/>
              <a:defRPr/>
            </a:pPr>
            <a:r>
              <a:rPr lang="en-US" b="1" dirty="0" smtClean="0"/>
              <a:t>Employee Stock Purchase Scheme (ESPS) </a:t>
            </a:r>
            <a:r>
              <a:rPr lang="en-US" dirty="0" smtClean="0"/>
              <a:t>means a scheme under which the </a:t>
            </a:r>
            <a:r>
              <a:rPr lang="en-US" b="1" dirty="0" smtClean="0">
                <a:solidFill>
                  <a:srgbClr val="C00000"/>
                </a:solidFill>
              </a:rPr>
              <a:t>company offers shares to employees as part of public issue or otherwise</a:t>
            </a:r>
          </a:p>
          <a:p>
            <a:pPr marL="342900" indent="-342900" algn="just">
              <a:buFontTx/>
              <a:buAutoNum type="arabicPeriod"/>
              <a:defRPr/>
            </a:pPr>
            <a:endParaRPr lang="en-US" dirty="0" smtClean="0"/>
          </a:p>
          <a:p>
            <a:pPr marL="342900" indent="-342900" algn="just">
              <a:buFontTx/>
              <a:buAutoNum type="arabicPeriod"/>
              <a:defRPr/>
            </a:pPr>
            <a:r>
              <a:rPr lang="en-US" b="1" dirty="0" smtClean="0"/>
              <a:t>Exercise</a:t>
            </a:r>
            <a:r>
              <a:rPr lang="en-US" dirty="0" smtClean="0"/>
              <a:t> means </a:t>
            </a:r>
            <a:r>
              <a:rPr lang="en-US" b="1" dirty="0" smtClean="0">
                <a:solidFill>
                  <a:srgbClr val="C00000"/>
                </a:solidFill>
              </a:rPr>
              <a:t>making of an application by the employee </a:t>
            </a:r>
            <a:r>
              <a:rPr lang="en-US" dirty="0" smtClean="0"/>
              <a:t>to the company for issue of shares against option vested in him in pursuance of the ESOS</a:t>
            </a:r>
          </a:p>
          <a:p>
            <a:pPr marL="342900" indent="-342900" algn="just">
              <a:buFontTx/>
              <a:buAutoNum type="arabicPeriod"/>
              <a:defRPr/>
            </a:pPr>
            <a:endParaRPr lang="en-US" dirty="0" smtClean="0"/>
          </a:p>
          <a:p>
            <a:pPr marL="342900" indent="-342900" algn="just">
              <a:buFontTx/>
              <a:buAutoNum type="arabicPeriod"/>
              <a:defRPr/>
            </a:pPr>
            <a:r>
              <a:rPr lang="en-US" b="1" dirty="0" smtClean="0"/>
              <a:t>Exercise Period </a:t>
            </a:r>
            <a:r>
              <a:rPr lang="en-US" dirty="0" smtClean="0"/>
              <a:t>means the </a:t>
            </a:r>
            <a:r>
              <a:rPr lang="en-US" b="1" dirty="0" smtClean="0">
                <a:solidFill>
                  <a:srgbClr val="C00000"/>
                </a:solidFill>
              </a:rPr>
              <a:t>time period after vesting within which the employee should exercise his right to apply for shares </a:t>
            </a:r>
            <a:r>
              <a:rPr lang="en-US" dirty="0" smtClean="0"/>
              <a:t>against the option vested in him under ESOS.</a:t>
            </a:r>
          </a:p>
          <a:p>
            <a:pPr marL="342900" indent="-342900" algn="just">
              <a:buFontTx/>
              <a:buAutoNum type="arabicPeriod"/>
              <a:defRPr/>
            </a:pPr>
            <a:endParaRPr lang="en-US" dirty="0" smtClean="0"/>
          </a:p>
          <a:p>
            <a:pPr marL="342900" indent="-342900" algn="just">
              <a:buFontTx/>
              <a:buAutoNum type="arabicPeriod"/>
              <a:defRPr/>
            </a:pPr>
            <a:r>
              <a:rPr lang="en-US" b="1" dirty="0" smtClean="0"/>
              <a:t>Exercise Price </a:t>
            </a:r>
            <a:r>
              <a:rPr lang="en-US" dirty="0" smtClean="0"/>
              <a:t>means the </a:t>
            </a:r>
            <a:r>
              <a:rPr lang="en-US" b="1" dirty="0" smtClean="0">
                <a:solidFill>
                  <a:srgbClr val="C00000"/>
                </a:solidFill>
              </a:rPr>
              <a:t>price payable by the employee</a:t>
            </a:r>
            <a:r>
              <a:rPr lang="en-US" dirty="0" smtClean="0"/>
              <a:t> for exercising the option granted to him. Grant means issue of option to employees under ESOS</a:t>
            </a:r>
          </a:p>
          <a:p>
            <a:pPr marL="342900" indent="-342900" algn="just">
              <a:buFontTx/>
              <a:buAutoNum type="arabicPeriod"/>
              <a:defRPr/>
            </a:pPr>
            <a:endParaRPr lang="en-US" dirty="0" smtClean="0"/>
          </a:p>
          <a:p>
            <a:pPr marL="342900" indent="-342900" algn="just">
              <a:buFontTx/>
              <a:buAutoNum type="arabicPeriod"/>
              <a:defRPr/>
            </a:pPr>
            <a:r>
              <a:rPr lang="en-US" b="1" dirty="0" smtClean="0"/>
              <a:t>Option</a:t>
            </a:r>
            <a:r>
              <a:rPr lang="en-US" dirty="0" smtClean="0"/>
              <a:t> means a </a:t>
            </a:r>
            <a:r>
              <a:rPr lang="en-US" b="1" dirty="0" smtClean="0">
                <a:solidFill>
                  <a:srgbClr val="C00000"/>
                </a:solidFill>
              </a:rPr>
              <a:t>right but not a obligation </a:t>
            </a:r>
            <a:r>
              <a:rPr lang="en-US" dirty="0" smtClean="0"/>
              <a:t>granted to an employee in pursuance of ESOS to apply for shares of the company at a pre-determined price</a:t>
            </a:r>
          </a:p>
          <a:p>
            <a:pPr marL="342900" indent="-342900" algn="just">
              <a:buFontTx/>
              <a:buAutoNum type="arabicPeriod"/>
              <a:defRPr/>
            </a:pPr>
            <a:endParaRPr lang="en-US" dirty="0" smtClean="0"/>
          </a:p>
          <a:p>
            <a:pPr marL="342900" indent="-342900" algn="just">
              <a:buFontTx/>
              <a:buAutoNum type="arabicPeriod"/>
              <a:defRPr/>
            </a:pPr>
            <a:endParaRPr lang="en-US" dirty="0" smtClean="0"/>
          </a:p>
          <a:p>
            <a:pPr marL="342900" indent="-342900">
              <a:defRPr/>
            </a:pPr>
            <a:endParaRPr lang="en-US" dirty="0"/>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bwMode="auto">
          <a:xfrm>
            <a:off x="304800" y="1447800"/>
            <a:ext cx="8229600" cy="838200"/>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marL="342900" lvl="0" indent="-342900" algn="just">
              <a:defRPr/>
            </a:pPr>
            <a:r>
              <a:rPr lang="en-US" b="1" dirty="0" smtClean="0">
                <a:solidFill>
                  <a:schemeClr val="tx1"/>
                </a:solidFill>
              </a:rPr>
              <a:t>1. </a:t>
            </a:r>
            <a:r>
              <a:rPr lang="en-US" dirty="0" smtClean="0"/>
              <a:t>Draft the ESOP scheme, </a:t>
            </a:r>
            <a:r>
              <a:rPr lang="en-US" b="1" dirty="0" smtClean="0">
                <a:solidFill>
                  <a:srgbClr val="C00000"/>
                </a:solidFill>
              </a:rPr>
              <a:t>Convene a Board Meeting</a:t>
            </a:r>
            <a:r>
              <a:rPr lang="en-US" b="1" dirty="0" smtClean="0"/>
              <a:t> </a:t>
            </a:r>
            <a:r>
              <a:rPr lang="en-US" dirty="0" smtClean="0"/>
              <a:t>and pass the scheme . </a:t>
            </a:r>
            <a:r>
              <a:rPr lang="en-US" b="1" dirty="0" smtClean="0">
                <a:solidFill>
                  <a:srgbClr val="C00000"/>
                </a:solidFill>
              </a:rPr>
              <a:t>Call the general meeting</a:t>
            </a:r>
            <a:r>
              <a:rPr lang="en-US" dirty="0" smtClean="0"/>
              <a:t> to approve the scheme by Shareholders </a:t>
            </a:r>
            <a:endParaRPr kumimoji="0" lang="en-IN" b="0" i="0" u="none" strike="noStrike" kern="1200" cap="none" spc="0" normalizeH="0" baseline="0" noProof="0" dirty="0">
              <a:ln>
                <a:noFill/>
              </a:ln>
              <a:solidFill>
                <a:schemeClr val="tx1"/>
              </a:solidFill>
              <a:effectLst/>
              <a:uLnTx/>
              <a:uFillTx/>
              <a:latin typeface="Arial (body)"/>
              <a:ea typeface="+mn-ea"/>
              <a:cs typeface="Arial" panose="020B0604020202020204" pitchFamily="34" charset="0"/>
            </a:endParaRPr>
          </a:p>
        </p:txBody>
      </p:sp>
      <p:sp>
        <p:nvSpPr>
          <p:cNvPr id="5" name="Content Placeholder 3"/>
          <p:cNvSpPr txBox="1">
            <a:spLocks/>
          </p:cNvSpPr>
          <p:nvPr/>
        </p:nvSpPr>
        <p:spPr bwMode="auto">
          <a:xfrm>
            <a:off x="304800" y="2133600"/>
            <a:ext cx="8229600" cy="1295400"/>
          </a:xfrm>
          <a:prstGeom prst="downArrowCallout">
            <a:avLst>
              <a:gd name="adj1" fmla="val 16696"/>
              <a:gd name="adj2" fmla="val 25000"/>
              <a:gd name="adj3" fmla="val 25000"/>
              <a:gd name="adj4" fmla="val 64977"/>
            </a:avLst>
          </a:prstGeom>
        </p:spPr>
        <p:style>
          <a:lnRef idx="2">
            <a:schemeClr val="accent3"/>
          </a:lnRef>
          <a:fillRef idx="1">
            <a:schemeClr val="lt1"/>
          </a:fillRef>
          <a:effectRef idx="0">
            <a:schemeClr val="accent3"/>
          </a:effectRef>
          <a:fontRef idx="minor">
            <a:schemeClr val="dk1"/>
          </a:fontRef>
        </p:style>
        <p:txBody>
          <a:bodyPr anchor="ctr"/>
          <a:lstStyle/>
          <a:p>
            <a:pPr marL="342900" lvl="0" indent="-342900" algn="just">
              <a:defRPr/>
            </a:pPr>
            <a:r>
              <a:rPr lang="en-US" b="1" dirty="0" smtClean="0"/>
              <a:t>2. </a:t>
            </a:r>
            <a:r>
              <a:rPr lang="en-US" b="1" dirty="0" smtClean="0">
                <a:solidFill>
                  <a:srgbClr val="C00000"/>
                </a:solidFill>
              </a:rPr>
              <a:t>Approve the ESOP Scheme</a:t>
            </a:r>
            <a:r>
              <a:rPr lang="en-US" dirty="0" smtClean="0"/>
              <a:t> by passing a special resolution (ordinary resolution in case of Private Company). </a:t>
            </a:r>
            <a:r>
              <a:rPr lang="en-US" b="1" dirty="0" smtClean="0">
                <a:solidFill>
                  <a:srgbClr val="C00000"/>
                </a:solidFill>
              </a:rPr>
              <a:t>File form MGT-14 </a:t>
            </a:r>
            <a:r>
              <a:rPr lang="en-US" dirty="0" smtClean="0"/>
              <a:t>to submit the special resolution within 30 days of passing the resolution</a:t>
            </a:r>
            <a:endParaRPr kumimoji="0" lang="en-IN" b="0" i="0" u="none" strike="noStrike" kern="1200" cap="none" spc="0" normalizeH="0" baseline="0" noProof="0" dirty="0">
              <a:ln>
                <a:noFill/>
              </a:ln>
              <a:solidFill>
                <a:schemeClr val="tx1"/>
              </a:solidFill>
              <a:effectLst/>
              <a:uLnTx/>
              <a:uFillTx/>
              <a:latin typeface="+mj-lt"/>
              <a:ea typeface="+mn-ea"/>
              <a:cs typeface="Arial" panose="020B0604020202020204" pitchFamily="34" charset="0"/>
            </a:endParaRPr>
          </a:p>
        </p:txBody>
      </p:sp>
      <p:sp>
        <p:nvSpPr>
          <p:cNvPr id="6" name="Content Placeholder 3"/>
          <p:cNvSpPr txBox="1">
            <a:spLocks/>
          </p:cNvSpPr>
          <p:nvPr/>
        </p:nvSpPr>
        <p:spPr bwMode="auto">
          <a:xfrm>
            <a:off x="304800" y="3124200"/>
            <a:ext cx="8229600" cy="1219200"/>
          </a:xfrm>
          <a:prstGeom prst="downArrowCallout">
            <a:avLst>
              <a:gd name="adj1" fmla="val 16177"/>
              <a:gd name="adj2" fmla="val 25000"/>
              <a:gd name="adj3" fmla="val 25000"/>
              <a:gd name="adj4" fmla="val 64977"/>
            </a:avLst>
          </a:prstGeom>
        </p:spPr>
        <p:style>
          <a:lnRef idx="2">
            <a:schemeClr val="accent3"/>
          </a:lnRef>
          <a:fillRef idx="1">
            <a:schemeClr val="lt1"/>
          </a:fillRef>
          <a:effectRef idx="0">
            <a:schemeClr val="accent3"/>
          </a:effectRef>
          <a:fontRef idx="minor">
            <a:schemeClr val="dk1"/>
          </a:fontRef>
        </p:style>
        <p:txBody>
          <a:bodyPr anchor="ctr"/>
          <a:lstStyle/>
          <a:p>
            <a:pPr marL="342900" lvl="0" indent="-342900" algn="just">
              <a:defRPr/>
            </a:pPr>
            <a:r>
              <a:rPr lang="en-US" b="1" dirty="0" smtClean="0"/>
              <a:t>3. </a:t>
            </a:r>
            <a:r>
              <a:rPr lang="en-US" dirty="0" smtClean="0"/>
              <a:t>After approval of ESOP scheme by the shareholders, </a:t>
            </a:r>
            <a:r>
              <a:rPr lang="en-US" b="1" dirty="0" smtClean="0">
                <a:solidFill>
                  <a:srgbClr val="C00000"/>
                </a:solidFill>
              </a:rPr>
              <a:t>grant options to the eligible employees</a:t>
            </a:r>
            <a:r>
              <a:rPr lang="en-US" dirty="0" smtClean="0"/>
              <a:t>. There Shall be </a:t>
            </a:r>
            <a:r>
              <a:rPr lang="en-US" b="1" dirty="0" smtClean="0">
                <a:solidFill>
                  <a:srgbClr val="C00000"/>
                </a:solidFill>
              </a:rPr>
              <a:t>minimum of “1” year </a:t>
            </a:r>
            <a:r>
              <a:rPr lang="en-US" dirty="0" smtClean="0"/>
              <a:t>between grant of options and vesting of options</a:t>
            </a:r>
            <a:endParaRPr kumimoji="0" lang="en-IN" b="0" i="0" u="none" strike="noStrike" kern="1200" cap="none" spc="0" normalizeH="0" baseline="0" noProof="0" dirty="0">
              <a:ln>
                <a:noFill/>
              </a:ln>
              <a:solidFill>
                <a:schemeClr val="tx1"/>
              </a:solidFill>
              <a:effectLst/>
              <a:uLnTx/>
              <a:uFillTx/>
              <a:latin typeface="Arial (body)"/>
              <a:ea typeface="+mn-ea"/>
              <a:cs typeface="Arial" panose="020B0604020202020204" pitchFamily="34" charset="0"/>
            </a:endParaRPr>
          </a:p>
        </p:txBody>
      </p:sp>
      <p:sp>
        <p:nvSpPr>
          <p:cNvPr id="9" name="Content Placeholder 3"/>
          <p:cNvSpPr txBox="1">
            <a:spLocks/>
          </p:cNvSpPr>
          <p:nvPr/>
        </p:nvSpPr>
        <p:spPr bwMode="auto">
          <a:xfrm>
            <a:off x="304800" y="4038600"/>
            <a:ext cx="8229600" cy="914400"/>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marL="342900" indent="-342900" algn="ctr">
              <a:defRPr/>
            </a:pPr>
            <a:endParaRPr lang="en-IN" dirty="0" smtClean="0"/>
          </a:p>
          <a:p>
            <a:pPr marL="342900" indent="-342900" algn="just">
              <a:defRPr/>
            </a:pPr>
            <a:r>
              <a:rPr lang="en-IN" b="1" dirty="0" smtClean="0"/>
              <a:t>4. </a:t>
            </a:r>
            <a:r>
              <a:rPr lang="en-US" dirty="0" smtClean="0"/>
              <a:t>Exercise of Options by the employees. Allotment of Shares. </a:t>
            </a:r>
            <a:r>
              <a:rPr lang="en-IN" dirty="0" smtClean="0"/>
              <a:t>With in 30 days of allotment file with the registrar the </a:t>
            </a:r>
            <a:r>
              <a:rPr lang="en-IN" b="1" dirty="0" smtClean="0">
                <a:solidFill>
                  <a:srgbClr val="C00000"/>
                </a:solidFill>
              </a:rPr>
              <a:t>Return of allotment in Form PAS-3 with ROC</a:t>
            </a:r>
          </a:p>
          <a:p>
            <a:pPr marL="342900" lvl="0" indent="-342900" algn="just">
              <a:defRPr/>
            </a:pPr>
            <a:endParaRPr lang="en-IN" dirty="0" smtClean="0"/>
          </a:p>
        </p:txBody>
      </p:sp>
      <p:sp>
        <p:nvSpPr>
          <p:cNvPr id="8" name="Content Placeholder 3"/>
          <p:cNvSpPr txBox="1">
            <a:spLocks/>
          </p:cNvSpPr>
          <p:nvPr/>
        </p:nvSpPr>
        <p:spPr bwMode="auto">
          <a:xfrm>
            <a:off x="304800" y="4724400"/>
            <a:ext cx="8229600" cy="762000"/>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marL="342900" marR="0" lvl="0" indent="-342900" defTabSz="914400" rtl="0" eaLnBrk="1" fontAlgn="auto" latinLnBrk="0" hangingPunct="1">
              <a:lnSpc>
                <a:spcPct val="100000"/>
              </a:lnSpc>
              <a:spcBef>
                <a:spcPts val="0"/>
              </a:spcBef>
              <a:spcAft>
                <a:spcPts val="0"/>
              </a:spcAft>
              <a:buClrTx/>
              <a:buSzTx/>
              <a:tabLst/>
              <a:defRPr/>
            </a:pPr>
            <a:r>
              <a:rPr lang="en-US" b="1" dirty="0" smtClean="0"/>
              <a:t>5.</a:t>
            </a:r>
            <a:r>
              <a:rPr lang="en-US" dirty="0" smtClean="0"/>
              <a:t>The company shall Maintain a Register of employee Stock options in </a:t>
            </a:r>
            <a:r>
              <a:rPr lang="en-US" b="1" dirty="0" smtClean="0">
                <a:solidFill>
                  <a:srgbClr val="C00000"/>
                </a:solidFill>
              </a:rPr>
              <a:t>Form No. SH.6 </a:t>
            </a:r>
            <a:endParaRPr kumimoji="0" lang="en-IN" b="1" i="0" u="none" strike="noStrike" kern="1200" cap="none" spc="0" normalizeH="0" baseline="0" noProof="0" dirty="0">
              <a:ln>
                <a:noFill/>
              </a:ln>
              <a:solidFill>
                <a:srgbClr val="C00000"/>
              </a:solidFill>
              <a:effectLst/>
              <a:uLnTx/>
              <a:uFillTx/>
              <a:latin typeface="Arial (body)"/>
              <a:ea typeface="+mn-ea"/>
              <a:cs typeface="Arial" panose="020B0604020202020204" pitchFamily="34" charset="0"/>
            </a:endParaRPr>
          </a:p>
        </p:txBody>
      </p:sp>
      <p:sp>
        <p:nvSpPr>
          <p:cNvPr id="11" name="Content Placeholder 3"/>
          <p:cNvSpPr txBox="1">
            <a:spLocks/>
          </p:cNvSpPr>
          <p:nvPr/>
        </p:nvSpPr>
        <p:spPr bwMode="auto">
          <a:xfrm>
            <a:off x="304800" y="5410200"/>
            <a:ext cx="8229600" cy="762000"/>
          </a:xfrm>
          <a:prstGeom prst="downArrowCallout">
            <a:avLst/>
          </a:prstGeom>
        </p:spPr>
        <p:style>
          <a:lnRef idx="2">
            <a:schemeClr val="accent3"/>
          </a:lnRef>
          <a:fillRef idx="1">
            <a:schemeClr val="lt1"/>
          </a:fillRef>
          <a:effectRef idx="0">
            <a:schemeClr val="accent3"/>
          </a:effectRef>
          <a:fontRef idx="minor">
            <a:schemeClr val="dk1"/>
          </a:fontRef>
        </p:style>
        <p:txBody>
          <a:bodyPr anchor="ctr"/>
          <a:lstStyle/>
          <a:p>
            <a:pPr marL="342900" lvl="0" indent="-342900" algn="just">
              <a:defRPr/>
            </a:pPr>
            <a:r>
              <a:rPr lang="en-IN" b="1" dirty="0" smtClean="0"/>
              <a:t>6.</a:t>
            </a:r>
            <a:r>
              <a:rPr lang="en-IN" dirty="0" smtClean="0"/>
              <a:t>The BOD’S, shall, inter alia, </a:t>
            </a:r>
            <a:r>
              <a:rPr lang="en-IN" b="1" dirty="0" smtClean="0">
                <a:solidFill>
                  <a:srgbClr val="C00000"/>
                </a:solidFill>
              </a:rPr>
              <a:t>disclose in the Directors Report </a:t>
            </a:r>
            <a:r>
              <a:rPr lang="en-IN" dirty="0" smtClean="0"/>
              <a:t>for the year, the details of the ESOPS</a:t>
            </a:r>
            <a:endParaRPr kumimoji="0" lang="en-IN" b="0" i="0" u="none" strike="noStrike" kern="1200" cap="none" spc="0" normalizeH="0" baseline="0" noProof="0" dirty="0">
              <a:ln>
                <a:noFill/>
              </a:ln>
              <a:solidFill>
                <a:schemeClr val="tx1"/>
              </a:solidFill>
              <a:effectLst/>
              <a:uLnTx/>
              <a:uFillTx/>
              <a:latin typeface="Arial (body)"/>
              <a:ea typeface="+mn-ea"/>
              <a:cs typeface="Arial" panose="020B0604020202020204" pitchFamily="34" charset="0"/>
            </a:endParaRPr>
          </a:p>
        </p:txBody>
      </p:sp>
      <p:sp>
        <p:nvSpPr>
          <p:cNvPr id="12" name="Rectangle 11"/>
          <p:cNvSpPr/>
          <p:nvPr/>
        </p:nvSpPr>
        <p:spPr>
          <a:xfrm>
            <a:off x="304800" y="6096000"/>
            <a:ext cx="8229600" cy="533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lvl="0" indent="-342900" algn="just">
              <a:defRPr/>
            </a:pPr>
            <a:r>
              <a:rPr lang="en-IN" b="1" dirty="0" smtClean="0"/>
              <a:t>7. </a:t>
            </a:r>
            <a:r>
              <a:rPr lang="en-IN" dirty="0" smtClean="0"/>
              <a:t>Deliver the share certificates of allotted shares </a:t>
            </a:r>
            <a:r>
              <a:rPr lang="en-IN" b="1" dirty="0" smtClean="0">
                <a:solidFill>
                  <a:srgbClr val="C00000"/>
                </a:solidFill>
              </a:rPr>
              <a:t>within a period of 2 months </a:t>
            </a:r>
            <a:r>
              <a:rPr lang="en-IN" dirty="0" smtClean="0"/>
              <a:t>from </a:t>
            </a:r>
          </a:p>
          <a:p>
            <a:pPr marL="342900" lvl="0" indent="-342900" algn="just">
              <a:defRPr/>
            </a:pPr>
            <a:r>
              <a:rPr lang="en-IN" dirty="0" smtClean="0"/>
              <a:t>date of allotment</a:t>
            </a:r>
            <a:endParaRPr lang="en-IN" b="1" dirty="0"/>
          </a:p>
        </p:txBody>
      </p:sp>
      <p:pic>
        <p:nvPicPr>
          <p:cNvPr id="13" name="Picture 12" descr="Untitled.png"/>
          <p:cNvPicPr>
            <a:picLocks noChangeAspect="1"/>
          </p:cNvPicPr>
          <p:nvPr/>
        </p:nvPicPr>
        <p:blipFill>
          <a:blip r:embed="rId2"/>
          <a:stretch>
            <a:fillRect/>
          </a:stretch>
        </p:blipFill>
        <p:spPr>
          <a:xfrm>
            <a:off x="8286630" y="6019800"/>
            <a:ext cx="857370" cy="838200"/>
          </a:xfrm>
          <a:prstGeom prst="rect">
            <a:avLst/>
          </a:prstGeom>
        </p:spPr>
      </p:pic>
      <p:sp>
        <p:nvSpPr>
          <p:cNvPr id="14" name="Rounded Rectangle 13"/>
          <p:cNvSpPr/>
          <p:nvPr/>
        </p:nvSpPr>
        <p:spPr>
          <a:xfrm>
            <a:off x="533400" y="381000"/>
            <a:ext cx="7924800" cy="6858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marL="280988" algn="ctr">
              <a:defRPr/>
            </a:pPr>
            <a:endParaRPr lang="en-US" sz="2800" b="1" dirty="0" smtClean="0">
              <a:solidFill>
                <a:srgbClr val="0070C0"/>
              </a:solidFill>
              <a:cs typeface="Arial" pitchFamily="34" charset="0"/>
            </a:endParaRPr>
          </a:p>
          <a:p>
            <a:pPr marL="280988" algn="ctr">
              <a:defRPr/>
            </a:pPr>
            <a:r>
              <a:rPr lang="en-US" sz="2000" b="1" dirty="0" smtClean="0">
                <a:solidFill>
                  <a:srgbClr val="0070C0"/>
                </a:solidFill>
                <a:cs typeface="Arial" pitchFamily="34" charset="0"/>
              </a:rPr>
              <a:t>By Public and Private Companies</a:t>
            </a:r>
          </a:p>
          <a:p>
            <a:pPr marL="280988" algn="ctr">
              <a:defRPr/>
            </a:pPr>
            <a:r>
              <a:rPr lang="en-US" sz="1600" b="1" i="1" dirty="0" smtClean="0">
                <a:solidFill>
                  <a:srgbClr val="C00000"/>
                </a:solidFill>
              </a:rPr>
              <a:t>Sec.62(1) (b) read with Rule 12 of Companies(Share Capital and Debentures Rules)2014</a:t>
            </a:r>
            <a:endParaRPr lang="en-US" sz="1600" b="1" i="1" dirty="0" smtClean="0">
              <a:solidFill>
                <a:schemeClr val="bg1"/>
              </a:solidFill>
              <a:latin typeface="Arial" pitchFamily="34" charset="0"/>
              <a:cs typeface="Arial" pitchFamily="34" charset="0"/>
            </a:endParaRPr>
          </a:p>
          <a:p>
            <a:pPr algn="ctr"/>
            <a:endParaRPr lang="en-US" dirty="0"/>
          </a:p>
        </p:txBody>
      </p:sp>
      <p:sp>
        <p:nvSpPr>
          <p:cNvPr id="16" name="TextBox 15"/>
          <p:cNvSpPr txBox="1"/>
          <p:nvPr/>
        </p:nvSpPr>
        <p:spPr>
          <a:xfrm>
            <a:off x="0" y="1066800"/>
            <a:ext cx="4343400" cy="369332"/>
          </a:xfrm>
          <a:prstGeom prst="rect">
            <a:avLst/>
          </a:prstGeom>
          <a:noFill/>
        </p:spPr>
        <p:txBody>
          <a:bodyPr wrap="square" rtlCol="0">
            <a:spAutoFit/>
          </a:bodyPr>
          <a:lstStyle/>
          <a:p>
            <a:pPr>
              <a:buFont typeface="Wingdings" pitchFamily="2" charset="2"/>
              <a:buChar char="v"/>
            </a:pPr>
            <a:r>
              <a:rPr lang="en-US" b="1" i="1" dirty="0" smtClean="0"/>
              <a:t>Procedure for the issuance of ESOPS:</a:t>
            </a:r>
            <a:endParaRPr lang="en-US" b="1" i="1" dirty="0"/>
          </a:p>
        </p:txBody>
      </p:sp>
      <p:sp>
        <p:nvSpPr>
          <p:cNvPr id="17" name="TextBox 16"/>
          <p:cNvSpPr txBox="1"/>
          <p:nvPr/>
        </p:nvSpPr>
        <p:spPr>
          <a:xfrm>
            <a:off x="0" y="0"/>
            <a:ext cx="4495800" cy="646331"/>
          </a:xfrm>
          <a:prstGeom prst="rect">
            <a:avLst/>
          </a:prstGeom>
          <a:noFill/>
        </p:spPr>
        <p:txBody>
          <a:bodyPr wrap="square" rtlCol="0">
            <a:spAutoFit/>
          </a:bodyPr>
          <a:lstStyle/>
          <a:p>
            <a:r>
              <a:rPr lang="en-US" b="1" dirty="0" smtClean="0"/>
              <a:t>Employee Stock options (ESOPS):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066800"/>
            <a:ext cx="9144000" cy="5791200"/>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Rounded Rectangle 1"/>
          <p:cNvSpPr/>
          <p:nvPr/>
        </p:nvSpPr>
        <p:spPr>
          <a:xfrm>
            <a:off x="457200" y="152400"/>
            <a:ext cx="8153400" cy="838200"/>
          </a:xfrm>
          <a:prstGeom prst="roundRect">
            <a:avLst/>
          </a:prstGeom>
          <a:ln>
            <a:solidFill>
              <a:schemeClr val="tx1"/>
            </a:solidFill>
          </a:ln>
          <a:effectLst>
            <a:glow rad="101600">
              <a:schemeClr val="tx1">
                <a:alpha val="6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marL="280988" algn="ctr">
              <a:defRPr/>
            </a:pPr>
            <a:endParaRPr lang="en-US" sz="2800" b="1" dirty="0" smtClean="0">
              <a:solidFill>
                <a:srgbClr val="0070C0"/>
              </a:solidFill>
              <a:cs typeface="Arial" pitchFamily="34" charset="0"/>
            </a:endParaRPr>
          </a:p>
          <a:p>
            <a:pPr marL="280988" algn="ctr">
              <a:defRPr/>
            </a:pPr>
            <a:r>
              <a:rPr lang="en-US" sz="2800" b="1" dirty="0" smtClean="0">
                <a:solidFill>
                  <a:srgbClr val="0070C0"/>
                </a:solidFill>
                <a:cs typeface="Arial" pitchFamily="34" charset="0"/>
              </a:rPr>
              <a:t>By Listed Companies</a:t>
            </a:r>
          </a:p>
          <a:p>
            <a:pPr marL="280988" algn="ctr">
              <a:defRPr/>
            </a:pPr>
            <a:r>
              <a:rPr lang="en-IN" sz="1600" b="1" i="1" dirty="0" smtClean="0">
                <a:solidFill>
                  <a:srgbClr val="C00000"/>
                </a:solidFill>
              </a:rPr>
              <a:t>SEBI (SHARE BASED EMPLOYEE BENEFITS) REGULATIONS, 2014</a:t>
            </a:r>
          </a:p>
          <a:p>
            <a:pPr marL="738188" indent="-457200" algn="ctr">
              <a:buFontTx/>
              <a:buAutoNum type="alphaUcParenR"/>
              <a:defRPr/>
            </a:pPr>
            <a:endParaRPr lang="en-US" sz="2400" b="1" dirty="0" smtClean="0">
              <a:solidFill>
                <a:schemeClr val="bg1"/>
              </a:solidFill>
              <a:latin typeface="Arial" pitchFamily="34" charset="0"/>
              <a:cs typeface="Arial" pitchFamily="34" charset="0"/>
            </a:endParaRPr>
          </a:p>
          <a:p>
            <a:pPr algn="ctr"/>
            <a:endParaRPr lang="en-US" dirty="0"/>
          </a:p>
        </p:txBody>
      </p:sp>
      <p:sp>
        <p:nvSpPr>
          <p:cNvPr id="3" name="Rectangle 2"/>
          <p:cNvSpPr/>
          <p:nvPr/>
        </p:nvSpPr>
        <p:spPr>
          <a:xfrm>
            <a:off x="0" y="990600"/>
            <a:ext cx="9144000" cy="6309420"/>
          </a:xfrm>
          <a:prstGeom prst="rect">
            <a:avLst/>
          </a:prstGeom>
        </p:spPr>
        <p:txBody>
          <a:bodyPr wrap="square">
            <a:spAutoFit/>
          </a:bodyPr>
          <a:lstStyle/>
          <a:p>
            <a:pPr>
              <a:defRPr/>
            </a:pPr>
            <a:endParaRPr lang="en-IN" sz="2000" b="1" i="1" dirty="0" smtClean="0"/>
          </a:p>
          <a:p>
            <a:pPr>
              <a:buFont typeface="Wingdings" pitchFamily="2" charset="2"/>
              <a:buChar char="v"/>
              <a:defRPr/>
            </a:pPr>
            <a:r>
              <a:rPr lang="en-IN" sz="2000" b="1" i="1" dirty="0" smtClean="0"/>
              <a:t> Applicability of these Regulations</a:t>
            </a:r>
          </a:p>
          <a:p>
            <a:pPr>
              <a:defRPr/>
            </a:pPr>
            <a:endParaRPr lang="en-IN" b="1" dirty="0" smtClean="0">
              <a:solidFill>
                <a:srgbClr val="0070C0"/>
              </a:solidFill>
            </a:endParaRPr>
          </a:p>
          <a:p>
            <a:pPr>
              <a:defRPr/>
            </a:pPr>
            <a:r>
              <a:rPr lang="en-IN" sz="2000" b="1" dirty="0" smtClean="0">
                <a:solidFill>
                  <a:srgbClr val="0070C0"/>
                </a:solidFill>
              </a:rPr>
              <a:t>The provisions of these regulations shall apply to following</a:t>
            </a:r>
            <a:r>
              <a:rPr lang="en-IN" sz="2000" b="1" i="1" dirty="0" smtClean="0"/>
              <a:t>:</a:t>
            </a:r>
          </a:p>
          <a:p>
            <a:pPr>
              <a:defRPr/>
            </a:pPr>
            <a:endParaRPr lang="en-IN" dirty="0" smtClean="0"/>
          </a:p>
          <a:p>
            <a:pPr>
              <a:defRPr/>
            </a:pPr>
            <a:r>
              <a:rPr lang="en-IN" dirty="0" smtClean="0"/>
              <a:t>(</a:t>
            </a:r>
            <a:r>
              <a:rPr lang="en-IN" dirty="0" err="1" smtClean="0"/>
              <a:t>i</a:t>
            </a:r>
            <a:r>
              <a:rPr lang="en-IN" dirty="0" smtClean="0"/>
              <a:t>) Employee stock option schemes (ESOPS); </a:t>
            </a:r>
          </a:p>
          <a:p>
            <a:pPr>
              <a:defRPr/>
            </a:pPr>
            <a:r>
              <a:rPr lang="en-IN" dirty="0" smtClean="0"/>
              <a:t>(ii) Employee stock purchase schemes(ESPS); </a:t>
            </a:r>
          </a:p>
          <a:p>
            <a:pPr>
              <a:defRPr/>
            </a:pPr>
            <a:r>
              <a:rPr lang="en-IN" dirty="0" smtClean="0"/>
              <a:t>(iii)Stock appreciation rights schemes(SARS); </a:t>
            </a:r>
          </a:p>
          <a:p>
            <a:pPr>
              <a:defRPr/>
            </a:pPr>
            <a:r>
              <a:rPr lang="en-IN" dirty="0" smtClean="0"/>
              <a:t>(iv) General employee benefits schemes;(GEBS) and </a:t>
            </a:r>
          </a:p>
          <a:p>
            <a:pPr>
              <a:defRPr/>
            </a:pPr>
            <a:r>
              <a:rPr lang="en-IN" dirty="0" smtClean="0"/>
              <a:t>(v) Retirement benefit schemes(RBS). </a:t>
            </a:r>
          </a:p>
          <a:p>
            <a:pPr>
              <a:defRPr/>
            </a:pPr>
            <a:endParaRPr lang="en-IN" dirty="0" smtClean="0"/>
          </a:p>
          <a:p>
            <a:pPr marL="342900" indent="-342900" algn="just">
              <a:buFont typeface="Wingdings" pitchFamily="2" charset="2"/>
              <a:buChar char="v"/>
              <a:defRPr/>
            </a:pPr>
            <a:r>
              <a:rPr lang="en-US" sz="2000" b="1" i="1" dirty="0" smtClean="0"/>
              <a:t>Conditions for all share based Employee Benefit Scheme:</a:t>
            </a:r>
          </a:p>
          <a:p>
            <a:pPr marL="342900" indent="-342900">
              <a:buFont typeface="Wingdings" pitchFamily="2" charset="2"/>
              <a:buChar char="§"/>
              <a:defRPr/>
            </a:pPr>
            <a:r>
              <a:rPr lang="en-US" b="1" dirty="0" smtClean="0">
                <a:solidFill>
                  <a:srgbClr val="C00000"/>
                </a:solidFill>
              </a:rPr>
              <a:t>Constitution of Compensation committee:</a:t>
            </a:r>
          </a:p>
          <a:p>
            <a:pPr marL="457200" indent="-457200" algn="just">
              <a:buAutoNum type="arabicParenBoth"/>
              <a:defRPr/>
            </a:pPr>
            <a:r>
              <a:rPr lang="en-US" dirty="0" smtClean="0"/>
              <a:t>A company shall </a:t>
            </a:r>
            <a:r>
              <a:rPr lang="en-US" b="1" dirty="0" smtClean="0"/>
              <a:t>constitute a compensation committee </a:t>
            </a:r>
            <a:r>
              <a:rPr lang="en-US" dirty="0" smtClean="0"/>
              <a:t>for administration and Superintendence of the Schemes</a:t>
            </a:r>
          </a:p>
          <a:p>
            <a:pPr marL="457200" indent="-457200" algn="just">
              <a:buAutoNum type="arabicParenBoth"/>
              <a:defRPr/>
            </a:pPr>
            <a:r>
              <a:rPr lang="en-US" dirty="0" smtClean="0"/>
              <a:t>The compensation committee shall be a committee of such members of the board of directors of the company as provided under section 178 of the Companies Act, 2013, as amended or modified from time to time. </a:t>
            </a:r>
          </a:p>
          <a:p>
            <a:pPr marL="457200" indent="-457200" algn="just">
              <a:buAutoNum type="arabicParenBoth"/>
              <a:defRPr/>
            </a:pPr>
            <a:r>
              <a:rPr lang="en-US" dirty="0" smtClean="0"/>
              <a:t>The compensation committee shall, inter alia, formulate the detailed terms and </a:t>
            </a:r>
          </a:p>
          <a:p>
            <a:pPr marL="457200" indent="-457200" algn="just">
              <a:defRPr/>
            </a:pPr>
            <a:r>
              <a:rPr lang="en-US" dirty="0" smtClean="0"/>
              <a:t>          conditions of the schemes</a:t>
            </a:r>
            <a:endParaRPr lang="en-IN" dirty="0" smtClean="0"/>
          </a:p>
          <a:p>
            <a:pPr>
              <a:defRPr/>
            </a:pPr>
            <a:endParaRPr lang="en-IN" dirty="0" smtClean="0"/>
          </a:p>
          <a:p>
            <a:pPr marL="342900" indent="-342900">
              <a:defRPr/>
            </a:pPr>
            <a:endParaRPr lang="en-US" dirty="0" smtClean="0"/>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Rectangle 1"/>
          <p:cNvSpPr/>
          <p:nvPr/>
        </p:nvSpPr>
        <p:spPr>
          <a:xfrm>
            <a:off x="0" y="0"/>
            <a:ext cx="9144000" cy="7294305"/>
          </a:xfrm>
          <a:prstGeom prst="rect">
            <a:avLst/>
          </a:prstGeom>
        </p:spPr>
        <p:txBody>
          <a:bodyPr wrap="square">
            <a:spAutoFit/>
          </a:bodyPr>
          <a:lstStyle/>
          <a:p>
            <a:pPr>
              <a:buFont typeface="Wingdings" pitchFamily="2" charset="2"/>
              <a:buChar char="§"/>
            </a:pPr>
            <a:r>
              <a:rPr lang="en-US" b="1" dirty="0" smtClean="0">
                <a:solidFill>
                  <a:srgbClr val="C00000"/>
                </a:solidFill>
              </a:rPr>
              <a:t>    Shareholders approval:</a:t>
            </a:r>
          </a:p>
          <a:p>
            <a:endParaRPr lang="en-US" b="1" dirty="0" smtClean="0">
              <a:solidFill>
                <a:srgbClr val="C00000"/>
              </a:solidFill>
            </a:endParaRPr>
          </a:p>
          <a:p>
            <a:pPr marL="342900" indent="-342900">
              <a:buAutoNum type="arabicParenR"/>
            </a:pPr>
            <a:r>
              <a:rPr lang="en-US" dirty="0" smtClean="0"/>
              <a:t>The Scheme must be approved by </a:t>
            </a:r>
            <a:r>
              <a:rPr lang="en-US" b="1" dirty="0" smtClean="0"/>
              <a:t>share holders by passing Special Resolution.</a:t>
            </a:r>
          </a:p>
          <a:p>
            <a:pPr marL="342900" indent="-342900">
              <a:buAutoNum type="arabicParenR"/>
            </a:pPr>
            <a:r>
              <a:rPr lang="en-US" dirty="0" smtClean="0"/>
              <a:t>Approval of shareholders by way of separate resolution in the general meeting shall be obtained in case of: </a:t>
            </a:r>
          </a:p>
          <a:p>
            <a:pPr marL="342900" indent="-342900" algn="just">
              <a:buFont typeface="Wingdings" pitchFamily="2" charset="2"/>
              <a:buChar char="Ø"/>
            </a:pPr>
            <a:r>
              <a:rPr lang="en-US" dirty="0" smtClean="0"/>
              <a:t>Secondary acquisition for implementation of the schemes. </a:t>
            </a:r>
          </a:p>
          <a:p>
            <a:pPr marL="342900" indent="-342900" algn="just">
              <a:buFont typeface="Wingdings" pitchFamily="2" charset="2"/>
              <a:buChar char="Ø"/>
            </a:pPr>
            <a:r>
              <a:rPr lang="en-US" dirty="0" smtClean="0"/>
              <a:t>Secondary acquisition by the trust in case the share capital expands due to capitalexpansion.</a:t>
            </a:r>
          </a:p>
          <a:p>
            <a:pPr marL="342900" indent="-342900" algn="just">
              <a:buFont typeface="Wingdings" pitchFamily="2" charset="2"/>
              <a:buChar char="Ø"/>
            </a:pPr>
            <a:r>
              <a:rPr lang="en-US" dirty="0" smtClean="0"/>
              <a:t>Grant of option, SAR, shares or other benefits, as the case may be, to employees of subsidiary or holding or associate company; </a:t>
            </a:r>
          </a:p>
          <a:p>
            <a:pPr marL="342900" indent="-342900" algn="just">
              <a:buFont typeface="Wingdings" pitchFamily="2" charset="2"/>
              <a:buChar char="Ø"/>
            </a:pPr>
            <a:r>
              <a:rPr lang="en-US" dirty="0" smtClean="0"/>
              <a:t>Grant of option, SAR, shares or benefits, as the case may be, to identified employees, during any one year, equal to or exceeding 1%  of the issued of the issue capital of the company.</a:t>
            </a:r>
          </a:p>
          <a:p>
            <a:pPr marL="342900" indent="-342900"/>
            <a:endParaRPr lang="en-US" b="1" dirty="0" smtClean="0"/>
          </a:p>
          <a:p>
            <a:pPr marL="342900" indent="-342900">
              <a:buFont typeface="Wingdings" pitchFamily="2" charset="2"/>
              <a:buChar char="§"/>
            </a:pPr>
            <a:r>
              <a:rPr lang="en-US" b="1" dirty="0" smtClean="0">
                <a:solidFill>
                  <a:srgbClr val="C00000"/>
                </a:solidFill>
              </a:rPr>
              <a:t>Variation of terms of the schemes:</a:t>
            </a:r>
          </a:p>
          <a:p>
            <a:pPr marL="342900" indent="-342900"/>
            <a:endParaRPr lang="en-US" b="1" dirty="0" smtClean="0"/>
          </a:p>
          <a:p>
            <a:pPr marL="342900" indent="-342900" algn="just">
              <a:buAutoNum type="arabicParenR"/>
            </a:pPr>
            <a:r>
              <a:rPr lang="en-US" dirty="0" smtClean="0"/>
              <a:t>Any Variation of terms of schemes which is already implemented </a:t>
            </a:r>
            <a:r>
              <a:rPr lang="en-US" b="1" dirty="0" smtClean="0"/>
              <a:t>requires approval of shareholders by passing SR </a:t>
            </a:r>
            <a:r>
              <a:rPr lang="en-US" dirty="0" smtClean="0"/>
              <a:t>and Such variation shall not prejudice to the interests of the employees. </a:t>
            </a:r>
          </a:p>
          <a:p>
            <a:pPr marL="342900" indent="-342900" algn="just">
              <a:buAutoNum type="arabicParenR"/>
            </a:pPr>
            <a:r>
              <a:rPr lang="en-US" dirty="0" smtClean="0"/>
              <a:t>A </a:t>
            </a:r>
            <a:r>
              <a:rPr lang="en-US" b="1" dirty="0" smtClean="0"/>
              <a:t>company may re price the options, SAR or shares</a:t>
            </a:r>
            <a:r>
              <a:rPr lang="en-US" dirty="0" smtClean="0"/>
              <a:t>, as the case may be which are not exercised, whether or not they have been vested if the schemes were rendered unattractive due to fall in the price of the shares in the stock market</a:t>
            </a:r>
          </a:p>
          <a:p>
            <a:pPr marL="342900" indent="-342900" algn="just"/>
            <a:endParaRPr lang="en-US" b="1" dirty="0" smtClean="0">
              <a:solidFill>
                <a:srgbClr val="C00000"/>
              </a:solidFill>
            </a:endParaRPr>
          </a:p>
          <a:p>
            <a:pPr marL="342900" indent="-342900" algn="just">
              <a:buFont typeface="Wingdings" pitchFamily="2" charset="2"/>
              <a:buChar char="§"/>
            </a:pPr>
            <a:r>
              <a:rPr lang="en-US" b="1" dirty="0" smtClean="0">
                <a:solidFill>
                  <a:srgbClr val="C00000"/>
                </a:solidFill>
              </a:rPr>
              <a:t>Winding up of Schemes:</a:t>
            </a:r>
          </a:p>
          <a:p>
            <a:pPr marL="342900" indent="-342900" algn="just"/>
            <a:r>
              <a:rPr lang="en-US" b="1" dirty="0" smtClean="0"/>
              <a:t>   </a:t>
            </a:r>
            <a:r>
              <a:rPr lang="en-US" dirty="0" smtClean="0"/>
              <a:t>In case of winding up of the schemes being implemented by a co. through Trust</a:t>
            </a:r>
            <a:endParaRPr lang="en-US" b="1" dirty="0" smtClean="0"/>
          </a:p>
          <a:p>
            <a:pPr marL="342900" indent="-342900" algn="just"/>
            <a:endParaRPr lang="en-US" b="1" dirty="0" smtClean="0"/>
          </a:p>
          <a:p>
            <a:endParaRPr lang="en-US" dirty="0"/>
          </a:p>
        </p:txBody>
      </p: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Rectangle 3"/>
          <p:cNvSpPr/>
          <p:nvPr/>
        </p:nvSpPr>
        <p:spPr>
          <a:xfrm>
            <a:off x="0" y="0"/>
            <a:ext cx="9144000" cy="923330"/>
          </a:xfrm>
          <a:prstGeom prst="rect">
            <a:avLst/>
          </a:prstGeom>
        </p:spPr>
        <p:txBody>
          <a:bodyPr wrap="square">
            <a:spAutoFit/>
          </a:bodyPr>
          <a:lstStyle/>
          <a:p>
            <a:pPr marL="342900" indent="-342900">
              <a:buFontTx/>
              <a:buAutoNum type="arabicParenR"/>
              <a:defRPr/>
            </a:pPr>
            <a:endParaRPr lang="en-US" b="1" dirty="0" smtClean="0"/>
          </a:p>
          <a:p>
            <a:pPr marL="342900" indent="-342900" algn="just">
              <a:defRPr/>
            </a:pPr>
            <a:endParaRPr lang="en-US" b="1" dirty="0" smtClean="0"/>
          </a:p>
          <a:p>
            <a:pPr marL="342900" indent="-342900" algn="just">
              <a:defRPr/>
            </a:pPr>
            <a:r>
              <a:rPr lang="en-US" b="1" dirty="0" smtClean="0"/>
              <a:t>  </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2" name="Rectangle 1"/>
          <p:cNvSpPr/>
          <p:nvPr/>
        </p:nvSpPr>
        <p:spPr>
          <a:xfrm>
            <a:off x="0" y="0"/>
            <a:ext cx="9144000" cy="5293757"/>
          </a:xfrm>
          <a:prstGeom prst="rect">
            <a:avLst/>
          </a:prstGeom>
        </p:spPr>
        <p:txBody>
          <a:bodyPr wrap="square">
            <a:spAutoFit/>
          </a:bodyPr>
          <a:lstStyle/>
          <a:p>
            <a:endParaRPr lang="en-US" dirty="0" smtClean="0"/>
          </a:p>
          <a:p>
            <a:r>
              <a:rPr lang="en-US" dirty="0" smtClean="0"/>
              <a:t>after meeting all the obligations, if any, shall be utilized for repayment of loan or by way of distribution to employees as recommended by the CC.</a:t>
            </a:r>
          </a:p>
          <a:p>
            <a:endParaRPr lang="en-US" dirty="0" smtClean="0"/>
          </a:p>
          <a:p>
            <a:r>
              <a:rPr lang="en-US" b="1" dirty="0" smtClean="0">
                <a:solidFill>
                  <a:srgbClr val="C00000"/>
                </a:solidFill>
              </a:rPr>
              <a:t>Non-transferability:</a:t>
            </a:r>
          </a:p>
          <a:p>
            <a:pPr marL="342900" indent="-342900">
              <a:lnSpc>
                <a:spcPct val="150000"/>
              </a:lnSpc>
            </a:pPr>
            <a:r>
              <a:rPr lang="en-US" sz="1600" dirty="0" smtClean="0">
                <a:latin typeface="Arial" pitchFamily="34" charset="0"/>
                <a:cs typeface="Arial" pitchFamily="34" charset="0"/>
              </a:rPr>
              <a:t>(1)Option, SAR or any other benefit granted to an employee under the regulations </a:t>
            </a:r>
          </a:p>
          <a:p>
            <a:pPr marL="342900" indent="-342900">
              <a:lnSpc>
                <a:spcPct val="150000"/>
              </a:lnSpc>
              <a:buFont typeface="Wingdings" pitchFamily="2" charset="2"/>
              <a:buChar char="Ø"/>
            </a:pPr>
            <a:r>
              <a:rPr lang="en-US" sz="1600" b="1" dirty="0" smtClean="0">
                <a:latin typeface="Arial" pitchFamily="34" charset="0"/>
                <a:cs typeface="Arial" pitchFamily="34" charset="0"/>
              </a:rPr>
              <a:t>shall not be transferable to any person.</a:t>
            </a:r>
          </a:p>
          <a:p>
            <a:pPr marL="342900" indent="-342900">
              <a:lnSpc>
                <a:spcPct val="150000"/>
              </a:lnSpc>
              <a:buFont typeface="Wingdings" pitchFamily="2" charset="2"/>
              <a:buChar char="Ø"/>
            </a:pPr>
            <a:r>
              <a:rPr lang="en-US" sz="1600" dirty="0" smtClean="0">
                <a:latin typeface="Arial" pitchFamily="34" charset="0"/>
                <a:cs typeface="Arial" pitchFamily="34" charset="0"/>
              </a:rPr>
              <a:t>No person other than the employee shall be entitled to the benefits</a:t>
            </a:r>
          </a:p>
          <a:p>
            <a:pPr>
              <a:lnSpc>
                <a:spcPct val="150000"/>
              </a:lnSpc>
              <a:buFont typeface="Wingdings" pitchFamily="2" charset="2"/>
              <a:buChar char="Ø"/>
            </a:pPr>
            <a:r>
              <a:rPr lang="en-US" sz="1600" dirty="0" smtClean="0">
                <a:latin typeface="Arial" pitchFamily="34" charset="0"/>
                <a:cs typeface="Arial" pitchFamily="34" charset="0"/>
              </a:rPr>
              <a:t>    </a:t>
            </a:r>
            <a:r>
              <a:rPr lang="en-US" sz="1600" b="1" dirty="0" smtClean="0">
                <a:latin typeface="Arial" pitchFamily="34" charset="0"/>
                <a:cs typeface="Arial" pitchFamily="34" charset="0"/>
              </a:rPr>
              <a:t>shall not be pledged</a:t>
            </a:r>
            <a:r>
              <a:rPr lang="en-US" sz="1600" dirty="0" smtClean="0">
                <a:latin typeface="Arial" pitchFamily="34" charset="0"/>
                <a:cs typeface="Arial" pitchFamily="34" charset="0"/>
              </a:rPr>
              <a:t>, hypothecated, mortgaged </a:t>
            </a:r>
          </a:p>
          <a:p>
            <a:pPr>
              <a:lnSpc>
                <a:spcPct val="150000"/>
              </a:lnSpc>
              <a:buFont typeface="Wingdings" pitchFamily="2" charset="2"/>
              <a:buChar char="Ø"/>
            </a:pPr>
            <a:r>
              <a:rPr lang="en-US" sz="1600" dirty="0" smtClean="0">
                <a:latin typeface="Arial" pitchFamily="34" charset="0"/>
                <a:cs typeface="Arial" pitchFamily="34" charset="0"/>
              </a:rPr>
              <a:t>    In the </a:t>
            </a:r>
            <a:r>
              <a:rPr lang="en-US" sz="1600" b="1" dirty="0" smtClean="0">
                <a:latin typeface="Arial" pitchFamily="34" charset="0"/>
                <a:cs typeface="Arial" pitchFamily="34" charset="0"/>
              </a:rPr>
              <a:t>event of death </a:t>
            </a:r>
            <a:r>
              <a:rPr lang="en-US" sz="1600" dirty="0" smtClean="0">
                <a:latin typeface="Arial" pitchFamily="34" charset="0"/>
                <a:cs typeface="Arial" pitchFamily="34" charset="0"/>
              </a:rPr>
              <a:t>of the benefit till date shall vest in the legal heirs or nominees. </a:t>
            </a:r>
          </a:p>
          <a:p>
            <a:pPr>
              <a:lnSpc>
                <a:spcPct val="150000"/>
              </a:lnSpc>
              <a:buFont typeface="Wingdings" pitchFamily="2" charset="2"/>
              <a:buChar char="Ø"/>
            </a:pPr>
            <a:r>
              <a:rPr lang="en-US" sz="1600" dirty="0" smtClean="0">
                <a:latin typeface="Arial" pitchFamily="34" charset="0"/>
                <a:cs typeface="Arial" pitchFamily="34" charset="0"/>
              </a:rPr>
              <a:t>    In case the </a:t>
            </a:r>
            <a:r>
              <a:rPr lang="en-US" sz="1600" b="1" dirty="0" smtClean="0">
                <a:latin typeface="Arial" pitchFamily="34" charset="0"/>
                <a:cs typeface="Arial" pitchFamily="34" charset="0"/>
              </a:rPr>
              <a:t>employee suffers a permanent incapacity </a:t>
            </a:r>
            <a:r>
              <a:rPr lang="en-US" sz="1600" dirty="0" smtClean="0">
                <a:latin typeface="Arial" pitchFamily="34" charset="0"/>
                <a:cs typeface="Arial" pitchFamily="34" charset="0"/>
              </a:rPr>
              <a:t>while in employment, benefit granted to him    under a scheme as on the date of permanent incapacitation, shall vest in him on that day.</a:t>
            </a:r>
          </a:p>
          <a:p>
            <a:pPr>
              <a:lnSpc>
                <a:spcPct val="150000"/>
              </a:lnSpc>
              <a:buFont typeface="Wingdings" pitchFamily="2" charset="2"/>
              <a:buChar char="Ø"/>
            </a:pPr>
            <a:r>
              <a:rPr lang="en-US" sz="1600" dirty="0" smtClean="0">
                <a:latin typeface="Arial" pitchFamily="34" charset="0"/>
                <a:cs typeface="Arial" pitchFamily="34" charset="0"/>
              </a:rPr>
              <a:t>    In the </a:t>
            </a:r>
            <a:r>
              <a:rPr lang="en-US" sz="1600" b="1" dirty="0" smtClean="0">
                <a:latin typeface="Arial" pitchFamily="34" charset="0"/>
                <a:cs typeface="Arial" pitchFamily="34" charset="0"/>
              </a:rPr>
              <a:t>event of resignation or termination </a:t>
            </a:r>
            <a:r>
              <a:rPr lang="en-US" sz="1600" dirty="0" smtClean="0">
                <a:latin typeface="Arial" pitchFamily="34" charset="0"/>
                <a:cs typeface="Arial" pitchFamily="34" charset="0"/>
              </a:rPr>
              <a:t>of the employee, benefit which are granted and yet not vested as on that day shall expire . </a:t>
            </a:r>
          </a:p>
          <a:p>
            <a:endParaRPr lang="en-US" sz="1600" dirty="0" smtClean="0">
              <a:latin typeface="Arial" pitchFamily="34" charset="0"/>
              <a:cs typeface="Arial" pitchFamily="34" charset="0"/>
            </a:endParaRPr>
          </a:p>
          <a:p>
            <a:endParaRPr lang="en-US" sz="1600" b="1" dirty="0"/>
          </a:p>
        </p:txBody>
      </p: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Rectangle 3"/>
          <p:cNvSpPr/>
          <p:nvPr/>
        </p:nvSpPr>
        <p:spPr>
          <a:xfrm>
            <a:off x="0" y="0"/>
            <a:ext cx="9144000" cy="923330"/>
          </a:xfrm>
          <a:prstGeom prst="rect">
            <a:avLst/>
          </a:prstGeom>
        </p:spPr>
        <p:txBody>
          <a:bodyPr wrap="square">
            <a:spAutoFit/>
          </a:bodyPr>
          <a:lstStyle/>
          <a:p>
            <a:pPr marL="342900" indent="-342900">
              <a:buFontTx/>
              <a:buAutoNum type="arabicParenR"/>
              <a:defRPr/>
            </a:pPr>
            <a:endParaRPr lang="en-US" b="1" dirty="0" smtClean="0"/>
          </a:p>
          <a:p>
            <a:pPr marL="342900" indent="-342900" algn="just">
              <a:defRPr/>
            </a:pPr>
            <a:endParaRPr lang="en-US" b="1" dirty="0" smtClean="0"/>
          </a:p>
          <a:p>
            <a:pPr marL="342900" indent="-342900" algn="just">
              <a:defRPr/>
            </a:pPr>
            <a:r>
              <a:rPr lang="en-US" b="1" dirty="0" smtClean="0"/>
              <a:t>  </a:t>
            </a:r>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47800" y="1066800"/>
            <a:ext cx="46482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endParaRPr lang="en-US"/>
          </a:p>
        </p:txBody>
      </p:sp>
      <p:pic>
        <p:nvPicPr>
          <p:cNvPr id="4" name="Picture 3" descr="sweat-equity-1-728.jpg"/>
          <p:cNvPicPr>
            <a:picLocks noChangeAspect="1"/>
          </p:cNvPicPr>
          <p:nvPr/>
        </p:nvPicPr>
        <p:blipFill>
          <a:blip r:embed="rId2"/>
          <a:stretch>
            <a:fillRect/>
          </a:stretch>
        </p:blipFill>
        <p:spPr>
          <a:xfrm>
            <a:off x="0" y="0"/>
            <a:ext cx="9144000" cy="6858000"/>
          </a:xfrm>
          <a:prstGeom prst="rect">
            <a:avLst/>
          </a:prstGeom>
        </p:spPr>
      </p:pic>
      <p:sp>
        <p:nvSpPr>
          <p:cNvPr id="5" name="Oval 4"/>
          <p:cNvSpPr/>
          <p:nvPr/>
        </p:nvSpPr>
        <p:spPr>
          <a:xfrm>
            <a:off x="3352800" y="1600200"/>
            <a:ext cx="5791200" cy="4724400"/>
          </a:xfrm>
          <a:prstGeom prst="ellipse">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b="1" dirty="0" smtClean="0"/>
              <a:t>Sweat equity shares</a:t>
            </a:r>
            <a:r>
              <a:rPr lang="en-US" dirty="0" smtClean="0"/>
              <a:t>” are such </a:t>
            </a:r>
            <a:r>
              <a:rPr lang="en-US" b="1" dirty="0" smtClean="0"/>
              <a:t>equity shares</a:t>
            </a:r>
            <a:r>
              <a:rPr lang="en-US" dirty="0" smtClean="0"/>
              <a:t>, which are issued by a Company to its </a:t>
            </a:r>
            <a:r>
              <a:rPr lang="en-US" b="1" dirty="0" smtClean="0">
                <a:solidFill>
                  <a:srgbClr val="FF0000"/>
                </a:solidFill>
              </a:rPr>
              <a:t>directors</a:t>
            </a:r>
            <a:r>
              <a:rPr lang="en-US" dirty="0" smtClean="0"/>
              <a:t> or </a:t>
            </a:r>
            <a:r>
              <a:rPr lang="en-US" b="1" dirty="0" smtClean="0">
                <a:solidFill>
                  <a:srgbClr val="FF0000"/>
                </a:solidFill>
              </a:rPr>
              <a:t>employees </a:t>
            </a:r>
            <a:r>
              <a:rPr lang="en-US" b="1" dirty="0" smtClean="0"/>
              <a:t>at a discount or for consideration, other than cash</a:t>
            </a:r>
            <a:r>
              <a:rPr lang="en-US" dirty="0" smtClean="0"/>
              <a:t>, for providing their know-how or making available rights in the nature of intellectual property rights or value additions, by whatever name called.</a:t>
            </a:r>
            <a:endParaRPr lang="en-US" dirty="0"/>
          </a:p>
        </p:txBody>
      </p:sp>
      <p:sp>
        <p:nvSpPr>
          <p:cNvPr id="6" name="Rectangle 5"/>
          <p:cNvSpPr/>
          <p:nvPr/>
        </p:nvSpPr>
        <p:spPr>
          <a:xfrm>
            <a:off x="7162800" y="152400"/>
            <a:ext cx="1828800" cy="1295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8" name="Picture 7" descr="Untitled.png"/>
          <p:cNvPicPr>
            <a:picLocks noChangeAspect="1"/>
          </p:cNvPicPr>
          <p:nvPr/>
        </p:nvPicPr>
        <p:blipFill>
          <a:blip r:embed="rId3"/>
          <a:stretch>
            <a:fillRect/>
          </a:stretch>
        </p:blipFill>
        <p:spPr>
          <a:xfrm>
            <a:off x="8286630" y="6019800"/>
            <a:ext cx="857370" cy="838200"/>
          </a:xfrm>
          <a:prstGeom prst="rect">
            <a:avLst/>
          </a:prstGeom>
        </p:spPr>
      </p:pic>
      <p:sp>
        <p:nvSpPr>
          <p:cNvPr id="9" name="Rectangle 8"/>
          <p:cNvSpPr/>
          <p:nvPr/>
        </p:nvSpPr>
        <p:spPr>
          <a:xfrm>
            <a:off x="1524000" y="1219200"/>
            <a:ext cx="38862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5410200" y="1219200"/>
            <a:ext cx="457200" cy="381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p:cNvSpPr>
          <p:nvPr/>
        </p:nvSpPr>
        <p:spPr bwMode="auto">
          <a:xfrm>
            <a:off x="381000" y="28956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dirty="0" smtClean="0"/>
              <a:t>Issue notices in writing to Shareholders for general meeting along with </a:t>
            </a:r>
            <a:r>
              <a:rPr lang="en-US" sz="1600" b="1" dirty="0" smtClean="0">
                <a:solidFill>
                  <a:srgbClr val="C00000"/>
                </a:solidFill>
              </a:rPr>
              <a:t>explanatory statement as required u/s.102</a:t>
            </a:r>
            <a:endParaRPr lang="en-IN" sz="1600" b="1" dirty="0">
              <a:solidFill>
                <a:srgbClr val="C00000"/>
              </a:solidFill>
            </a:endParaRPr>
          </a:p>
        </p:txBody>
      </p:sp>
      <p:sp>
        <p:nvSpPr>
          <p:cNvPr id="5" name="Content Placeholder 3"/>
          <p:cNvSpPr txBox="1">
            <a:spLocks/>
          </p:cNvSpPr>
          <p:nvPr/>
        </p:nvSpPr>
        <p:spPr bwMode="auto">
          <a:xfrm>
            <a:off x="381000" y="35052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dirty="0" smtClean="0"/>
              <a:t>Convene the General Meeting and </a:t>
            </a:r>
            <a:r>
              <a:rPr lang="en-US" sz="1600" b="1" dirty="0" smtClean="0">
                <a:solidFill>
                  <a:srgbClr val="C00000"/>
                </a:solidFill>
              </a:rPr>
              <a:t>Pass a special resolution </a:t>
            </a:r>
            <a:r>
              <a:rPr lang="en-US" sz="1600" dirty="0" smtClean="0"/>
              <a:t>and </a:t>
            </a:r>
            <a:r>
              <a:rPr lang="en-US" sz="1600" b="1" dirty="0" smtClean="0">
                <a:solidFill>
                  <a:srgbClr val="C00000"/>
                </a:solidFill>
              </a:rPr>
              <a:t>File Form MGT-14 </a:t>
            </a:r>
            <a:r>
              <a:rPr lang="en-US" sz="1600" dirty="0" smtClean="0"/>
              <a:t>within 30 days of SR </a:t>
            </a:r>
            <a:endParaRPr lang="en-IN" sz="1600" dirty="0"/>
          </a:p>
        </p:txBody>
      </p:sp>
      <p:sp>
        <p:nvSpPr>
          <p:cNvPr id="6" name="Content Placeholder 3"/>
          <p:cNvSpPr txBox="1">
            <a:spLocks/>
          </p:cNvSpPr>
          <p:nvPr/>
        </p:nvSpPr>
        <p:spPr bwMode="auto">
          <a:xfrm>
            <a:off x="381000" y="41910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dirty="0" smtClean="0"/>
              <a:t>Call the Board Meeting and Allot sweat equity shares in the meeting and </a:t>
            </a:r>
            <a:r>
              <a:rPr lang="en-US" sz="1600" b="1" dirty="0" smtClean="0">
                <a:solidFill>
                  <a:srgbClr val="C00000"/>
                </a:solidFill>
              </a:rPr>
              <a:t>File Form PAS-3 </a:t>
            </a:r>
            <a:r>
              <a:rPr lang="en-US" sz="1600" dirty="0" smtClean="0"/>
              <a:t>within “30”days of passing BR</a:t>
            </a:r>
            <a:endParaRPr lang="en-IN" sz="1600" dirty="0"/>
          </a:p>
        </p:txBody>
      </p:sp>
      <p:sp>
        <p:nvSpPr>
          <p:cNvPr id="7" name="Content Placeholder 3"/>
          <p:cNvSpPr txBox="1">
            <a:spLocks/>
          </p:cNvSpPr>
          <p:nvPr/>
        </p:nvSpPr>
        <p:spPr bwMode="auto">
          <a:xfrm>
            <a:off x="381000" y="48006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dirty="0" smtClean="0"/>
              <a:t>The company shall maintain a </a:t>
            </a:r>
            <a:r>
              <a:rPr lang="en-US" sz="1600" b="1" dirty="0" smtClean="0">
                <a:solidFill>
                  <a:srgbClr val="C00000"/>
                </a:solidFill>
              </a:rPr>
              <a:t>Register</a:t>
            </a:r>
            <a:r>
              <a:rPr lang="en-US" sz="1600" dirty="0" smtClean="0"/>
              <a:t> of Sweat Equity Shares in </a:t>
            </a:r>
            <a:r>
              <a:rPr lang="en-US" sz="1600" b="1" dirty="0" smtClean="0">
                <a:solidFill>
                  <a:srgbClr val="C00000"/>
                </a:solidFill>
              </a:rPr>
              <a:t>Form No. SH-3</a:t>
            </a:r>
            <a:endParaRPr lang="en-IN" sz="1600" b="1" dirty="0">
              <a:solidFill>
                <a:srgbClr val="C00000"/>
              </a:solidFill>
            </a:endParaRPr>
          </a:p>
        </p:txBody>
      </p:sp>
      <p:sp>
        <p:nvSpPr>
          <p:cNvPr id="8" name="Content Placeholder 3"/>
          <p:cNvSpPr txBox="1">
            <a:spLocks/>
          </p:cNvSpPr>
          <p:nvPr/>
        </p:nvSpPr>
        <p:spPr bwMode="auto">
          <a:xfrm>
            <a:off x="381000" y="54102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dirty="0" smtClean="0"/>
              <a:t>The Board of Directors shall, inter alia, </a:t>
            </a:r>
            <a:r>
              <a:rPr lang="en-US" sz="1600" b="1" dirty="0" smtClean="0">
                <a:solidFill>
                  <a:srgbClr val="C00000"/>
                </a:solidFill>
              </a:rPr>
              <a:t>disclose in the Directors’ Report </a:t>
            </a:r>
            <a:r>
              <a:rPr lang="en-US" sz="1600" dirty="0" smtClean="0"/>
              <a:t>for the year</a:t>
            </a:r>
            <a:endParaRPr lang="en-IN" sz="1600" dirty="0"/>
          </a:p>
        </p:txBody>
      </p:sp>
      <p:sp>
        <p:nvSpPr>
          <p:cNvPr id="9" name="Rectangle 8"/>
          <p:cNvSpPr/>
          <p:nvPr/>
        </p:nvSpPr>
        <p:spPr>
          <a:xfrm>
            <a:off x="1" y="1219200"/>
            <a:ext cx="6713708" cy="461665"/>
          </a:xfrm>
          <a:prstGeom prst="rect">
            <a:avLst/>
          </a:prstGeom>
        </p:spPr>
        <p:txBody>
          <a:bodyPr wrap="square">
            <a:spAutoFit/>
          </a:bodyPr>
          <a:lstStyle/>
          <a:p>
            <a:pPr>
              <a:buFont typeface="Wingdings" pitchFamily="2" charset="2"/>
              <a:buChar char="v"/>
            </a:pPr>
            <a:r>
              <a:rPr lang="en-US" b="1" i="1" dirty="0" smtClean="0"/>
              <a:t> </a:t>
            </a:r>
            <a:r>
              <a:rPr lang="en-US" sz="2400" b="1" i="1" dirty="0" smtClean="0"/>
              <a:t>Procedure for the issue of Sweat Equity Shares</a:t>
            </a:r>
            <a:r>
              <a:rPr lang="en-US" b="1" i="1" dirty="0" smtClean="0"/>
              <a:t>:</a:t>
            </a:r>
          </a:p>
        </p:txBody>
      </p:sp>
      <p:sp>
        <p:nvSpPr>
          <p:cNvPr id="11" name="Content Placeholder 3"/>
          <p:cNvSpPr txBox="1">
            <a:spLocks/>
          </p:cNvSpPr>
          <p:nvPr/>
        </p:nvSpPr>
        <p:spPr bwMode="auto">
          <a:xfrm>
            <a:off x="381000" y="2209800"/>
            <a:ext cx="8229600" cy="762000"/>
          </a:xfrm>
          <a:prstGeom prst="downArrowCallout">
            <a:avLst/>
          </a:prstGeom>
        </p:spPr>
        <p:style>
          <a:lnRef idx="2">
            <a:schemeClr val="dk1"/>
          </a:lnRef>
          <a:fillRef idx="1">
            <a:schemeClr val="lt1"/>
          </a:fillRef>
          <a:effectRef idx="0">
            <a:schemeClr val="dk1"/>
          </a:effectRef>
          <a:fontRef idx="minor">
            <a:schemeClr val="dk1"/>
          </a:fontRef>
        </p:style>
        <p:txBody>
          <a:bodyPr anchor="ctr"/>
          <a:lstStyle/>
          <a:p>
            <a:pPr marL="342900" lvl="0" indent="-342900" algn="ctr">
              <a:defRPr/>
            </a:pPr>
            <a:r>
              <a:rPr lang="en-US" sz="1600" b="1" dirty="0" smtClean="0">
                <a:solidFill>
                  <a:srgbClr val="C00000"/>
                </a:solidFill>
              </a:rPr>
              <a:t>Convene and hold a board meeting</a:t>
            </a:r>
            <a:endParaRPr lang="en-IN" sz="1600" b="1" dirty="0">
              <a:solidFill>
                <a:srgbClr val="C00000"/>
              </a:solidFill>
            </a:endParaRPr>
          </a:p>
        </p:txBody>
      </p:sp>
      <p:sp>
        <p:nvSpPr>
          <p:cNvPr id="13" name="Rectangle 12"/>
          <p:cNvSpPr/>
          <p:nvPr/>
        </p:nvSpPr>
        <p:spPr>
          <a:xfrm>
            <a:off x="381000" y="6019800"/>
            <a:ext cx="8229600" cy="533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lvl="0" indent="-342900" algn="ctr">
              <a:defRPr/>
            </a:pPr>
            <a:r>
              <a:rPr lang="en-IN" sz="1600" dirty="0" smtClean="0"/>
              <a:t>Deliver the share certificates of allotted shares </a:t>
            </a:r>
            <a:r>
              <a:rPr lang="en-IN" sz="1600" b="1" dirty="0" smtClean="0">
                <a:solidFill>
                  <a:srgbClr val="C00000"/>
                </a:solidFill>
              </a:rPr>
              <a:t>within a period of 2 months </a:t>
            </a:r>
            <a:r>
              <a:rPr lang="en-IN" sz="1600" dirty="0" smtClean="0"/>
              <a:t>from </a:t>
            </a:r>
          </a:p>
          <a:p>
            <a:pPr marL="342900" lvl="0" indent="-342900" algn="ctr">
              <a:defRPr/>
            </a:pPr>
            <a:r>
              <a:rPr lang="en-IN" sz="1600" dirty="0" smtClean="0"/>
              <a:t>date of allotment</a:t>
            </a:r>
            <a:endParaRPr lang="en-IN" sz="1600" dirty="0"/>
          </a:p>
        </p:txBody>
      </p:sp>
      <p:sp>
        <p:nvSpPr>
          <p:cNvPr id="12" name="Rounded Rectangle 11"/>
          <p:cNvSpPr/>
          <p:nvPr/>
        </p:nvSpPr>
        <p:spPr>
          <a:xfrm>
            <a:off x="228600" y="152400"/>
            <a:ext cx="8458200" cy="83820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280988" algn="ctr">
              <a:defRPr/>
            </a:pPr>
            <a:endParaRPr lang="en-US" sz="2400" b="1" dirty="0" smtClean="0">
              <a:solidFill>
                <a:srgbClr val="0070C0"/>
              </a:solidFill>
              <a:latin typeface="Arial" pitchFamily="34" charset="0"/>
              <a:cs typeface="Arial" pitchFamily="34" charset="0"/>
            </a:endParaRPr>
          </a:p>
          <a:p>
            <a:pPr marL="280988" algn="ctr">
              <a:defRPr/>
            </a:pPr>
            <a:r>
              <a:rPr lang="en-US" sz="2400" b="1" dirty="0" smtClean="0">
                <a:solidFill>
                  <a:srgbClr val="0070C0"/>
                </a:solidFill>
                <a:latin typeface="Arial" pitchFamily="34" charset="0"/>
                <a:cs typeface="Arial" pitchFamily="34" charset="0"/>
              </a:rPr>
              <a:t>By Public and Private Companies</a:t>
            </a:r>
          </a:p>
          <a:p>
            <a:pPr>
              <a:defRPr/>
            </a:pPr>
            <a:r>
              <a:rPr lang="en-US" sz="1600" b="1" dirty="0" smtClean="0">
                <a:solidFill>
                  <a:srgbClr val="C00000"/>
                </a:solidFill>
                <a:latin typeface="Arial" pitchFamily="34" charset="0"/>
                <a:cs typeface="Arial" pitchFamily="34" charset="0"/>
              </a:rPr>
              <a:t>Sec. 54 read with Rule 8 of Companies (Share Capital and Debentures) Rules, 2014</a:t>
            </a:r>
          </a:p>
          <a:p>
            <a:pPr marL="280988" algn="ctr">
              <a:defRPr/>
            </a:pPr>
            <a:endParaRPr lang="en-US" b="1" dirty="0" smtClean="0">
              <a:solidFill>
                <a:schemeClr val="bg1"/>
              </a:solidFill>
              <a:latin typeface="Arial" pitchFamily="34" charset="0"/>
              <a:cs typeface="Arial" pitchFamily="34" charset="0"/>
            </a:endParaRPr>
          </a:p>
          <a:p>
            <a:pPr marL="738188" indent="-457200" algn="ctr">
              <a:buFontTx/>
              <a:buAutoNum type="alphaUcParenR"/>
              <a:defRPr/>
            </a:pPr>
            <a:endParaRPr lang="en-US" sz="2400" b="1" dirty="0">
              <a:solidFill>
                <a:schemeClr val="bg1"/>
              </a:solidFill>
              <a:latin typeface="Arial" pitchFamily="34" charset="0"/>
              <a:cs typeface="Arial" pitchFamily="34" charset="0"/>
            </a:endParaRPr>
          </a:p>
        </p:txBody>
      </p:sp>
      <p:pic>
        <p:nvPicPr>
          <p:cNvPr id="10" name="Picture 9"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990600"/>
            <a:ext cx="9144000" cy="58674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Rounded Rectangle 2"/>
          <p:cNvSpPr/>
          <p:nvPr/>
        </p:nvSpPr>
        <p:spPr>
          <a:xfrm>
            <a:off x="228600" y="152400"/>
            <a:ext cx="8458200" cy="83820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280988" algn="ctr">
              <a:defRPr/>
            </a:pPr>
            <a:endParaRPr lang="en-US" sz="2400" b="1" dirty="0" smtClean="0">
              <a:solidFill>
                <a:srgbClr val="0070C0"/>
              </a:solidFill>
              <a:latin typeface="Arial" pitchFamily="34" charset="0"/>
              <a:cs typeface="Arial" pitchFamily="34" charset="0"/>
            </a:endParaRPr>
          </a:p>
          <a:p>
            <a:pPr marL="280988" algn="ctr">
              <a:defRPr/>
            </a:pPr>
            <a:endParaRPr lang="en-US" sz="2400" b="1" dirty="0" smtClean="0">
              <a:solidFill>
                <a:srgbClr val="0070C0"/>
              </a:solidFill>
              <a:latin typeface="Arial" pitchFamily="34" charset="0"/>
              <a:cs typeface="Arial" pitchFamily="34" charset="0"/>
            </a:endParaRPr>
          </a:p>
          <a:p>
            <a:pPr marL="280988" algn="ctr">
              <a:defRPr/>
            </a:pPr>
            <a:r>
              <a:rPr lang="en-US" sz="2400" b="1" dirty="0" smtClean="0">
                <a:solidFill>
                  <a:srgbClr val="0070C0"/>
                </a:solidFill>
                <a:latin typeface="Arial" pitchFamily="34" charset="0"/>
                <a:cs typeface="Arial" pitchFamily="34" charset="0"/>
              </a:rPr>
              <a:t>By Listed Companies</a:t>
            </a:r>
          </a:p>
          <a:p>
            <a:pPr algn="ctr">
              <a:buFont typeface="Arial" charset="0"/>
              <a:buNone/>
              <a:defRPr/>
            </a:pPr>
            <a:r>
              <a:rPr lang="en-US" b="1" dirty="0" smtClean="0">
                <a:solidFill>
                  <a:srgbClr val="C00000"/>
                </a:solidFill>
                <a:latin typeface="Arial" pitchFamily="34" charset="0"/>
                <a:cs typeface="Arial" pitchFamily="34" charset="0"/>
              </a:rPr>
              <a:t>SEBI(Issue of Sweat Equity Shares) Regulations, 2002</a:t>
            </a:r>
          </a:p>
          <a:p>
            <a:pPr marL="280988" algn="ctr">
              <a:defRPr/>
            </a:pPr>
            <a:endParaRPr lang="en-US" b="1" dirty="0" smtClean="0">
              <a:solidFill>
                <a:schemeClr val="bg1"/>
              </a:solidFill>
              <a:latin typeface="Arial" pitchFamily="34" charset="0"/>
              <a:cs typeface="Arial" pitchFamily="34" charset="0"/>
            </a:endParaRPr>
          </a:p>
          <a:p>
            <a:pPr marL="738188" indent="-457200" algn="ctr">
              <a:buFontTx/>
              <a:buAutoNum type="alphaUcParenR"/>
              <a:defRPr/>
            </a:pPr>
            <a:endParaRPr lang="en-US" sz="2400" b="1" dirty="0">
              <a:solidFill>
                <a:schemeClr val="bg1"/>
              </a:solidFill>
              <a:latin typeface="Arial" pitchFamily="34" charset="0"/>
              <a:cs typeface="Arial" pitchFamily="34" charset="0"/>
            </a:endParaRPr>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
        <p:nvSpPr>
          <p:cNvPr id="5" name="TextBox 4"/>
          <p:cNvSpPr txBox="1"/>
          <p:nvPr/>
        </p:nvSpPr>
        <p:spPr>
          <a:xfrm>
            <a:off x="0" y="990601"/>
            <a:ext cx="9144000" cy="5355312"/>
          </a:xfrm>
          <a:prstGeom prst="rect">
            <a:avLst/>
          </a:prstGeom>
          <a:noFill/>
        </p:spPr>
        <p:txBody>
          <a:bodyPr wrap="square">
            <a:spAutoFit/>
          </a:bodyPr>
          <a:lstStyle/>
          <a:p>
            <a:pPr>
              <a:defRPr/>
            </a:pPr>
            <a:endParaRPr lang="en-IN" dirty="0"/>
          </a:p>
          <a:p>
            <a:pPr marL="342900" indent="-342900">
              <a:defRPr/>
            </a:pPr>
            <a:endParaRPr lang="en-IN" b="1" dirty="0" smtClean="0"/>
          </a:p>
          <a:p>
            <a:pPr marL="342900" indent="-342900">
              <a:defRPr/>
            </a:pPr>
            <a:endParaRPr lang="en-IN" b="1" dirty="0" smtClean="0"/>
          </a:p>
          <a:p>
            <a:pPr marL="342900" indent="-342900">
              <a:defRPr/>
            </a:pPr>
            <a:r>
              <a:rPr lang="en-IN" b="1" dirty="0" smtClean="0"/>
              <a:t>1.Applicability</a:t>
            </a:r>
            <a:r>
              <a:rPr lang="en-IN" b="1" dirty="0"/>
              <a:t>.</a:t>
            </a:r>
          </a:p>
          <a:p>
            <a:pPr>
              <a:defRPr/>
            </a:pPr>
            <a:endParaRPr lang="en-IN" dirty="0"/>
          </a:p>
          <a:p>
            <a:pPr>
              <a:defRPr/>
            </a:pPr>
            <a:r>
              <a:rPr lang="en-IN" dirty="0"/>
              <a:t>These Regulations are </a:t>
            </a:r>
            <a:r>
              <a:rPr lang="en-IN" b="1" dirty="0">
                <a:solidFill>
                  <a:srgbClr val="C00000"/>
                </a:solidFill>
              </a:rPr>
              <a:t>applicable to listed companies</a:t>
            </a:r>
          </a:p>
          <a:p>
            <a:pPr>
              <a:defRPr/>
            </a:pPr>
            <a:endParaRPr lang="en-IN" dirty="0"/>
          </a:p>
          <a:p>
            <a:pPr>
              <a:defRPr/>
            </a:pPr>
            <a:r>
              <a:rPr lang="en-IN" b="1" dirty="0"/>
              <a:t>2. </a:t>
            </a:r>
            <a:r>
              <a:rPr lang="en-IN" b="1" dirty="0" smtClean="0"/>
              <a:t> Issue of Sweat Equity Shares </a:t>
            </a:r>
            <a:r>
              <a:rPr lang="en-IN" dirty="0" smtClean="0"/>
              <a:t>: Sweat </a:t>
            </a:r>
            <a:r>
              <a:rPr lang="en-IN" dirty="0"/>
              <a:t>equity shares may be </a:t>
            </a:r>
            <a:r>
              <a:rPr lang="en-IN" b="1" dirty="0">
                <a:solidFill>
                  <a:srgbClr val="C00000"/>
                </a:solidFill>
              </a:rPr>
              <a:t>issued to employee, promoter</a:t>
            </a:r>
          </a:p>
          <a:p>
            <a:pPr>
              <a:defRPr/>
            </a:pPr>
            <a:endParaRPr lang="en-IN" dirty="0"/>
          </a:p>
          <a:p>
            <a:pPr>
              <a:defRPr/>
            </a:pPr>
            <a:r>
              <a:rPr lang="en-IN" b="1" dirty="0"/>
              <a:t>3. Special Resolution</a:t>
            </a:r>
          </a:p>
          <a:p>
            <a:pPr>
              <a:defRPr/>
            </a:pPr>
            <a:endParaRPr lang="en-IN" b="1" dirty="0"/>
          </a:p>
          <a:p>
            <a:pPr algn="just">
              <a:defRPr/>
            </a:pPr>
            <a:r>
              <a:rPr lang="en-IN" dirty="0"/>
              <a:t>The BOD at the time of sending notice to the shareholders shall send additional information in the explanatory statement as mentioned in the schedule to these Regulations</a:t>
            </a:r>
          </a:p>
          <a:p>
            <a:pPr>
              <a:defRPr/>
            </a:pPr>
            <a:endParaRPr lang="en-IN" b="1" dirty="0"/>
          </a:p>
          <a:p>
            <a:pPr>
              <a:defRPr/>
            </a:pPr>
            <a:r>
              <a:rPr lang="en-IN" b="1" dirty="0"/>
              <a:t>4. Issue of Sweat Equity Shares to Promoters.</a:t>
            </a:r>
          </a:p>
          <a:p>
            <a:pPr>
              <a:defRPr/>
            </a:pPr>
            <a:endParaRPr lang="en-IN" b="1" dirty="0"/>
          </a:p>
          <a:p>
            <a:pPr algn="just">
              <a:defRPr/>
            </a:pPr>
            <a:r>
              <a:rPr lang="en-IN" dirty="0"/>
              <a:t>In case of Issue of sweat equity shares to promoters, the same shall also </a:t>
            </a:r>
            <a:r>
              <a:rPr lang="en-IN" dirty="0" smtClean="0"/>
              <a:t>be approved </a:t>
            </a:r>
            <a:r>
              <a:rPr lang="en-IN" dirty="0"/>
              <a:t>by simple majority of the shareholders in General Meeting</a:t>
            </a:r>
          </a:p>
          <a:p>
            <a:pPr>
              <a:defRPr/>
            </a:pPr>
            <a:endParaRPr lang="en-IN" dirty="0"/>
          </a:p>
        </p:txBody>
      </p:sp>
      <p:sp>
        <p:nvSpPr>
          <p:cNvPr id="7" name="Rectangle 6"/>
          <p:cNvSpPr/>
          <p:nvPr/>
        </p:nvSpPr>
        <p:spPr>
          <a:xfrm>
            <a:off x="1" y="1219200"/>
            <a:ext cx="6713708" cy="461665"/>
          </a:xfrm>
          <a:prstGeom prst="rect">
            <a:avLst/>
          </a:prstGeom>
        </p:spPr>
        <p:txBody>
          <a:bodyPr wrap="square">
            <a:spAutoFit/>
          </a:bodyPr>
          <a:lstStyle/>
          <a:p>
            <a:pPr>
              <a:buFont typeface="Wingdings" pitchFamily="2" charset="2"/>
              <a:buChar char="v"/>
            </a:pPr>
            <a:r>
              <a:rPr lang="en-US" b="1" i="1" dirty="0" smtClean="0"/>
              <a:t> </a:t>
            </a:r>
            <a:r>
              <a:rPr lang="en-US" sz="2400" b="1" i="1" dirty="0" smtClean="0"/>
              <a:t>Conditions  for the issue of Sweat Equity Shares</a:t>
            </a:r>
            <a:r>
              <a:rPr lang="en-US" b="1" i="1" dirty="0" smtClean="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52400" y="838200"/>
            <a:ext cx="8763000" cy="5791200"/>
          </a:xfrm>
          <a:prstGeom prst="roundRect">
            <a:avLst/>
          </a:prstGeom>
          <a:effectLst>
            <a:glow rad="101600">
              <a:schemeClr val="accent2">
                <a:satMod val="175000"/>
                <a:alpha val="40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4" name="Rounded Rectangle 3"/>
          <p:cNvSpPr/>
          <p:nvPr/>
        </p:nvSpPr>
        <p:spPr>
          <a:xfrm>
            <a:off x="152400" y="152400"/>
            <a:ext cx="8839200" cy="838200"/>
          </a:xfrm>
          <a:prstGeom prst="roundRect">
            <a:avLst/>
          </a:prstGeom>
          <a:effectLst>
            <a:glow rad="228600">
              <a:schemeClr val="bg2">
                <a:lumMod val="25000"/>
                <a:alpha val="40000"/>
              </a:schemeClr>
            </a:glow>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marL="280988" indent="234950" algn="just">
              <a:defRPr/>
            </a:pPr>
            <a:r>
              <a:rPr lang="en-US" sz="4000" b="1" dirty="0" smtClean="0">
                <a:solidFill>
                  <a:schemeClr val="bg1"/>
                </a:solidFill>
                <a:latin typeface="Book Antiqua" pitchFamily="18" charset="0"/>
                <a:cs typeface="Aharoni" pitchFamily="2" charset="-79"/>
              </a:rPr>
              <a:t>      Definition of Securities</a:t>
            </a:r>
          </a:p>
          <a:p>
            <a:pPr marL="280988" indent="234950" algn="just">
              <a:defRPr/>
            </a:pPr>
            <a:r>
              <a:rPr lang="en-US" sz="1600" b="1" i="1" dirty="0" smtClean="0">
                <a:solidFill>
                  <a:schemeClr val="bg1"/>
                </a:solidFill>
                <a:latin typeface="+mj-lt"/>
                <a:cs typeface="Aharoni" pitchFamily="2" charset="-79"/>
              </a:rPr>
              <a:t>                                                   (Sec. 2(h) of SCRA, 1956)</a:t>
            </a:r>
            <a:r>
              <a:rPr lang="en-US" sz="1600" b="1" i="1" dirty="0" smtClean="0">
                <a:solidFill>
                  <a:schemeClr val="bg1"/>
                </a:solidFill>
                <a:latin typeface="+mj-lt"/>
                <a:cs typeface="Arial" pitchFamily="34" charset="0"/>
              </a:rPr>
              <a:t> </a:t>
            </a:r>
            <a:endParaRPr lang="en-US" sz="1600" b="1" i="1" dirty="0">
              <a:solidFill>
                <a:schemeClr val="bg1"/>
              </a:solidFill>
              <a:latin typeface="+mj-lt"/>
              <a:cs typeface="Arial" pitchFamily="34" charset="0"/>
            </a:endParaRPr>
          </a:p>
        </p:txBody>
      </p:sp>
      <p:sp>
        <p:nvSpPr>
          <p:cNvPr id="12" name="Content Placeholder 11"/>
          <p:cNvSpPr>
            <a:spLocks noGrp="1"/>
          </p:cNvSpPr>
          <p:nvPr>
            <p:ph idx="1"/>
          </p:nvPr>
        </p:nvSpPr>
        <p:spPr>
          <a:xfrm>
            <a:off x="304800" y="1295400"/>
            <a:ext cx="8534400" cy="5181600"/>
          </a:xfrm>
        </p:spPr>
        <p:txBody>
          <a:bodyPr>
            <a:normAutofit/>
          </a:bodyPr>
          <a:lstStyle/>
          <a:p>
            <a:pPr>
              <a:buNone/>
            </a:pPr>
            <a:r>
              <a:rPr lang="en-US" sz="1800" dirty="0" smtClean="0"/>
              <a:t>“</a:t>
            </a:r>
            <a:r>
              <a:rPr lang="en-US" sz="1800" dirty="0" smtClean="0">
                <a:latin typeface="Book Antiqua" pitchFamily="18" charset="0"/>
              </a:rPr>
              <a:t>securities” include—</a:t>
            </a:r>
          </a:p>
          <a:p>
            <a:pPr algn="just">
              <a:buClr>
                <a:schemeClr val="tx2"/>
              </a:buClr>
              <a:buFont typeface="Wingdings" pitchFamily="2" charset="2"/>
              <a:buChar char="Ø"/>
            </a:pPr>
            <a:r>
              <a:rPr lang="en-US" sz="1800" b="1" dirty="0" smtClean="0">
                <a:solidFill>
                  <a:srgbClr val="FF0000"/>
                </a:solidFill>
                <a:latin typeface="Book Antiqua" pitchFamily="18" charset="0"/>
                <a:ea typeface="Cambria Math" pitchFamily="18" charset="0"/>
              </a:rPr>
              <a:t>shares, scrip's, stocks, bonds, debentures, debenture stock or other marketable securities of a like nature</a:t>
            </a:r>
            <a:r>
              <a:rPr lang="en-US" sz="1800" b="1" dirty="0" smtClean="0">
                <a:latin typeface="Book Antiqua" pitchFamily="18" charset="0"/>
                <a:ea typeface="Cambria Math" pitchFamily="18" charset="0"/>
              </a:rPr>
              <a:t> </a:t>
            </a:r>
            <a:r>
              <a:rPr lang="en-US" sz="1800" dirty="0" smtClean="0">
                <a:latin typeface="Book Antiqua" pitchFamily="18" charset="0"/>
                <a:ea typeface="Cambria Math" pitchFamily="18" charset="0"/>
              </a:rPr>
              <a:t>in or of any incorporated company or other body corporate;</a:t>
            </a:r>
          </a:p>
          <a:p>
            <a:pPr algn="just">
              <a:buClr>
                <a:schemeClr val="tx2"/>
              </a:buClr>
              <a:buFont typeface="Wingdings" pitchFamily="2" charset="2"/>
              <a:buChar char="Ø"/>
            </a:pPr>
            <a:r>
              <a:rPr lang="en-US" sz="1800" dirty="0" smtClean="0">
                <a:latin typeface="Book Antiqua" pitchFamily="18" charset="0"/>
                <a:ea typeface="Cambria Math" pitchFamily="18" charset="0"/>
              </a:rPr>
              <a:t>Derivatives</a:t>
            </a:r>
          </a:p>
          <a:p>
            <a:pPr algn="just">
              <a:buClr>
                <a:schemeClr val="tx2"/>
              </a:buClr>
              <a:buFont typeface="Wingdings" pitchFamily="2" charset="2"/>
              <a:buChar char="Ø"/>
            </a:pPr>
            <a:r>
              <a:rPr lang="en-US" sz="1800" dirty="0" smtClean="0">
                <a:latin typeface="Book Antiqua" pitchFamily="18" charset="0"/>
                <a:ea typeface="Cambria Math" pitchFamily="18" charset="0"/>
              </a:rPr>
              <a:t>units or any other instrument issued by any </a:t>
            </a:r>
            <a:r>
              <a:rPr lang="en-US" sz="1800" b="1" dirty="0" smtClean="0">
                <a:solidFill>
                  <a:srgbClr val="FF0000"/>
                </a:solidFill>
                <a:latin typeface="Book Antiqua" pitchFamily="18" charset="0"/>
                <a:ea typeface="Cambria Math" pitchFamily="18" charset="0"/>
              </a:rPr>
              <a:t>collective investment scheme </a:t>
            </a:r>
            <a:r>
              <a:rPr lang="en-US" sz="1800" dirty="0" smtClean="0">
                <a:latin typeface="Book Antiqua" pitchFamily="18" charset="0"/>
                <a:ea typeface="Cambria Math" pitchFamily="18" charset="0"/>
              </a:rPr>
              <a:t>to the investors in such schemes</a:t>
            </a:r>
          </a:p>
          <a:p>
            <a:pPr algn="just">
              <a:buClr>
                <a:schemeClr val="tx2"/>
              </a:buClr>
              <a:buFont typeface="Wingdings" pitchFamily="2" charset="2"/>
              <a:buChar char="Ø"/>
            </a:pPr>
            <a:r>
              <a:rPr lang="en-US" sz="1800" b="1" dirty="0" smtClean="0">
                <a:solidFill>
                  <a:srgbClr val="FF0000"/>
                </a:solidFill>
                <a:latin typeface="Book Antiqua" pitchFamily="18" charset="0"/>
                <a:ea typeface="Cambria Math" pitchFamily="18" charset="0"/>
              </a:rPr>
              <a:t>security receipt </a:t>
            </a:r>
            <a:r>
              <a:rPr lang="en-US" sz="1800" dirty="0" smtClean="0">
                <a:latin typeface="Book Antiqua" pitchFamily="18" charset="0"/>
                <a:ea typeface="Cambria Math" pitchFamily="18" charset="0"/>
              </a:rPr>
              <a:t>as defined in clause (zg) of section 2 of the Securitization and Reconstruction of Financial Assets and Enforcement of Security Interest Act,2002</a:t>
            </a:r>
          </a:p>
          <a:p>
            <a:pPr algn="just">
              <a:buClr>
                <a:schemeClr val="tx2"/>
              </a:buClr>
              <a:buFont typeface="Wingdings" pitchFamily="2" charset="2"/>
              <a:buChar char="Ø"/>
            </a:pPr>
            <a:r>
              <a:rPr lang="en-US" sz="1800" dirty="0" smtClean="0">
                <a:latin typeface="Book Antiqua" pitchFamily="18" charset="0"/>
                <a:ea typeface="Cambria Math" pitchFamily="18" charset="0"/>
              </a:rPr>
              <a:t>units or any other such instrument issued to the investors under any </a:t>
            </a:r>
            <a:r>
              <a:rPr lang="en-US" sz="1800" b="1" dirty="0" smtClean="0">
                <a:solidFill>
                  <a:srgbClr val="FF0000"/>
                </a:solidFill>
                <a:latin typeface="Book Antiqua" pitchFamily="18" charset="0"/>
                <a:ea typeface="Cambria Math" pitchFamily="18" charset="0"/>
              </a:rPr>
              <a:t>mutual fund scheme</a:t>
            </a:r>
          </a:p>
          <a:p>
            <a:pPr algn="just">
              <a:buClr>
                <a:schemeClr val="tx2"/>
              </a:buClr>
              <a:buFont typeface="Wingdings" pitchFamily="2" charset="2"/>
              <a:buChar char="Ø"/>
            </a:pPr>
            <a:r>
              <a:rPr lang="en-US" sz="1800" b="1" dirty="0" smtClean="0">
                <a:solidFill>
                  <a:srgbClr val="FF0000"/>
                </a:solidFill>
                <a:latin typeface="Book Antiqua" pitchFamily="18" charset="0"/>
                <a:ea typeface="Cambria Math" pitchFamily="18" charset="0"/>
              </a:rPr>
              <a:t>Government securities</a:t>
            </a:r>
          </a:p>
          <a:p>
            <a:pPr algn="just">
              <a:buClr>
                <a:schemeClr val="tx2"/>
              </a:buClr>
              <a:buFont typeface="Wingdings" pitchFamily="2" charset="2"/>
              <a:buChar char="Ø"/>
            </a:pPr>
            <a:r>
              <a:rPr lang="en-US" sz="1800" dirty="0" smtClean="0">
                <a:latin typeface="Book Antiqua" pitchFamily="18" charset="0"/>
                <a:ea typeface="Cambria Math" pitchFamily="18" charset="0"/>
              </a:rPr>
              <a:t>such </a:t>
            </a:r>
            <a:r>
              <a:rPr lang="en-US" sz="1800" b="1" dirty="0" smtClean="0">
                <a:solidFill>
                  <a:srgbClr val="FF0000"/>
                </a:solidFill>
                <a:latin typeface="Book Antiqua" pitchFamily="18" charset="0"/>
                <a:ea typeface="Cambria Math" pitchFamily="18" charset="0"/>
              </a:rPr>
              <a:t>other instruments </a:t>
            </a:r>
            <a:r>
              <a:rPr lang="en-US" sz="1800" dirty="0" smtClean="0">
                <a:latin typeface="Book Antiqua" pitchFamily="18" charset="0"/>
                <a:ea typeface="Cambria Math" pitchFamily="18" charset="0"/>
              </a:rPr>
              <a:t>as may be declared by the Central Government to be securities; and</a:t>
            </a:r>
          </a:p>
          <a:p>
            <a:pPr algn="just">
              <a:buClr>
                <a:schemeClr val="tx2"/>
              </a:buClr>
              <a:buFont typeface="Wingdings" pitchFamily="2" charset="2"/>
              <a:buChar char="Ø"/>
            </a:pPr>
            <a:r>
              <a:rPr lang="en-US" sz="1800" dirty="0" smtClean="0">
                <a:latin typeface="Book Antiqua" pitchFamily="18" charset="0"/>
                <a:ea typeface="Cambria Math" pitchFamily="18" charset="0"/>
              </a:rPr>
              <a:t>rights or interest in securities</a:t>
            </a:r>
          </a:p>
          <a:p>
            <a:pPr>
              <a:buNone/>
            </a:pPr>
            <a:endParaRPr lang="en-US" sz="1800" dirty="0" smtClean="0"/>
          </a:p>
        </p:txBody>
      </p:sp>
      <p:pic>
        <p:nvPicPr>
          <p:cNvPr id="15" name="Picture 14"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90600"/>
            <a:ext cx="9144000" cy="58674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Rounded Rectangle 1"/>
          <p:cNvSpPr/>
          <p:nvPr/>
        </p:nvSpPr>
        <p:spPr>
          <a:xfrm>
            <a:off x="228600" y="152400"/>
            <a:ext cx="8458200" cy="83820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280988" algn="ctr">
              <a:defRPr/>
            </a:pPr>
            <a:endParaRPr lang="en-US" sz="2400" b="1" dirty="0" smtClean="0">
              <a:solidFill>
                <a:srgbClr val="0070C0"/>
              </a:solidFill>
              <a:latin typeface="Arial" pitchFamily="34" charset="0"/>
              <a:cs typeface="Arial" pitchFamily="34" charset="0"/>
            </a:endParaRPr>
          </a:p>
          <a:p>
            <a:pPr marL="280988" algn="ctr">
              <a:defRPr/>
            </a:pPr>
            <a:endParaRPr lang="en-US" sz="2400" b="1" dirty="0" smtClean="0">
              <a:solidFill>
                <a:srgbClr val="0070C0"/>
              </a:solidFill>
              <a:latin typeface="Arial" pitchFamily="34" charset="0"/>
              <a:cs typeface="Arial" pitchFamily="34" charset="0"/>
            </a:endParaRPr>
          </a:p>
          <a:p>
            <a:pPr marL="280988" algn="ctr">
              <a:defRPr/>
            </a:pPr>
            <a:r>
              <a:rPr lang="en-US" sz="2400" b="1" dirty="0" smtClean="0">
                <a:solidFill>
                  <a:srgbClr val="0070C0"/>
                </a:solidFill>
                <a:latin typeface="Arial" pitchFamily="34" charset="0"/>
                <a:cs typeface="Arial" pitchFamily="34" charset="0"/>
              </a:rPr>
              <a:t>By Listed Companies</a:t>
            </a:r>
          </a:p>
          <a:p>
            <a:pPr algn="ctr">
              <a:buFont typeface="Arial" charset="0"/>
              <a:buNone/>
              <a:defRPr/>
            </a:pPr>
            <a:r>
              <a:rPr lang="en-US" b="1" dirty="0" smtClean="0">
                <a:solidFill>
                  <a:srgbClr val="C00000"/>
                </a:solidFill>
                <a:latin typeface="Arial" pitchFamily="34" charset="0"/>
                <a:cs typeface="Arial" pitchFamily="34" charset="0"/>
              </a:rPr>
              <a:t>SEBI(Issue of Sweat Equity Shares) Regulations, 2002</a:t>
            </a:r>
          </a:p>
          <a:p>
            <a:pPr marL="280988" algn="ctr">
              <a:defRPr/>
            </a:pPr>
            <a:endParaRPr lang="en-US" b="1" dirty="0" smtClean="0">
              <a:solidFill>
                <a:schemeClr val="bg1"/>
              </a:solidFill>
              <a:latin typeface="Arial" pitchFamily="34" charset="0"/>
              <a:cs typeface="Arial" pitchFamily="34" charset="0"/>
            </a:endParaRPr>
          </a:p>
          <a:p>
            <a:pPr marL="738188" indent="-457200" algn="ctr">
              <a:buFontTx/>
              <a:buAutoNum type="alphaUcParenR"/>
              <a:defRPr/>
            </a:pPr>
            <a:endParaRPr lang="en-US" sz="2400" b="1" dirty="0">
              <a:solidFill>
                <a:schemeClr val="bg1"/>
              </a:solidFill>
              <a:latin typeface="Arial" pitchFamily="34" charset="0"/>
              <a:cs typeface="Arial" pitchFamily="34" charset="0"/>
            </a:endParaRPr>
          </a:p>
        </p:txBody>
      </p: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TextBox 3"/>
          <p:cNvSpPr txBox="1"/>
          <p:nvPr/>
        </p:nvSpPr>
        <p:spPr>
          <a:xfrm>
            <a:off x="152400" y="1066800"/>
            <a:ext cx="8991600" cy="5355312"/>
          </a:xfrm>
          <a:prstGeom prst="rect">
            <a:avLst/>
          </a:prstGeom>
          <a:noFill/>
        </p:spPr>
        <p:txBody>
          <a:bodyPr wrap="square">
            <a:spAutoFit/>
          </a:bodyPr>
          <a:lstStyle/>
          <a:p>
            <a:pPr>
              <a:defRPr/>
            </a:pPr>
            <a:r>
              <a:rPr lang="en-IN" b="1" dirty="0"/>
              <a:t>5</a:t>
            </a:r>
            <a:r>
              <a:rPr lang="en-IN" dirty="0"/>
              <a:t>. </a:t>
            </a:r>
            <a:r>
              <a:rPr lang="en-IN" b="1" dirty="0"/>
              <a:t>Pricing of Sweat Equity Shares</a:t>
            </a:r>
          </a:p>
          <a:p>
            <a:pPr>
              <a:defRPr/>
            </a:pPr>
            <a:endParaRPr lang="en-IN" b="1" dirty="0"/>
          </a:p>
          <a:p>
            <a:pPr>
              <a:defRPr/>
            </a:pPr>
            <a:r>
              <a:rPr lang="en-IN" dirty="0"/>
              <a:t>The price of sweat equity shares shall not be less than the higher of the following:</a:t>
            </a:r>
          </a:p>
          <a:p>
            <a:pPr>
              <a:defRPr/>
            </a:pPr>
            <a:endParaRPr lang="en-IN" dirty="0"/>
          </a:p>
          <a:p>
            <a:pPr marL="342900" indent="-342900">
              <a:buFont typeface="+mj-lt"/>
              <a:buAutoNum type="alphaLcParenR"/>
              <a:defRPr/>
            </a:pPr>
            <a:r>
              <a:rPr lang="en-IN" dirty="0"/>
              <a:t> the </a:t>
            </a:r>
            <a:r>
              <a:rPr lang="en-IN" b="1" dirty="0">
                <a:solidFill>
                  <a:srgbClr val="C00000"/>
                </a:solidFill>
              </a:rPr>
              <a:t>average of the weekly high and low </a:t>
            </a:r>
            <a:r>
              <a:rPr lang="en-IN" dirty="0"/>
              <a:t>of the closing prices of the related equity shares during last </a:t>
            </a:r>
            <a:r>
              <a:rPr lang="en-IN" b="1" dirty="0" smtClean="0">
                <a:solidFill>
                  <a:srgbClr val="C00000"/>
                </a:solidFill>
              </a:rPr>
              <a:t>“6” </a:t>
            </a:r>
            <a:r>
              <a:rPr lang="en-IN" b="1" dirty="0">
                <a:solidFill>
                  <a:srgbClr val="C00000"/>
                </a:solidFill>
              </a:rPr>
              <a:t>months </a:t>
            </a:r>
            <a:r>
              <a:rPr lang="en-IN" dirty="0"/>
              <a:t>preceding the relevant date; or</a:t>
            </a:r>
          </a:p>
          <a:p>
            <a:pPr marL="342900" indent="-342900">
              <a:buFont typeface="+mj-lt"/>
              <a:buAutoNum type="alphaLcParenR"/>
              <a:defRPr/>
            </a:pPr>
            <a:endParaRPr lang="en-IN" dirty="0"/>
          </a:p>
          <a:p>
            <a:pPr marL="342900" indent="-342900">
              <a:buFont typeface="+mj-lt"/>
              <a:buAutoNum type="alphaLcParenR"/>
              <a:defRPr/>
            </a:pPr>
            <a:r>
              <a:rPr lang="en-IN" dirty="0"/>
              <a:t>The </a:t>
            </a:r>
            <a:r>
              <a:rPr lang="en-IN" b="1" dirty="0">
                <a:solidFill>
                  <a:srgbClr val="C00000"/>
                </a:solidFill>
              </a:rPr>
              <a:t>average of the weekly high and low</a:t>
            </a:r>
            <a:r>
              <a:rPr lang="en-IN" dirty="0"/>
              <a:t> of the closing prices of the related equity shares during the </a:t>
            </a:r>
            <a:r>
              <a:rPr lang="en-IN" dirty="0" smtClean="0"/>
              <a:t> </a:t>
            </a:r>
            <a:r>
              <a:rPr lang="en-IN" b="1" dirty="0" smtClean="0">
                <a:solidFill>
                  <a:srgbClr val="C00000"/>
                </a:solidFill>
              </a:rPr>
              <a:t>“2”weeks </a:t>
            </a:r>
            <a:r>
              <a:rPr lang="en-IN" dirty="0"/>
              <a:t>preceding the relevant date</a:t>
            </a:r>
          </a:p>
          <a:p>
            <a:pPr marL="342900" indent="-342900">
              <a:buFont typeface="+mj-lt"/>
              <a:buAutoNum type="alphaLcParenR"/>
              <a:defRPr/>
            </a:pPr>
            <a:endParaRPr lang="en-IN" dirty="0"/>
          </a:p>
          <a:p>
            <a:pPr>
              <a:defRPr/>
            </a:pPr>
            <a:r>
              <a:rPr lang="en-IN" b="1" dirty="0"/>
              <a:t>6. Accounting Treatment</a:t>
            </a:r>
          </a:p>
          <a:p>
            <a:pPr>
              <a:defRPr/>
            </a:pPr>
            <a:endParaRPr lang="en-IN" dirty="0"/>
          </a:p>
          <a:p>
            <a:pPr>
              <a:defRPr/>
            </a:pPr>
            <a:r>
              <a:rPr lang="en-IN" dirty="0"/>
              <a:t>If the sweat equity is being </a:t>
            </a:r>
            <a:r>
              <a:rPr lang="en-IN" dirty="0" smtClean="0"/>
              <a:t>issued,</a:t>
            </a:r>
          </a:p>
          <a:p>
            <a:pPr>
              <a:buFont typeface="Wingdings" pitchFamily="2" charset="2"/>
              <a:buChar char="Ø"/>
              <a:defRPr/>
            </a:pPr>
            <a:r>
              <a:rPr lang="en-IN" b="1" dirty="0" smtClean="0">
                <a:solidFill>
                  <a:srgbClr val="C00000"/>
                </a:solidFill>
              </a:rPr>
              <a:t>In </a:t>
            </a:r>
            <a:r>
              <a:rPr lang="en-IN" b="1" dirty="0">
                <a:solidFill>
                  <a:srgbClr val="C00000"/>
                </a:solidFill>
              </a:rPr>
              <a:t>the form of a Depreciable </a:t>
            </a:r>
            <a:r>
              <a:rPr lang="en-IN" b="1" dirty="0" smtClean="0">
                <a:solidFill>
                  <a:srgbClr val="C00000"/>
                </a:solidFill>
              </a:rPr>
              <a:t>Assets: </a:t>
            </a:r>
            <a:r>
              <a:rPr lang="en-IN" dirty="0" smtClean="0"/>
              <a:t> </a:t>
            </a:r>
            <a:r>
              <a:rPr lang="en-IN" dirty="0"/>
              <a:t>the same will be transferred to the balance </a:t>
            </a:r>
            <a:r>
              <a:rPr lang="en-IN" dirty="0" smtClean="0"/>
              <a:t>sheet.</a:t>
            </a:r>
            <a:endParaRPr lang="en-IN" dirty="0"/>
          </a:p>
          <a:p>
            <a:pPr>
              <a:defRPr/>
            </a:pPr>
            <a:endParaRPr lang="en-IN" dirty="0"/>
          </a:p>
          <a:p>
            <a:pPr>
              <a:buFont typeface="Wingdings" pitchFamily="2" charset="2"/>
              <a:buChar char="Ø"/>
              <a:defRPr/>
            </a:pPr>
            <a:r>
              <a:rPr lang="en-IN" b="1" dirty="0">
                <a:solidFill>
                  <a:srgbClr val="C00000"/>
                </a:solidFill>
              </a:rPr>
              <a:t>If the sweat equity is being issued other than in the form of Depreciable assets </a:t>
            </a:r>
            <a:r>
              <a:rPr lang="en-IN" b="1" dirty="0" smtClean="0">
                <a:solidFill>
                  <a:srgbClr val="C00000"/>
                </a:solidFill>
              </a:rPr>
              <a:t>: </a:t>
            </a:r>
            <a:r>
              <a:rPr lang="en-IN" dirty="0" smtClean="0"/>
              <a:t>It </a:t>
            </a:r>
            <a:r>
              <a:rPr lang="en-IN" dirty="0"/>
              <a:t>will be treated as expenditure in the Statement of profit and loss</a:t>
            </a:r>
          </a:p>
          <a:p>
            <a:pPr>
              <a:defRPr/>
            </a:pPr>
            <a:endParaRPr lang="en-IN" dirty="0"/>
          </a:p>
          <a:p>
            <a:pPr>
              <a:defRPr/>
            </a:pPr>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90600"/>
            <a:ext cx="9144000" cy="5867400"/>
          </a:xfrm>
          <a:prstGeom prst="rect">
            <a:avLst/>
          </a:prstGeom>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Rounded Rectangle 1"/>
          <p:cNvSpPr/>
          <p:nvPr/>
        </p:nvSpPr>
        <p:spPr>
          <a:xfrm>
            <a:off x="228600" y="152400"/>
            <a:ext cx="8458200" cy="838200"/>
          </a:xfrm>
          <a:prstGeom prst="roundRect">
            <a:avLst/>
          </a:prstGeom>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280988" algn="ctr">
              <a:defRPr/>
            </a:pPr>
            <a:endParaRPr lang="en-US" sz="2400" b="1" dirty="0" smtClean="0">
              <a:solidFill>
                <a:srgbClr val="0070C0"/>
              </a:solidFill>
              <a:latin typeface="Arial" pitchFamily="34" charset="0"/>
              <a:cs typeface="Arial" pitchFamily="34" charset="0"/>
            </a:endParaRPr>
          </a:p>
          <a:p>
            <a:pPr marL="280988" algn="ctr">
              <a:defRPr/>
            </a:pPr>
            <a:endParaRPr lang="en-US" sz="2400" b="1" dirty="0" smtClean="0">
              <a:solidFill>
                <a:srgbClr val="0070C0"/>
              </a:solidFill>
              <a:latin typeface="Arial" pitchFamily="34" charset="0"/>
              <a:cs typeface="Arial" pitchFamily="34" charset="0"/>
            </a:endParaRPr>
          </a:p>
          <a:p>
            <a:pPr marL="280988" algn="ctr">
              <a:defRPr/>
            </a:pPr>
            <a:r>
              <a:rPr lang="en-US" sz="2400" b="1" dirty="0" smtClean="0">
                <a:solidFill>
                  <a:srgbClr val="0070C0"/>
                </a:solidFill>
                <a:latin typeface="Arial" pitchFamily="34" charset="0"/>
                <a:cs typeface="Arial" pitchFamily="34" charset="0"/>
              </a:rPr>
              <a:t>By Listed Companies</a:t>
            </a:r>
          </a:p>
          <a:p>
            <a:pPr algn="ctr">
              <a:buFont typeface="Arial" charset="0"/>
              <a:buNone/>
              <a:defRPr/>
            </a:pPr>
            <a:r>
              <a:rPr lang="en-US" b="1" dirty="0" smtClean="0">
                <a:solidFill>
                  <a:srgbClr val="C00000"/>
                </a:solidFill>
                <a:latin typeface="Arial" pitchFamily="34" charset="0"/>
                <a:cs typeface="Arial" pitchFamily="34" charset="0"/>
              </a:rPr>
              <a:t>SEBI(Issue of Sweat Equity Shares) Regulations, 2002</a:t>
            </a:r>
          </a:p>
          <a:p>
            <a:pPr marL="280988" algn="ctr">
              <a:defRPr/>
            </a:pPr>
            <a:endParaRPr lang="en-US" b="1" dirty="0" smtClean="0">
              <a:solidFill>
                <a:schemeClr val="bg1"/>
              </a:solidFill>
              <a:latin typeface="Arial" pitchFamily="34" charset="0"/>
              <a:cs typeface="Arial" pitchFamily="34" charset="0"/>
            </a:endParaRPr>
          </a:p>
          <a:p>
            <a:pPr marL="738188" indent="-457200" algn="ctr">
              <a:buFontTx/>
              <a:buAutoNum type="alphaUcParenR"/>
              <a:defRPr/>
            </a:pPr>
            <a:endParaRPr lang="en-US" sz="2400" b="1" dirty="0">
              <a:solidFill>
                <a:schemeClr val="bg1"/>
              </a:solidFill>
              <a:latin typeface="Arial" pitchFamily="34" charset="0"/>
              <a:cs typeface="Arial" pitchFamily="34" charset="0"/>
            </a:endParaRPr>
          </a:p>
        </p:txBody>
      </p: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TextBox 1"/>
          <p:cNvSpPr txBox="1">
            <a:spLocks noChangeArrowheads="1"/>
          </p:cNvSpPr>
          <p:nvPr/>
        </p:nvSpPr>
        <p:spPr bwMode="auto">
          <a:xfrm>
            <a:off x="0" y="1066800"/>
            <a:ext cx="9144000" cy="4877514"/>
          </a:xfrm>
          <a:prstGeom prst="rect">
            <a:avLst/>
          </a:prstGeom>
          <a:noFill/>
          <a:ln w="9525">
            <a:noFill/>
            <a:miter lim="800000"/>
            <a:headEnd/>
            <a:tailEnd/>
          </a:ln>
        </p:spPr>
        <p:txBody>
          <a:bodyPr wrap="square">
            <a:spAutoFit/>
          </a:bodyPr>
          <a:lstStyle/>
          <a:p>
            <a:r>
              <a:rPr lang="en-IN" b="1" dirty="0"/>
              <a:t>7. Valuation of intellectual Property</a:t>
            </a:r>
          </a:p>
          <a:p>
            <a:pPr algn="just"/>
            <a:endParaRPr lang="en-IN" b="1" dirty="0"/>
          </a:p>
          <a:p>
            <a:pPr algn="just"/>
            <a:r>
              <a:rPr lang="en-IN" dirty="0"/>
              <a:t>The </a:t>
            </a:r>
            <a:r>
              <a:rPr lang="en-IN" b="1" dirty="0">
                <a:solidFill>
                  <a:srgbClr val="C00000"/>
                </a:solidFill>
              </a:rPr>
              <a:t>merchant banker may consult such experts </a:t>
            </a:r>
            <a:r>
              <a:rPr lang="en-IN" dirty="0"/>
              <a:t>and </a:t>
            </a:r>
            <a:r>
              <a:rPr lang="en-IN" dirty="0" err="1"/>
              <a:t>valuers</a:t>
            </a:r>
            <a:r>
              <a:rPr lang="en-IN" dirty="0"/>
              <a:t>, as he may deem </a:t>
            </a:r>
            <a:r>
              <a:rPr lang="en-IN" dirty="0" smtClean="0"/>
              <a:t>fit having </a:t>
            </a:r>
            <a:r>
              <a:rPr lang="en-IN" dirty="0"/>
              <a:t>regard to the nature of the industry and the nature of the property or other value addition</a:t>
            </a:r>
            <a:r>
              <a:rPr lang="en-IN" dirty="0" smtClean="0"/>
              <a:t>.</a:t>
            </a:r>
          </a:p>
          <a:p>
            <a:pPr algn="just"/>
            <a:endParaRPr lang="en-IN" dirty="0"/>
          </a:p>
          <a:p>
            <a:pPr algn="just"/>
            <a:r>
              <a:rPr lang="en-IN" dirty="0"/>
              <a:t>The merchant banker shall obtain a </a:t>
            </a:r>
            <a:r>
              <a:rPr lang="en-IN" b="1" dirty="0">
                <a:solidFill>
                  <a:srgbClr val="C00000"/>
                </a:solidFill>
              </a:rPr>
              <a:t>certificate from an independent </a:t>
            </a:r>
            <a:r>
              <a:rPr lang="en-IN" b="1" dirty="0" smtClean="0">
                <a:solidFill>
                  <a:srgbClr val="C00000"/>
                </a:solidFill>
              </a:rPr>
              <a:t>Chartered Accountant </a:t>
            </a:r>
            <a:r>
              <a:rPr lang="en-IN" dirty="0"/>
              <a:t>that the valuation of the intellectual property or other value addition is in accordance with the relevant accounting standards.</a:t>
            </a:r>
          </a:p>
          <a:p>
            <a:endParaRPr lang="en-IN" dirty="0"/>
          </a:p>
          <a:p>
            <a:r>
              <a:rPr lang="en-IN" b="1" dirty="0"/>
              <a:t>8</a:t>
            </a:r>
            <a:r>
              <a:rPr lang="en-IN" dirty="0"/>
              <a:t>. </a:t>
            </a:r>
            <a:r>
              <a:rPr lang="en-IN" b="1" dirty="0"/>
              <a:t>Lock-in of sweat equity shares</a:t>
            </a:r>
          </a:p>
          <a:p>
            <a:endParaRPr lang="en-IN" b="1" dirty="0"/>
          </a:p>
          <a:p>
            <a:pPr algn="just"/>
            <a:r>
              <a:rPr lang="en-IN" dirty="0"/>
              <a:t>The Sweat Equity shares shall be </a:t>
            </a:r>
            <a:r>
              <a:rPr lang="en-IN" b="1" dirty="0">
                <a:solidFill>
                  <a:srgbClr val="C00000"/>
                </a:solidFill>
              </a:rPr>
              <a:t>locked in for a period of </a:t>
            </a:r>
            <a:r>
              <a:rPr lang="en-IN" b="1" dirty="0" smtClean="0">
                <a:solidFill>
                  <a:srgbClr val="C00000"/>
                </a:solidFill>
              </a:rPr>
              <a:t>“3” </a:t>
            </a:r>
            <a:r>
              <a:rPr lang="en-IN" b="1" dirty="0">
                <a:solidFill>
                  <a:srgbClr val="C00000"/>
                </a:solidFill>
              </a:rPr>
              <a:t>years </a:t>
            </a:r>
            <a:r>
              <a:rPr lang="en-IN" dirty="0"/>
              <a:t>from </a:t>
            </a:r>
            <a:r>
              <a:rPr lang="en-IN" dirty="0" smtClean="0"/>
              <a:t>the date </a:t>
            </a:r>
            <a:r>
              <a:rPr lang="en-IN" dirty="0"/>
              <a:t>of allotment</a:t>
            </a:r>
          </a:p>
          <a:p>
            <a:endParaRPr lang="en-IN" dirty="0"/>
          </a:p>
          <a:p>
            <a:r>
              <a:rPr lang="en-IN" b="1" dirty="0"/>
              <a:t>9. Listing</a:t>
            </a:r>
          </a:p>
          <a:p>
            <a:r>
              <a:rPr lang="en-IN" dirty="0"/>
              <a:t>The Sweat Equity issued by a listed company shall be eligible for listing only if such issues are in accordance with these regulations</a:t>
            </a:r>
          </a:p>
          <a:p>
            <a:endParaRPr lang="en-IN"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5"/>
          <p:cNvSpPr txBox="1">
            <a:spLocks noChangeArrowheads="1"/>
          </p:cNvSpPr>
          <p:nvPr/>
        </p:nvSpPr>
        <p:spPr bwMode="auto">
          <a:xfrm>
            <a:off x="3048000" y="1981200"/>
            <a:ext cx="1606550" cy="523875"/>
          </a:xfrm>
          <a:prstGeom prst="rect">
            <a:avLst/>
          </a:prstGeom>
          <a:noFill/>
          <a:ln w="9525">
            <a:noFill/>
            <a:miter lim="800000"/>
            <a:headEnd/>
            <a:tailEnd/>
          </a:ln>
        </p:spPr>
        <p:txBody>
          <a:bodyPr>
            <a:spAutoFit/>
          </a:bodyPr>
          <a:lstStyle/>
          <a:p>
            <a:pPr algn="just"/>
            <a:endParaRPr lang="en-IN" sz="1400" b="1">
              <a:solidFill>
                <a:srgbClr val="0070C0"/>
              </a:solidFill>
            </a:endParaRPr>
          </a:p>
          <a:p>
            <a:pPr algn="just"/>
            <a:endParaRPr lang="en-IN" sz="1400" b="1">
              <a:solidFill>
                <a:srgbClr val="0070C0"/>
              </a:solidFill>
            </a:endParaRPr>
          </a:p>
        </p:txBody>
      </p:sp>
      <p:sp>
        <p:nvSpPr>
          <p:cNvPr id="7" name="Rectangle 6"/>
          <p:cNvSpPr/>
          <p:nvPr/>
        </p:nvSpPr>
        <p:spPr>
          <a:xfrm>
            <a:off x="2438400" y="40957"/>
            <a:ext cx="4192145" cy="707886"/>
          </a:xfrm>
          <a:prstGeom prst="rect">
            <a:avLst/>
          </a:prstGeom>
          <a:noFill/>
        </p:spPr>
        <p:txBody>
          <a:bodyPr wrap="square">
            <a:spAutoFit/>
          </a:bodyPr>
          <a:lstStyle/>
          <a:p>
            <a:pPr>
              <a:defRPr/>
            </a:pPr>
            <a:r>
              <a:rPr lang="en-IN" sz="2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 </a:t>
            </a:r>
            <a:r>
              <a:rPr lang="en-IN"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issue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ectangle 3"/>
          <p:cNvSpPr/>
          <p:nvPr/>
        </p:nvSpPr>
        <p:spPr>
          <a:xfrm>
            <a:off x="2472761" y="1885510"/>
            <a:ext cx="4051109" cy="923330"/>
          </a:xfrm>
          <a:prstGeom prst="rect">
            <a:avLst/>
          </a:prstGeom>
          <a:noFill/>
          <a:effectLst>
            <a:reflection blurRad="6350" stA="50000" endA="300" endPos="55500" dist="50800" dir="5400000" sy="-100000" algn="bl" rotWithShape="0"/>
          </a:effectLst>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a:defRPr/>
            </a:pPr>
            <a:r>
              <a:rPr lang="en-IN" sz="5400" b="1" dirty="0">
                <a:ln w="11430"/>
                <a:latin typeface="Book Antiqua" pitchFamily="18" charset="0"/>
              </a:rPr>
              <a:t>Public Issue</a:t>
            </a:r>
          </a:p>
        </p:txBody>
      </p:sp>
      <p:sp>
        <p:nvSpPr>
          <p:cNvPr id="5" name="TextBox 4"/>
          <p:cNvSpPr txBox="1"/>
          <p:nvPr/>
        </p:nvSpPr>
        <p:spPr>
          <a:xfrm>
            <a:off x="381000" y="3429000"/>
            <a:ext cx="2667000" cy="64633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defRPr/>
            </a:pPr>
            <a:r>
              <a:rPr lang="en-IN" dirty="0"/>
              <a:t>Initial Public Offer (IPO</a:t>
            </a:r>
            <a:r>
              <a:rPr lang="en-IN" dirty="0" smtClean="0"/>
              <a:t>)</a:t>
            </a:r>
          </a:p>
          <a:p>
            <a:pPr>
              <a:defRPr/>
            </a:pPr>
            <a:endParaRPr lang="en-IN" dirty="0"/>
          </a:p>
        </p:txBody>
      </p:sp>
      <p:sp>
        <p:nvSpPr>
          <p:cNvPr id="10" name="TextBox 9"/>
          <p:cNvSpPr txBox="1"/>
          <p:nvPr/>
        </p:nvSpPr>
        <p:spPr>
          <a:xfrm>
            <a:off x="5364163" y="3397250"/>
            <a:ext cx="2667000"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IN" dirty="0"/>
              <a:t>Further/Follow on Public Offer (FPO)</a:t>
            </a:r>
          </a:p>
        </p:txBody>
      </p:sp>
      <p:sp>
        <p:nvSpPr>
          <p:cNvPr id="11" name="TextBox 10"/>
          <p:cNvSpPr txBox="1"/>
          <p:nvPr/>
        </p:nvSpPr>
        <p:spPr>
          <a:xfrm>
            <a:off x="344488" y="4572000"/>
            <a:ext cx="950912" cy="64611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cmpd="sng">
            <a:solidFill>
              <a:schemeClr val="tx2">
                <a:lumMod val="20000"/>
                <a:lumOff val="80000"/>
              </a:schemeClr>
            </a:solidFill>
          </a:ln>
          <a:effectLst>
            <a:outerShdw blurRad="50800" dist="38100" dir="16200000" rotWithShape="0">
              <a:prstClr val="black">
                <a:alpha val="40000"/>
              </a:prstClr>
            </a:outerShdw>
          </a:effectLst>
        </p:spPr>
        <p:txBody>
          <a:bodyPr>
            <a:spAutoFit/>
          </a:bodyPr>
          <a:lstStyle/>
          <a:p>
            <a:pPr>
              <a:defRPr/>
            </a:pPr>
            <a:r>
              <a:rPr lang="en-IN" dirty="0"/>
              <a:t>Fresh Issue</a:t>
            </a:r>
          </a:p>
        </p:txBody>
      </p:sp>
      <p:sp>
        <p:nvSpPr>
          <p:cNvPr id="13" name="TextBox 12"/>
          <p:cNvSpPr txBox="1"/>
          <p:nvPr/>
        </p:nvSpPr>
        <p:spPr>
          <a:xfrm>
            <a:off x="1997075" y="4572000"/>
            <a:ext cx="1050925" cy="64611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cmpd="sng">
            <a:solidFill>
              <a:schemeClr val="tx2">
                <a:lumMod val="20000"/>
                <a:lumOff val="80000"/>
              </a:schemeClr>
            </a:solidFill>
          </a:ln>
          <a:effectLst>
            <a:outerShdw blurRad="50800" dist="38100" dir="16200000" rotWithShape="0">
              <a:prstClr val="black">
                <a:alpha val="40000"/>
              </a:prstClr>
            </a:outerShdw>
          </a:effectLst>
        </p:spPr>
        <p:txBody>
          <a:bodyPr>
            <a:spAutoFit/>
          </a:bodyPr>
          <a:lstStyle>
            <a:defPPr>
              <a:defRPr lang="en-US"/>
            </a:defPPr>
          </a:lstStyle>
          <a:p>
            <a:pPr>
              <a:defRPr/>
            </a:pPr>
            <a:r>
              <a:rPr lang="en-IN" dirty="0"/>
              <a:t>Offer for Sale</a:t>
            </a:r>
          </a:p>
        </p:txBody>
      </p:sp>
      <p:sp>
        <p:nvSpPr>
          <p:cNvPr id="14" name="TextBox 13"/>
          <p:cNvSpPr txBox="1"/>
          <p:nvPr/>
        </p:nvSpPr>
        <p:spPr>
          <a:xfrm>
            <a:off x="5029200" y="4572000"/>
            <a:ext cx="950913" cy="64611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cmpd="sng">
            <a:solidFill>
              <a:schemeClr val="tx2">
                <a:lumMod val="20000"/>
                <a:lumOff val="80000"/>
              </a:schemeClr>
            </a:solidFill>
          </a:ln>
          <a:effectLst>
            <a:outerShdw blurRad="50800" dist="38100" dir="16200000" rotWithShape="0">
              <a:prstClr val="black">
                <a:alpha val="40000"/>
              </a:prstClr>
            </a:outerShdw>
          </a:effectLst>
        </p:spPr>
        <p:txBody>
          <a:bodyPr>
            <a:spAutoFit/>
          </a:bodyPr>
          <a:lstStyle>
            <a:defPPr>
              <a:defRPr lang="en-US"/>
            </a:defPPr>
          </a:lstStyle>
          <a:p>
            <a:pPr>
              <a:defRPr/>
            </a:pPr>
            <a:r>
              <a:rPr lang="en-IN" dirty="0"/>
              <a:t>Fresh Issue</a:t>
            </a:r>
          </a:p>
        </p:txBody>
      </p:sp>
      <p:sp>
        <p:nvSpPr>
          <p:cNvPr id="15" name="TextBox 14"/>
          <p:cNvSpPr txBox="1"/>
          <p:nvPr/>
        </p:nvSpPr>
        <p:spPr>
          <a:xfrm>
            <a:off x="7162800" y="4572000"/>
            <a:ext cx="1050925" cy="646113"/>
          </a:xfrm>
          <a:prstGeom prst="rect">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8100000" scaled="1"/>
            <a:tileRect/>
          </a:gradFill>
          <a:ln cmpd="sng">
            <a:solidFill>
              <a:schemeClr val="tx2">
                <a:lumMod val="20000"/>
                <a:lumOff val="80000"/>
              </a:schemeClr>
            </a:solidFill>
          </a:ln>
          <a:effectLst>
            <a:outerShdw blurRad="50800" dist="38100" dir="16200000" rotWithShape="0">
              <a:prstClr val="black">
                <a:alpha val="40000"/>
              </a:prstClr>
            </a:outerShdw>
          </a:effectLst>
        </p:spPr>
        <p:txBody>
          <a:bodyPr>
            <a:spAutoFit/>
          </a:bodyPr>
          <a:lstStyle>
            <a:defPPr>
              <a:defRPr lang="en-US"/>
            </a:defPPr>
          </a:lstStyle>
          <a:p>
            <a:pPr>
              <a:defRPr/>
            </a:pPr>
            <a:r>
              <a:rPr lang="en-IN" dirty="0"/>
              <a:t>Offer for Sale</a:t>
            </a:r>
          </a:p>
        </p:txBody>
      </p:sp>
      <p:cxnSp>
        <p:nvCxnSpPr>
          <p:cNvPr id="21" name="Straight Arrow Connector 20"/>
          <p:cNvCxnSpPr/>
          <p:nvPr/>
        </p:nvCxnSpPr>
        <p:spPr>
          <a:xfrm>
            <a:off x="1714500" y="2960688"/>
            <a:ext cx="0" cy="436562"/>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1676400" y="2971800"/>
            <a:ext cx="4953000" cy="1588"/>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6629400" y="2971800"/>
            <a:ext cx="0" cy="436563"/>
          </a:xfrm>
          <a:prstGeom prst="straightConnector1">
            <a:avLst/>
          </a:prstGeom>
          <a:ln>
            <a:headEnd w="lg" len="lg"/>
            <a:tailEnd type="arrow"/>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rot="5400000">
            <a:off x="4191001" y="2819400"/>
            <a:ext cx="304800" cy="3175"/>
          </a:xfrm>
          <a:prstGeom prst="line">
            <a:avLst/>
          </a:prstGeom>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a:off x="762000" y="4267200"/>
            <a:ext cx="1905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524794" y="4190206"/>
            <a:ext cx="304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2515394" y="4418806"/>
            <a:ext cx="304800" cy="1588"/>
          </a:xfrm>
          <a:prstGeom prst="straightConnector1">
            <a:avLst/>
          </a:prstGeom>
          <a:ln cmpd="sng">
            <a:headEnd w="lg" len="lg"/>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486400" y="4267200"/>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6362701" y="4152900"/>
            <a:ext cx="2286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5400000">
            <a:off x="5345113" y="4408488"/>
            <a:ext cx="282575" cy="3175"/>
          </a:xfrm>
          <a:prstGeom prst="straightConnector1">
            <a:avLst/>
          </a:prstGeom>
          <a:ln cmpd="sng">
            <a:headEnd w="lg" len="lg"/>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7478713" y="4408488"/>
            <a:ext cx="282575" cy="3175"/>
          </a:xfrm>
          <a:prstGeom prst="straightConnector1">
            <a:avLst/>
          </a:prstGeom>
          <a:ln cmpd="sng">
            <a:headEnd w="lg" len="lg"/>
            <a:tailEnd type="arrow"/>
          </a:ln>
        </p:spPr>
        <p:style>
          <a:lnRef idx="1">
            <a:schemeClr val="accent1"/>
          </a:lnRef>
          <a:fillRef idx="0">
            <a:schemeClr val="accent1"/>
          </a:fillRef>
          <a:effectRef idx="0">
            <a:schemeClr val="accent1"/>
          </a:effectRef>
          <a:fontRef idx="minor">
            <a:schemeClr val="tx1"/>
          </a:fontRef>
        </p:style>
      </p:cxnSp>
      <p:pic>
        <p:nvPicPr>
          <p:cNvPr id="24" name="Picture 23" descr="Untitled.png"/>
          <p:cNvPicPr>
            <a:picLocks noChangeAspect="1"/>
          </p:cNvPicPr>
          <p:nvPr/>
        </p:nvPicPr>
        <p:blipFill>
          <a:blip r:embed="rId2"/>
          <a:stretch>
            <a:fillRect/>
          </a:stretch>
        </p:blipFill>
        <p:spPr>
          <a:xfrm>
            <a:off x="8286630" y="6019800"/>
            <a:ext cx="857370" cy="838200"/>
          </a:xfrm>
          <a:prstGeom prst="rect">
            <a:avLst/>
          </a:prstGeom>
        </p:spPr>
      </p:pic>
      <p:sp>
        <p:nvSpPr>
          <p:cNvPr id="25" name="Rounded Rectangle 24"/>
          <p:cNvSpPr/>
          <p:nvPr/>
        </p:nvSpPr>
        <p:spPr>
          <a:xfrm>
            <a:off x="2057400" y="685800"/>
            <a:ext cx="4572000" cy="457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ts val="800"/>
              </a:spcBef>
            </a:pPr>
            <a:r>
              <a:rPr lang="en-US" b="1" dirty="0" smtClean="0">
                <a:solidFill>
                  <a:srgbClr val="C00000"/>
                </a:solidFill>
              </a:rPr>
              <a:t>SEBI (ICDR) Regulations, 2009</a:t>
            </a:r>
            <a:endParaRPr lang="en-US" b="1" dirty="0">
              <a:solidFill>
                <a:srgbClr val="C00000"/>
              </a:solidFill>
            </a:endParaRPr>
          </a:p>
        </p:txBody>
      </p:sp>
      <p:cxnSp>
        <p:nvCxnSpPr>
          <p:cNvPr id="43" name="Straight Arrow Connector 42"/>
          <p:cNvCxnSpPr/>
          <p:nvPr/>
        </p:nvCxnSpPr>
        <p:spPr>
          <a:xfrm rot="5400000">
            <a:off x="610394" y="4418806"/>
            <a:ext cx="304800" cy="1588"/>
          </a:xfrm>
          <a:prstGeom prst="straightConnector1">
            <a:avLst/>
          </a:prstGeom>
          <a:ln cmpd="sng">
            <a:headEnd w="lg" len="lg"/>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mph" presetSubtype="0" fill="hold" grpId="0" nodeType="clickEffect" nodePh="1">
                                  <p:stCondLst>
                                    <p:cond delay="0"/>
                                  </p:stCondLst>
                                  <p:endCondLst>
                                    <p:cond evt="begin" delay="0">
                                      <p:tn val="5"/>
                                    </p:cond>
                                  </p:endCondLst>
                                  <p:childTnLst>
                                    <p:animClr clrSpc="hsl" dir="cw">
                                      <p:cBhvr override="childStyle">
                                        <p:cTn id="6" dur="500" fill="hold"/>
                                        <p:tgtEl>
                                          <p:spTgt spid="27650"/>
                                        </p:tgtEl>
                                        <p:attrNameLst>
                                          <p:attrName>style.color</p:attrName>
                                        </p:attrNameLst>
                                      </p:cBhvr>
                                      <p:by>
                                        <p:hsl h="7200000" s="0" l="0"/>
                                      </p:by>
                                    </p:animClr>
                                    <p:animClr clrSpc="hsl" dir="cw">
                                      <p:cBhvr>
                                        <p:cTn id="7" dur="500" fill="hold"/>
                                        <p:tgtEl>
                                          <p:spTgt spid="27650"/>
                                        </p:tgtEl>
                                        <p:attrNameLst>
                                          <p:attrName>fillcolor</p:attrName>
                                        </p:attrNameLst>
                                      </p:cBhvr>
                                      <p:by>
                                        <p:hsl h="7200000" s="0" l="0"/>
                                      </p:by>
                                    </p:animClr>
                                    <p:animClr clrSpc="hsl" dir="cw">
                                      <p:cBhvr>
                                        <p:cTn id="8" dur="500" fill="hold"/>
                                        <p:tgtEl>
                                          <p:spTgt spid="27650"/>
                                        </p:tgtEl>
                                        <p:attrNameLst>
                                          <p:attrName>stroke.color</p:attrName>
                                        </p:attrNameLst>
                                      </p:cBhvr>
                                      <p:by>
                                        <p:hsl h="7200000" s="0" l="0"/>
                                      </p:by>
                                    </p:animClr>
                                    <p:set>
                                      <p:cBhvr>
                                        <p:cTn id="9" dur="500" fill="hold"/>
                                        <p:tgtEl>
                                          <p:spTgt spid="2765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a:stretch>
            <a:fillRect/>
          </a:stretch>
        </p:blipFill>
        <p:spPr>
          <a:xfrm>
            <a:off x="8286630" y="6019800"/>
            <a:ext cx="857370" cy="838200"/>
          </a:xfrm>
          <a:prstGeom prst="rect">
            <a:avLst/>
          </a:prstGeom>
        </p:spPr>
      </p:pic>
      <p:sp>
        <p:nvSpPr>
          <p:cNvPr id="3" name="Rectangle 2"/>
          <p:cNvSpPr/>
          <p:nvPr/>
        </p:nvSpPr>
        <p:spPr>
          <a:xfrm>
            <a:off x="2438400" y="40957"/>
            <a:ext cx="4192145" cy="707886"/>
          </a:xfrm>
          <a:prstGeom prst="rect">
            <a:avLst/>
          </a:prstGeom>
          <a:noFill/>
        </p:spPr>
        <p:txBody>
          <a:bodyPr wrap="square">
            <a:spAutoFit/>
          </a:bodyPr>
          <a:lstStyle/>
          <a:p>
            <a:pPr>
              <a:defRPr/>
            </a:pPr>
            <a:r>
              <a:rPr lang="en-IN" sz="2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 </a:t>
            </a:r>
            <a:r>
              <a:rPr lang="en-IN"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issue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Rounded Rectangle 3"/>
          <p:cNvSpPr/>
          <p:nvPr/>
        </p:nvSpPr>
        <p:spPr>
          <a:xfrm>
            <a:off x="2057400" y="685800"/>
            <a:ext cx="4572000" cy="457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ts val="800"/>
              </a:spcBef>
            </a:pPr>
            <a:r>
              <a:rPr lang="en-US" b="1" dirty="0" smtClean="0">
                <a:solidFill>
                  <a:srgbClr val="C00000"/>
                </a:solidFill>
              </a:rPr>
              <a:t>SEBI (ICDR) Regulations, 2009</a:t>
            </a:r>
            <a:endParaRPr lang="en-US" b="1" dirty="0">
              <a:solidFill>
                <a:srgbClr val="C00000"/>
              </a:solidFill>
            </a:endParaRPr>
          </a:p>
        </p:txBody>
      </p:sp>
      <p:sp>
        <p:nvSpPr>
          <p:cNvPr id="5" name="TextBox 4"/>
          <p:cNvSpPr txBox="1"/>
          <p:nvPr/>
        </p:nvSpPr>
        <p:spPr>
          <a:xfrm>
            <a:off x="0" y="1143000"/>
            <a:ext cx="9144000" cy="5739289"/>
          </a:xfrm>
          <a:prstGeom prst="rect">
            <a:avLst/>
          </a:prstGeom>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v"/>
              <a:defRPr/>
            </a:pPr>
            <a:r>
              <a:rPr lang="en-US" sz="2000" b="1" i="1" dirty="0"/>
              <a:t>Eligibility </a:t>
            </a:r>
            <a:r>
              <a:rPr lang="en-US" sz="2000" b="1" i="1" dirty="0" smtClean="0"/>
              <a:t>Norms for an IPO of an unlisted Company(Option -I</a:t>
            </a:r>
            <a:r>
              <a:rPr lang="en-US" sz="2000" b="1" i="1" dirty="0"/>
              <a:t>): </a:t>
            </a:r>
          </a:p>
          <a:p>
            <a:pPr>
              <a:defRPr/>
            </a:pPr>
            <a:endParaRPr lang="en-US" b="1" dirty="0"/>
          </a:p>
          <a:p>
            <a:pPr marL="342900" indent="-342900" algn="just">
              <a:defRPr/>
            </a:pPr>
            <a:r>
              <a:rPr lang="en-US" b="1" dirty="0" smtClean="0"/>
              <a:t>1.  </a:t>
            </a:r>
            <a:r>
              <a:rPr lang="en-US" dirty="0" smtClean="0"/>
              <a:t>The issuer Company has </a:t>
            </a:r>
            <a:r>
              <a:rPr lang="en-US" b="1" dirty="0">
                <a:solidFill>
                  <a:srgbClr val="C00000"/>
                </a:solidFill>
              </a:rPr>
              <a:t>net tangible assets </a:t>
            </a:r>
            <a:r>
              <a:rPr lang="en-US" dirty="0"/>
              <a:t>of at least </a:t>
            </a:r>
            <a:r>
              <a:rPr lang="en-US" b="1" dirty="0" smtClean="0"/>
              <a:t>“3”crore </a:t>
            </a:r>
            <a:r>
              <a:rPr lang="en-US" b="1" dirty="0"/>
              <a:t>rupees </a:t>
            </a:r>
            <a:r>
              <a:rPr lang="en-US" dirty="0"/>
              <a:t>in each of the preceding </a:t>
            </a:r>
            <a:r>
              <a:rPr lang="en-US" dirty="0" smtClean="0"/>
              <a:t>“3” </a:t>
            </a:r>
            <a:r>
              <a:rPr lang="en-US" dirty="0"/>
              <a:t>full years (of </a:t>
            </a:r>
            <a:r>
              <a:rPr lang="en-US" dirty="0" smtClean="0"/>
              <a:t>“12” </a:t>
            </a:r>
            <a:r>
              <a:rPr lang="en-US" dirty="0"/>
              <a:t>months each), </a:t>
            </a:r>
            <a:r>
              <a:rPr lang="en-US" dirty="0" smtClean="0"/>
              <a:t>out of which not </a:t>
            </a:r>
            <a:r>
              <a:rPr lang="en-US" dirty="0"/>
              <a:t>more </a:t>
            </a:r>
            <a:r>
              <a:rPr lang="en-US" dirty="0" smtClean="0"/>
              <a:t>50% are </a:t>
            </a:r>
            <a:r>
              <a:rPr lang="en-US" dirty="0"/>
              <a:t>held in monetary </a:t>
            </a:r>
            <a:r>
              <a:rPr lang="en-US" dirty="0" smtClean="0"/>
              <a:t>assets</a:t>
            </a:r>
            <a:endParaRPr lang="en-US" dirty="0"/>
          </a:p>
          <a:p>
            <a:pPr>
              <a:defRPr/>
            </a:pPr>
            <a:endParaRPr lang="en-US" dirty="0"/>
          </a:p>
          <a:p>
            <a:pPr marL="342900" indent="-342900">
              <a:defRPr/>
            </a:pPr>
            <a:r>
              <a:rPr lang="en-US" b="1" dirty="0" smtClean="0"/>
              <a:t>2.    </a:t>
            </a:r>
            <a:r>
              <a:rPr lang="en-US" dirty="0" smtClean="0"/>
              <a:t>It </a:t>
            </a:r>
            <a:r>
              <a:rPr lang="en-US" dirty="0"/>
              <a:t>has a minimum average </a:t>
            </a:r>
            <a:r>
              <a:rPr lang="en-US" b="1" dirty="0">
                <a:solidFill>
                  <a:srgbClr val="C00000"/>
                </a:solidFill>
              </a:rPr>
              <a:t>pre-tax operating profit </a:t>
            </a:r>
            <a:r>
              <a:rPr lang="en-US" b="1" dirty="0"/>
              <a:t>of </a:t>
            </a:r>
            <a:r>
              <a:rPr lang="en-US" b="1" dirty="0" smtClean="0"/>
              <a:t>Rs. 15 </a:t>
            </a:r>
            <a:r>
              <a:rPr lang="en-US" b="1" dirty="0" err="1" smtClean="0"/>
              <a:t>croree</a:t>
            </a:r>
            <a:r>
              <a:rPr lang="en-US" b="1" dirty="0" smtClean="0"/>
              <a:t>,  </a:t>
            </a:r>
            <a:r>
              <a:rPr lang="en-US" dirty="0" smtClean="0"/>
              <a:t>during </a:t>
            </a:r>
            <a:r>
              <a:rPr lang="en-US" dirty="0"/>
              <a:t>the </a:t>
            </a:r>
            <a:r>
              <a:rPr lang="en-US" b="1" dirty="0" smtClean="0"/>
              <a:t>“3”</a:t>
            </a:r>
            <a:r>
              <a:rPr lang="en-US" dirty="0" smtClean="0"/>
              <a:t> most </a:t>
            </a:r>
            <a:r>
              <a:rPr lang="en-US" dirty="0"/>
              <a:t>profitable years </a:t>
            </a:r>
            <a:r>
              <a:rPr lang="en-US" b="1" dirty="0"/>
              <a:t>out of the immediately preceding </a:t>
            </a:r>
            <a:r>
              <a:rPr lang="en-US" b="1" dirty="0" smtClean="0"/>
              <a:t>“5”years</a:t>
            </a:r>
            <a:r>
              <a:rPr lang="en-US" dirty="0" smtClean="0"/>
              <a:t>.</a:t>
            </a:r>
          </a:p>
          <a:p>
            <a:pPr marL="342900" indent="-342900">
              <a:defRPr/>
            </a:pPr>
            <a:endParaRPr lang="en-US" b="1" dirty="0"/>
          </a:p>
          <a:p>
            <a:pPr marL="342900" indent="-342900">
              <a:defRPr/>
            </a:pPr>
            <a:r>
              <a:rPr lang="en-US" b="1" dirty="0" smtClean="0"/>
              <a:t>3.    </a:t>
            </a:r>
            <a:r>
              <a:rPr lang="en-US" dirty="0" smtClean="0"/>
              <a:t>It </a:t>
            </a:r>
            <a:r>
              <a:rPr lang="en-US" dirty="0"/>
              <a:t>has a </a:t>
            </a:r>
            <a:r>
              <a:rPr lang="en-US" b="1" dirty="0">
                <a:solidFill>
                  <a:srgbClr val="C00000"/>
                </a:solidFill>
              </a:rPr>
              <a:t>net worth</a:t>
            </a:r>
            <a:r>
              <a:rPr lang="en-US" dirty="0"/>
              <a:t> of at least </a:t>
            </a:r>
            <a:r>
              <a:rPr lang="en-US" b="1" dirty="0" smtClean="0"/>
              <a:t>Rs. 1 </a:t>
            </a:r>
            <a:r>
              <a:rPr lang="en-US" b="1" dirty="0" err="1" smtClean="0"/>
              <a:t>crore</a:t>
            </a:r>
            <a:r>
              <a:rPr lang="en-US" b="1" dirty="0" smtClean="0"/>
              <a:t> </a:t>
            </a:r>
            <a:r>
              <a:rPr lang="en-US" b="1" dirty="0"/>
              <a:t>rupees </a:t>
            </a:r>
            <a:r>
              <a:rPr lang="en-US" dirty="0"/>
              <a:t>in each of the preceding </a:t>
            </a:r>
            <a:r>
              <a:rPr lang="en-US" b="1" dirty="0" smtClean="0"/>
              <a:t>“3” </a:t>
            </a:r>
            <a:r>
              <a:rPr lang="en-US" b="1" dirty="0"/>
              <a:t>full  </a:t>
            </a:r>
            <a:r>
              <a:rPr lang="en-US" b="1" dirty="0" smtClean="0"/>
              <a:t>years </a:t>
            </a:r>
            <a:r>
              <a:rPr lang="en-US" dirty="0" smtClean="0"/>
              <a:t>(of “12” </a:t>
            </a:r>
            <a:r>
              <a:rPr lang="en-US" dirty="0"/>
              <a:t>months each);</a:t>
            </a:r>
          </a:p>
          <a:p>
            <a:pPr marL="342900" indent="-342900">
              <a:defRPr/>
            </a:pPr>
            <a:endParaRPr lang="en-US" b="1" dirty="0"/>
          </a:p>
          <a:p>
            <a:pPr marL="342900" indent="-342900">
              <a:defRPr/>
            </a:pPr>
            <a:r>
              <a:rPr lang="en-US" b="1" dirty="0" smtClean="0"/>
              <a:t>4.  </a:t>
            </a:r>
            <a:r>
              <a:rPr lang="en-US" dirty="0" smtClean="0"/>
              <a:t>The </a:t>
            </a:r>
            <a:r>
              <a:rPr lang="en-US" dirty="0"/>
              <a:t>aggregate of the </a:t>
            </a:r>
            <a:r>
              <a:rPr lang="en-US" b="1" dirty="0">
                <a:solidFill>
                  <a:srgbClr val="C00000"/>
                </a:solidFill>
              </a:rPr>
              <a:t>proposed issue </a:t>
            </a:r>
            <a:r>
              <a:rPr lang="en-US" b="1" dirty="0" smtClean="0"/>
              <a:t>shall </a:t>
            </a:r>
            <a:r>
              <a:rPr lang="en-US" b="1" dirty="0"/>
              <a:t>not exceed </a:t>
            </a:r>
            <a:r>
              <a:rPr lang="en-US" b="1" dirty="0" smtClean="0"/>
              <a:t>“5”times </a:t>
            </a:r>
            <a:r>
              <a:rPr lang="en-US" dirty="0" smtClean="0"/>
              <a:t>of its </a:t>
            </a:r>
            <a:r>
              <a:rPr lang="en-US" dirty="0"/>
              <a:t>pre-issue net worth as per the audited balance sheet of the preceding financial year</a:t>
            </a:r>
          </a:p>
          <a:p>
            <a:pPr marL="342900" indent="-342900">
              <a:buFont typeface="+mj-lt"/>
              <a:buAutoNum type="arabicPeriod" startAt="3"/>
              <a:defRPr/>
            </a:pPr>
            <a:endParaRPr lang="en-US" dirty="0"/>
          </a:p>
          <a:p>
            <a:pPr marL="342900" indent="-342900">
              <a:buAutoNum type="arabicPeriod" startAt="5"/>
              <a:defRPr/>
            </a:pPr>
            <a:r>
              <a:rPr lang="en-US" dirty="0" smtClean="0"/>
              <a:t>If it </a:t>
            </a:r>
            <a:r>
              <a:rPr lang="en-US" dirty="0"/>
              <a:t>has changed its name within the last one year, </a:t>
            </a:r>
            <a:r>
              <a:rPr lang="en-US" b="1" dirty="0"/>
              <a:t>at least </a:t>
            </a:r>
            <a:r>
              <a:rPr lang="en-US" b="1" dirty="0" smtClean="0"/>
              <a:t>50% </a:t>
            </a:r>
            <a:r>
              <a:rPr lang="en-US" b="1" dirty="0"/>
              <a:t>of the revenue </a:t>
            </a:r>
            <a:r>
              <a:rPr lang="en-US" dirty="0"/>
              <a:t>for the preceding one full year has been earned by it from the activity idicated by the new </a:t>
            </a:r>
            <a:r>
              <a:rPr lang="en-US" dirty="0" smtClean="0"/>
              <a:t>name</a:t>
            </a:r>
          </a:p>
          <a:p>
            <a:pPr marL="342900" indent="-342900">
              <a:buAutoNum type="arabicPeriod" startAt="5"/>
              <a:defRPr/>
            </a:pPr>
            <a:endParaRPr lang="en-US" dirty="0" smtClean="0"/>
          </a:p>
          <a:p>
            <a:pPr marL="342900" indent="-342900">
              <a:buAutoNum type="arabicPeriod" startAt="5"/>
              <a:defRPr/>
            </a:pPr>
            <a:endParaRPr lang="en-US" dirty="0" smtClean="0"/>
          </a:p>
          <a:p>
            <a:pPr marL="342900" indent="-342900">
              <a:defRPr/>
            </a:pPr>
            <a:endParaRPr lang="en-US" dirty="0"/>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40957"/>
            <a:ext cx="4192145" cy="707886"/>
          </a:xfrm>
          <a:prstGeom prst="rect">
            <a:avLst/>
          </a:prstGeom>
          <a:noFill/>
        </p:spPr>
        <p:txBody>
          <a:bodyPr wrap="square">
            <a:spAutoFit/>
          </a:bodyPr>
          <a:lstStyle/>
          <a:p>
            <a:pPr>
              <a:defRPr/>
            </a:pPr>
            <a:r>
              <a:rPr lang="en-IN" sz="2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IN"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Public </a:t>
            </a:r>
            <a:r>
              <a:rPr lang="en-IN"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issue</a:t>
            </a:r>
            <a:endParaRPr lang="en-US"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ounded Rectangle 2"/>
          <p:cNvSpPr/>
          <p:nvPr/>
        </p:nvSpPr>
        <p:spPr>
          <a:xfrm>
            <a:off x="2057400" y="685800"/>
            <a:ext cx="4572000" cy="457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ts val="800"/>
              </a:spcBef>
            </a:pPr>
            <a:r>
              <a:rPr lang="en-US" b="1" dirty="0" smtClean="0">
                <a:solidFill>
                  <a:srgbClr val="C00000"/>
                </a:solidFill>
              </a:rPr>
              <a:t>SEBI (ICDR) Regulations, 2009</a:t>
            </a:r>
            <a:endParaRPr lang="en-US" b="1" dirty="0">
              <a:solidFill>
                <a:srgbClr val="C00000"/>
              </a:solidFill>
            </a:endParaRPr>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
        <p:nvSpPr>
          <p:cNvPr id="5" name="TextBox 4"/>
          <p:cNvSpPr txBox="1">
            <a:spLocks noChangeArrowheads="1"/>
          </p:cNvSpPr>
          <p:nvPr/>
        </p:nvSpPr>
        <p:spPr bwMode="auto">
          <a:xfrm>
            <a:off x="0" y="1143000"/>
            <a:ext cx="9144000" cy="5663089"/>
          </a:xfrm>
          <a:prstGeom prst="rect">
            <a:avLst/>
          </a:prstGeom>
          <a:ln>
            <a:headEnd/>
            <a:tailEnd/>
          </a:ln>
          <a:effectLst>
            <a:innerShdw blurRad="114300">
              <a:prstClr val="black"/>
            </a:innerShdw>
          </a:effectLst>
        </p:spPr>
        <p:style>
          <a:lnRef idx="2">
            <a:schemeClr val="accent1"/>
          </a:lnRef>
          <a:fillRef idx="1">
            <a:schemeClr val="lt1"/>
          </a:fillRef>
          <a:effectRef idx="0">
            <a:schemeClr val="accent1"/>
          </a:effectRef>
          <a:fontRef idx="minor">
            <a:schemeClr val="dk1"/>
          </a:fontRef>
        </p:style>
        <p:txBody>
          <a:bodyPr wrap="square">
            <a:spAutoFit/>
          </a:bodyPr>
          <a:lstStyle/>
          <a:p>
            <a:pPr>
              <a:buFont typeface="Wingdings" pitchFamily="2" charset="2"/>
              <a:buChar char="v"/>
            </a:pPr>
            <a:r>
              <a:rPr lang="en-US" sz="2000" b="1" i="1" dirty="0" smtClean="0"/>
              <a:t>Alternative Route (Option – II)</a:t>
            </a:r>
            <a:endParaRPr lang="en-US" sz="2000" b="1" i="1" dirty="0"/>
          </a:p>
          <a:p>
            <a:endParaRPr lang="en-US" b="1" dirty="0">
              <a:solidFill>
                <a:schemeClr val="accent1"/>
              </a:solidFill>
            </a:endParaRPr>
          </a:p>
          <a:p>
            <a:pPr algn="just"/>
            <a:r>
              <a:rPr lang="en-US" b="1" dirty="0" smtClean="0"/>
              <a:t>1. </a:t>
            </a:r>
            <a:r>
              <a:rPr lang="en-US" dirty="0" smtClean="0"/>
              <a:t>If the unlisted company unable o </a:t>
            </a:r>
            <a:r>
              <a:rPr lang="en-US" dirty="0" err="1" smtClean="0"/>
              <a:t>fulfil</a:t>
            </a:r>
            <a:r>
              <a:rPr lang="en-US" dirty="0" smtClean="0"/>
              <a:t> any one of the above Five Norms ,it may offer prospectus as </a:t>
            </a:r>
            <a:r>
              <a:rPr lang="en-US" b="1" dirty="0" smtClean="0">
                <a:solidFill>
                  <a:srgbClr val="C00000"/>
                </a:solidFill>
              </a:rPr>
              <a:t>Book-building </a:t>
            </a:r>
            <a:r>
              <a:rPr lang="en-US" b="1" dirty="0">
                <a:solidFill>
                  <a:srgbClr val="C00000"/>
                </a:solidFill>
              </a:rPr>
              <a:t>process </a:t>
            </a:r>
            <a:r>
              <a:rPr lang="en-US" dirty="0" smtClean="0"/>
              <a:t>Public Issue</a:t>
            </a:r>
            <a:r>
              <a:rPr lang="en-US" b="1" dirty="0" smtClean="0">
                <a:solidFill>
                  <a:srgbClr val="C00000"/>
                </a:solidFill>
              </a:rPr>
              <a:t> </a:t>
            </a:r>
            <a:r>
              <a:rPr lang="en-US" dirty="0" smtClean="0">
                <a:solidFill>
                  <a:srgbClr val="C00000"/>
                </a:solidFill>
              </a:rPr>
              <a:t>( Red Herring Prospectus) </a:t>
            </a:r>
            <a:r>
              <a:rPr lang="en-US" b="1" dirty="0" smtClean="0"/>
              <a:t>which has to be subscribed by min.75% of the Issue size by QIBS (</a:t>
            </a:r>
            <a:r>
              <a:rPr lang="en-US" dirty="0" smtClean="0"/>
              <a:t>Qualified Institutional Buyers )</a:t>
            </a:r>
          </a:p>
          <a:p>
            <a:pPr algn="just"/>
            <a:endParaRPr lang="en-US" b="1" dirty="0" smtClean="0"/>
          </a:p>
          <a:p>
            <a:pPr algn="just"/>
            <a:r>
              <a:rPr lang="en-US" b="1" dirty="0" smtClean="0"/>
              <a:t>2. </a:t>
            </a:r>
            <a:r>
              <a:rPr lang="en-US" dirty="0" smtClean="0"/>
              <a:t>It has to </a:t>
            </a:r>
            <a:r>
              <a:rPr lang="en-US" b="1" dirty="0">
                <a:solidFill>
                  <a:srgbClr val="C00000"/>
                </a:solidFill>
              </a:rPr>
              <a:t>refund full subscription money </a:t>
            </a:r>
            <a:r>
              <a:rPr lang="en-US" dirty="0"/>
              <a:t>if it fails to make the said minimum allotment </a:t>
            </a:r>
            <a:r>
              <a:rPr lang="en-US" dirty="0" smtClean="0"/>
              <a:t>to QIBs</a:t>
            </a:r>
            <a:endParaRPr lang="en-US" dirty="0"/>
          </a:p>
          <a:p>
            <a:pPr algn="just"/>
            <a:endParaRPr lang="en-US" dirty="0"/>
          </a:p>
          <a:p>
            <a:pPr algn="just"/>
            <a:endParaRPr lang="en-US" dirty="0"/>
          </a:p>
          <a:p>
            <a:pPr algn="just">
              <a:buFont typeface="Wingdings" pitchFamily="2" charset="2"/>
              <a:buChar char="v"/>
            </a:pPr>
            <a:r>
              <a:rPr lang="en-US" b="1" dirty="0" smtClean="0"/>
              <a:t>Eligibility Norms for </a:t>
            </a:r>
            <a:r>
              <a:rPr lang="en-US" b="1" dirty="0"/>
              <a:t>further public offer(FPO) </a:t>
            </a:r>
            <a:r>
              <a:rPr lang="en-US" b="1" dirty="0" smtClean="0"/>
              <a:t>of Listed Company:</a:t>
            </a:r>
            <a:endParaRPr lang="en-US" b="1" dirty="0"/>
          </a:p>
          <a:p>
            <a:pPr algn="just"/>
            <a:endParaRPr lang="en-US" b="1" dirty="0">
              <a:solidFill>
                <a:schemeClr val="accent1"/>
              </a:solidFill>
            </a:endParaRPr>
          </a:p>
          <a:p>
            <a:r>
              <a:rPr lang="en-US" b="1" dirty="0">
                <a:solidFill>
                  <a:schemeClr val="accent1"/>
                </a:solidFill>
              </a:rPr>
              <a:t> </a:t>
            </a:r>
            <a:r>
              <a:rPr lang="en-US" dirty="0"/>
              <a:t>An issuer may make a further public offer if it satisfies the above conditions 4 and 5 and if it does not satisfy those conditions, it may make a further public offer if it satisfies the conditions specified Option </a:t>
            </a:r>
            <a:r>
              <a:rPr lang="en-US" dirty="0" smtClean="0"/>
              <a:t>II</a:t>
            </a:r>
          </a:p>
          <a:p>
            <a:endParaRPr lang="en-US" dirty="0"/>
          </a:p>
          <a:p>
            <a:endParaRPr lang="en-US" dirty="0"/>
          </a:p>
          <a:p>
            <a:endParaRPr lang="en-US" dirty="0"/>
          </a:p>
          <a:p>
            <a:endParaRPr lang="en-US" dirty="0">
              <a:solidFill>
                <a:schemeClr val="accent1"/>
              </a:solidFill>
            </a:endParaRPr>
          </a:p>
          <a:p>
            <a:endParaRPr lang="en-US" dirty="0">
              <a:solidFill>
                <a:schemeClr val="accent1"/>
              </a:solidFill>
            </a:endParaRPr>
          </a:p>
          <a:p>
            <a:endParaRPr lang="en-US" dirty="0">
              <a:solidFill>
                <a:schemeClr val="accent1"/>
              </a:solidFill>
            </a:endParaRPr>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7696200" cy="914400"/>
          </a:xfrm>
          <a:effectLst>
            <a:outerShdw blurRad="50800" dist="38100" dir="16200000" rotWithShape="0">
              <a:prstClr val="black">
                <a:alpha val="40000"/>
              </a:prstClr>
            </a:outerShdw>
          </a:effectLst>
        </p:spPr>
        <p:txBody>
          <a:bodyPr/>
          <a:lstStyle/>
          <a:p>
            <a:pPr algn="l"/>
            <a:r>
              <a:rPr lang="en-US" dirty="0" smtClean="0">
                <a:solidFill>
                  <a:schemeClr val="accent2">
                    <a:lumMod val="75000"/>
                  </a:schemeClr>
                </a:solidFill>
                <a:latin typeface="Book Antiqua" pitchFamily="18" charset="0"/>
              </a:rPr>
              <a:t>Bonus Shares</a:t>
            </a:r>
            <a:endParaRPr lang="en-US" dirty="0">
              <a:solidFill>
                <a:schemeClr val="accent2">
                  <a:lumMod val="75000"/>
                </a:schemeClr>
              </a:solidFill>
              <a:latin typeface="Book Antiqua" pitchFamily="18" charset="0"/>
            </a:endParaRPr>
          </a:p>
        </p:txBody>
      </p:sp>
      <p:sp>
        <p:nvSpPr>
          <p:cNvPr id="4" name="TextBox 3"/>
          <p:cNvSpPr txBox="1"/>
          <p:nvPr/>
        </p:nvSpPr>
        <p:spPr>
          <a:xfrm>
            <a:off x="0" y="762000"/>
            <a:ext cx="6324600" cy="2031325"/>
          </a:xfrm>
          <a:prstGeom prst="rect">
            <a:avLst/>
          </a:prstGeom>
          <a:noFill/>
        </p:spPr>
        <p:txBody>
          <a:bodyPr wrap="square" rtlCol="0">
            <a:spAutoFit/>
          </a:bodyPr>
          <a:lstStyle/>
          <a:p>
            <a:pPr>
              <a:buFont typeface="Wingdings" pitchFamily="2" charset="2"/>
              <a:buChar char="v"/>
            </a:pPr>
            <a:r>
              <a:rPr lang="en-US" b="1" i="1" dirty="0" smtClean="0"/>
              <a:t>Meaning of Rights Issue:</a:t>
            </a:r>
          </a:p>
          <a:p>
            <a:pPr algn="just"/>
            <a:r>
              <a:rPr lang="en-US" dirty="0" smtClean="0"/>
              <a:t>When an issue of Securities </a:t>
            </a:r>
            <a:r>
              <a:rPr lang="en-US" b="1" dirty="0" smtClean="0">
                <a:solidFill>
                  <a:srgbClr val="FF0000"/>
                </a:solidFill>
              </a:rPr>
              <a:t>is made to existing shareholders existing as on a particular date fixed by the issuer </a:t>
            </a:r>
            <a:r>
              <a:rPr lang="en-US" dirty="0" smtClean="0"/>
              <a:t>(</a:t>
            </a:r>
            <a:r>
              <a:rPr lang="en-US" dirty="0" err="1" smtClean="0"/>
              <a:t>i.e</a:t>
            </a:r>
            <a:r>
              <a:rPr lang="en-US" dirty="0" smtClean="0"/>
              <a:t>; Record date) without any consideration from them is called  Bonus issue..These are company’s accumulated earnings which are not given out in the form of dividends, but are converted into free shares. </a:t>
            </a:r>
            <a:endParaRPr lang="en-US" dirty="0"/>
          </a:p>
        </p:txBody>
      </p:sp>
      <p:sp>
        <p:nvSpPr>
          <p:cNvPr id="5" name="TextBox 4"/>
          <p:cNvSpPr txBox="1"/>
          <p:nvPr/>
        </p:nvSpPr>
        <p:spPr>
          <a:xfrm>
            <a:off x="0" y="2895600"/>
            <a:ext cx="9144000" cy="369332"/>
          </a:xfrm>
          <a:prstGeom prst="rect">
            <a:avLst/>
          </a:prstGeom>
          <a:noFill/>
        </p:spPr>
        <p:txBody>
          <a:bodyPr wrap="square" rtlCol="0">
            <a:spAutoFit/>
          </a:bodyPr>
          <a:lstStyle/>
          <a:p>
            <a:pPr>
              <a:buFont typeface="Wingdings" pitchFamily="2" charset="2"/>
              <a:buChar char="v"/>
            </a:pPr>
            <a:r>
              <a:rPr lang="en-US" b="1" i="1" dirty="0" smtClean="0"/>
              <a:t>Sources of Bonus Shares:</a:t>
            </a:r>
            <a:endParaRPr lang="en-US" b="1" i="1" dirty="0"/>
          </a:p>
        </p:txBody>
      </p:sp>
      <p:sp>
        <p:nvSpPr>
          <p:cNvPr id="6" name="TextBox 5"/>
          <p:cNvSpPr txBox="1"/>
          <p:nvPr/>
        </p:nvSpPr>
        <p:spPr>
          <a:xfrm>
            <a:off x="0" y="3200400"/>
            <a:ext cx="8305800" cy="3970318"/>
          </a:xfrm>
          <a:prstGeom prst="rect">
            <a:avLst/>
          </a:prstGeom>
          <a:noFill/>
        </p:spPr>
        <p:txBody>
          <a:bodyPr wrap="square" rtlCol="0">
            <a:spAutoFit/>
          </a:bodyPr>
          <a:lstStyle/>
          <a:p>
            <a:r>
              <a:rPr lang="en-US" dirty="0" smtClean="0"/>
              <a:t>Co. shall issue fully paid bonus shares out of :-</a:t>
            </a:r>
          </a:p>
          <a:p>
            <a:r>
              <a:rPr lang="en-US" dirty="0" smtClean="0"/>
              <a:t>    Free Reserves</a:t>
            </a:r>
          </a:p>
          <a:p>
            <a:r>
              <a:rPr lang="en-US" dirty="0" smtClean="0"/>
              <a:t>    Securities Premium Account</a:t>
            </a:r>
          </a:p>
          <a:p>
            <a:r>
              <a:rPr lang="en-US" dirty="0" smtClean="0"/>
              <a:t>    Capital Redemption Reserve Account</a:t>
            </a:r>
          </a:p>
          <a:p>
            <a:endParaRPr lang="en-US" dirty="0" smtClean="0"/>
          </a:p>
          <a:p>
            <a:pPr>
              <a:buFont typeface="Wingdings" pitchFamily="2" charset="2"/>
              <a:buChar char="v"/>
            </a:pPr>
            <a:r>
              <a:rPr lang="en-US" b="1" i="1" dirty="0" smtClean="0"/>
              <a:t>Conditions for the issue of Bonus Shares</a:t>
            </a:r>
          </a:p>
          <a:p>
            <a:pPr marL="342900" indent="-342900">
              <a:buAutoNum type="arabicPeriod"/>
            </a:pPr>
            <a:r>
              <a:rPr lang="en-US" dirty="0" smtClean="0"/>
              <a:t>Authorized by the </a:t>
            </a:r>
            <a:r>
              <a:rPr lang="en-US" b="1" dirty="0" smtClean="0">
                <a:solidFill>
                  <a:srgbClr val="FF0000"/>
                </a:solidFill>
              </a:rPr>
              <a:t>articles</a:t>
            </a:r>
          </a:p>
          <a:p>
            <a:pPr marL="342900" indent="-342900" algn="just">
              <a:buAutoNum type="arabicPeriod"/>
            </a:pPr>
            <a:r>
              <a:rPr lang="en-US" dirty="0" smtClean="0"/>
              <a:t>Bonus issue must be </a:t>
            </a:r>
            <a:r>
              <a:rPr lang="en-US" b="1" dirty="0" smtClean="0">
                <a:solidFill>
                  <a:srgbClr val="FF0000"/>
                </a:solidFill>
              </a:rPr>
              <a:t>authorized by the members </a:t>
            </a:r>
            <a:r>
              <a:rPr lang="en-US" dirty="0" smtClean="0"/>
              <a:t>of the company (by passing of Ordinary Resolution) on recommendation of Board. </a:t>
            </a:r>
          </a:p>
          <a:p>
            <a:pPr marL="342900" indent="-342900" algn="just">
              <a:buAutoNum type="arabicPeriod"/>
            </a:pPr>
            <a:r>
              <a:rPr lang="en-US" dirty="0" smtClean="0"/>
              <a:t>Company </a:t>
            </a:r>
            <a:r>
              <a:rPr lang="en-US" b="1" dirty="0" smtClean="0">
                <a:solidFill>
                  <a:srgbClr val="FF0000"/>
                </a:solidFill>
              </a:rPr>
              <a:t>should not have defaulted in payment of interest or principal </a:t>
            </a:r>
            <a:r>
              <a:rPr lang="en-US" dirty="0" smtClean="0"/>
              <a:t>in respect of fixed deposits or debt securities issued by it and no defaulted in respect of the payment of </a:t>
            </a:r>
            <a:r>
              <a:rPr lang="en-US" b="1" dirty="0" smtClean="0">
                <a:solidFill>
                  <a:srgbClr val="FF0000"/>
                </a:solidFill>
              </a:rPr>
              <a:t>statutory dues of the employees</a:t>
            </a:r>
            <a:r>
              <a:rPr lang="en-US" dirty="0" smtClean="0"/>
              <a:t>, such as, contribution to provident fund, gratuity and bonus. </a:t>
            </a:r>
            <a:endParaRPr lang="en-US" b="1" i="1" dirty="0" smtClean="0"/>
          </a:p>
          <a:p>
            <a:pPr marL="342900" indent="-342900">
              <a:buAutoNum type="arabicPeriod"/>
            </a:pPr>
            <a:endParaRPr lang="en-US" b="1" i="1" dirty="0" smtClean="0"/>
          </a:p>
        </p:txBody>
      </p:sp>
      <p:sp>
        <p:nvSpPr>
          <p:cNvPr id="15" name="Right Arrow 14"/>
          <p:cNvSpPr/>
          <p:nvPr/>
        </p:nvSpPr>
        <p:spPr>
          <a:xfrm>
            <a:off x="0" y="3581400"/>
            <a:ext cx="2286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0" y="3886200"/>
            <a:ext cx="2286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0" y="4191000"/>
            <a:ext cx="2286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Untitled.png"/>
          <p:cNvPicPr>
            <a:picLocks noChangeAspect="1"/>
          </p:cNvPicPr>
          <p:nvPr/>
        </p:nvPicPr>
        <p:blipFill>
          <a:blip r:embed="rId2"/>
          <a:stretch>
            <a:fillRect/>
          </a:stretch>
        </p:blipFill>
        <p:spPr>
          <a:xfrm>
            <a:off x="8286630" y="6019800"/>
            <a:ext cx="857370" cy="838200"/>
          </a:xfrm>
          <a:prstGeom prst="rect">
            <a:avLst/>
          </a:prstGeom>
        </p:spPr>
      </p:pic>
      <p:sp>
        <p:nvSpPr>
          <p:cNvPr id="12" name="Right Arrow 11"/>
          <p:cNvSpPr/>
          <p:nvPr/>
        </p:nvSpPr>
        <p:spPr>
          <a:xfrm>
            <a:off x="4572000" y="4191000"/>
            <a:ext cx="2286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rot="5400000">
            <a:off x="3582194" y="3810000"/>
            <a:ext cx="1828006" cy="794"/>
          </a:xfrm>
          <a:prstGeom prst="line">
            <a:avLst/>
          </a:prstGeom>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4572000" y="2895600"/>
            <a:ext cx="4572000" cy="646331"/>
          </a:xfrm>
          <a:prstGeom prst="rect">
            <a:avLst/>
          </a:prstGeom>
          <a:noFill/>
        </p:spPr>
        <p:txBody>
          <a:bodyPr wrap="square" rtlCol="0">
            <a:spAutoFit/>
          </a:bodyPr>
          <a:lstStyle/>
          <a:p>
            <a:pPr>
              <a:buFont typeface="Wingdings" pitchFamily="2" charset="2"/>
              <a:buChar char="v"/>
            </a:pPr>
            <a:r>
              <a:rPr lang="en-US" b="1" i="1" dirty="0" smtClean="0"/>
              <a:t>Source from which Bonus Shares can’t issue:</a:t>
            </a:r>
          </a:p>
          <a:p>
            <a:endParaRPr lang="en-US" dirty="0"/>
          </a:p>
        </p:txBody>
      </p:sp>
      <p:sp>
        <p:nvSpPr>
          <p:cNvPr id="21" name="TextBox 20"/>
          <p:cNvSpPr txBox="1"/>
          <p:nvPr/>
        </p:nvSpPr>
        <p:spPr>
          <a:xfrm>
            <a:off x="4572000" y="3200400"/>
            <a:ext cx="4343400" cy="1477328"/>
          </a:xfrm>
          <a:prstGeom prst="rect">
            <a:avLst/>
          </a:prstGeom>
          <a:noFill/>
        </p:spPr>
        <p:txBody>
          <a:bodyPr wrap="square" rtlCol="0">
            <a:spAutoFit/>
          </a:bodyPr>
          <a:lstStyle/>
          <a:p>
            <a:pPr algn="just"/>
            <a:r>
              <a:rPr lang="en-US" dirty="0" smtClean="0"/>
              <a:t>     No issue of bonus shares shall be made    capitalizing reserves created by the revaluation of assets</a:t>
            </a:r>
          </a:p>
          <a:p>
            <a:r>
              <a:rPr lang="en-US" dirty="0" smtClean="0"/>
              <a:t>     The Company shall not issue shares in lieu of Dividend.  </a:t>
            </a:r>
            <a:endParaRPr lang="en-US" dirty="0"/>
          </a:p>
        </p:txBody>
      </p:sp>
      <p:sp>
        <p:nvSpPr>
          <p:cNvPr id="23" name="Right Arrow 22"/>
          <p:cNvSpPr/>
          <p:nvPr/>
        </p:nvSpPr>
        <p:spPr>
          <a:xfrm>
            <a:off x="4572000" y="3352800"/>
            <a:ext cx="228600" cy="762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descr="Bonus-Issue.jpg"/>
          <p:cNvPicPr>
            <a:picLocks noChangeAspect="1"/>
          </p:cNvPicPr>
          <p:nvPr/>
        </p:nvPicPr>
        <p:blipFill>
          <a:blip r:embed="rId3"/>
          <a:stretch>
            <a:fillRect/>
          </a:stretch>
        </p:blipFill>
        <p:spPr>
          <a:xfrm>
            <a:off x="7010400" y="533400"/>
            <a:ext cx="1905000" cy="17907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066800"/>
            <a:ext cx="8839200" cy="5638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5" name="Rectangle 4"/>
          <p:cNvSpPr/>
          <p:nvPr/>
        </p:nvSpPr>
        <p:spPr>
          <a:xfrm>
            <a:off x="152400" y="1066800"/>
            <a:ext cx="8686800" cy="5791200"/>
          </a:xfrm>
          <a:prstGeom prst="rect">
            <a:avLst/>
          </a:prstGeom>
        </p:spPr>
        <p:txBody>
          <a:bodyPr wrap="square">
            <a:spAutoFit/>
          </a:bodyPr>
          <a:lstStyle/>
          <a:p>
            <a:pPr algn="just"/>
            <a:r>
              <a:rPr lang="en-US" sz="1600" b="1" dirty="0" smtClean="0">
                <a:solidFill>
                  <a:srgbClr val="C00000"/>
                </a:solidFill>
                <a:latin typeface="Arial" pitchFamily="34" charset="0"/>
                <a:cs typeface="Arial" pitchFamily="34" charset="0"/>
              </a:rPr>
              <a:t>STEP-I</a:t>
            </a:r>
            <a:endParaRPr lang="en-US" sz="1600" dirty="0" smtClean="0">
              <a:solidFill>
                <a:srgbClr val="C00000"/>
              </a:solidFill>
              <a:latin typeface="Arial" pitchFamily="34" charset="0"/>
              <a:cs typeface="Arial" pitchFamily="34" charset="0"/>
            </a:endParaRPr>
          </a:p>
          <a:p>
            <a:pPr algn="just"/>
            <a:r>
              <a:rPr lang="en-US" sz="1600" b="1" u="sng" dirty="0" smtClean="0">
                <a:latin typeface="Arial" pitchFamily="34" charset="0"/>
                <a:cs typeface="Arial" pitchFamily="34" charset="0"/>
              </a:rPr>
              <a:t>Call the Board Meeting</a:t>
            </a:r>
            <a:r>
              <a:rPr lang="en-US" sz="1600" u="sng" dirty="0" smtClean="0">
                <a:latin typeface="Arial" pitchFamily="34" charset="0"/>
                <a:cs typeface="Arial" pitchFamily="34" charset="0"/>
              </a:rPr>
              <a:t>:</a:t>
            </a:r>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Issue Notice of at least 7 days for calling meeting of Board of Directors.</a:t>
            </a:r>
          </a:p>
          <a:p>
            <a:pPr algn="just"/>
            <a:r>
              <a:rPr lang="en-US" sz="1600" b="1" dirty="0" smtClean="0">
                <a:solidFill>
                  <a:srgbClr val="C00000"/>
                </a:solidFill>
                <a:latin typeface="Arial" pitchFamily="34" charset="0"/>
                <a:cs typeface="Arial" pitchFamily="34" charset="0"/>
              </a:rPr>
              <a:t>STEP-II</a:t>
            </a:r>
            <a:endParaRPr lang="en-US" sz="1600" dirty="0" smtClean="0">
              <a:solidFill>
                <a:srgbClr val="C00000"/>
              </a:solidFill>
              <a:latin typeface="Arial" pitchFamily="34" charset="0"/>
              <a:cs typeface="Arial" pitchFamily="34" charset="0"/>
            </a:endParaRPr>
          </a:p>
          <a:p>
            <a:pPr algn="just"/>
            <a:r>
              <a:rPr lang="en-US" sz="1600" b="1" u="sng" dirty="0" smtClean="0">
                <a:latin typeface="Arial" pitchFamily="34" charset="0"/>
                <a:cs typeface="Arial" pitchFamily="34" charset="0"/>
              </a:rPr>
              <a:t>Hold the Board Meeting:</a:t>
            </a:r>
            <a:endParaRPr lang="en-US" sz="1600" b="1" dirty="0" smtClean="0">
              <a:latin typeface="Arial" pitchFamily="34" charset="0"/>
              <a:cs typeface="Arial" pitchFamily="34" charset="0"/>
            </a:endParaRPr>
          </a:p>
          <a:p>
            <a:pPr algn="just"/>
            <a:r>
              <a:rPr lang="en-US" sz="1600" dirty="0" smtClean="0">
                <a:latin typeface="Arial" pitchFamily="34" charset="0"/>
                <a:cs typeface="Arial" pitchFamily="34" charset="0"/>
              </a:rPr>
              <a:t>Quorum for the Meeting of Board of Directors is </a:t>
            </a:r>
            <a:r>
              <a:rPr lang="en-US" sz="1600" b="1" dirty="0" smtClean="0">
                <a:latin typeface="Arial" pitchFamily="34" charset="0"/>
                <a:cs typeface="Arial" pitchFamily="34" charset="0"/>
              </a:rPr>
              <a:t>1/3rd </a:t>
            </a:r>
            <a:r>
              <a:rPr lang="en-US" sz="1600" dirty="0" smtClean="0">
                <a:latin typeface="Arial" pitchFamily="34" charset="0"/>
                <a:cs typeface="Arial" pitchFamily="34" charset="0"/>
              </a:rPr>
              <a:t>of total strength of Board or 2 directors, whichever is higher.</a:t>
            </a:r>
          </a:p>
          <a:p>
            <a:pPr algn="just"/>
            <a:r>
              <a:rPr lang="en-US" sz="1600" dirty="0" smtClean="0">
                <a:latin typeface="Arial" pitchFamily="34" charset="0"/>
                <a:cs typeface="Arial" pitchFamily="34" charset="0"/>
              </a:rPr>
              <a:t>Provisions of the Section 101 of the Companies Act 2013 provides for issue of notice of EGM in writing at least 21 days before the actual date of the EGM</a:t>
            </a:r>
          </a:p>
          <a:p>
            <a:pPr algn="just"/>
            <a:r>
              <a:rPr lang="en-US" sz="1600" b="1" u="sng" dirty="0" smtClean="0">
                <a:latin typeface="Arial" pitchFamily="34" charset="0"/>
                <a:cs typeface="Arial" pitchFamily="34" charset="0"/>
              </a:rPr>
              <a:t>File MGT-14:</a:t>
            </a:r>
            <a:endParaRPr lang="en-US" sz="1600" b="1" dirty="0" smtClean="0">
              <a:latin typeface="Arial" pitchFamily="34" charset="0"/>
              <a:cs typeface="Arial" pitchFamily="34" charset="0"/>
            </a:endParaRPr>
          </a:p>
          <a:p>
            <a:pPr algn="just"/>
            <a:r>
              <a:rPr lang="en-US" sz="1600" dirty="0" smtClean="0">
                <a:latin typeface="Arial" pitchFamily="34" charset="0"/>
                <a:cs typeface="Arial" pitchFamily="34" charset="0"/>
              </a:rPr>
              <a:t>File e-form- </a:t>
            </a:r>
            <a:r>
              <a:rPr lang="en-US" sz="1600" b="1" dirty="0" smtClean="0">
                <a:latin typeface="Arial" pitchFamily="34" charset="0"/>
                <a:cs typeface="Arial" pitchFamily="34" charset="0"/>
              </a:rPr>
              <a:t>MGT-14 with in 30 </a:t>
            </a:r>
            <a:r>
              <a:rPr lang="en-US" sz="1600" dirty="0" smtClean="0">
                <a:latin typeface="Arial" pitchFamily="34" charset="0"/>
                <a:cs typeface="Arial" pitchFamily="34" charset="0"/>
              </a:rPr>
              <a:t>days of Passing of Board Resolution for issue of shares.</a:t>
            </a:r>
          </a:p>
          <a:p>
            <a:pPr algn="just"/>
            <a:r>
              <a:rPr lang="en-US" sz="1600" b="1" dirty="0" smtClean="0">
                <a:solidFill>
                  <a:srgbClr val="C00000"/>
                </a:solidFill>
                <a:latin typeface="Arial" pitchFamily="34" charset="0"/>
                <a:cs typeface="Arial" pitchFamily="34" charset="0"/>
              </a:rPr>
              <a:t>STEP-IV</a:t>
            </a:r>
            <a:endParaRPr lang="en-US" sz="1600" dirty="0" smtClean="0">
              <a:solidFill>
                <a:srgbClr val="C00000"/>
              </a:solidFill>
              <a:latin typeface="Arial" pitchFamily="34" charset="0"/>
              <a:cs typeface="Arial" pitchFamily="34" charset="0"/>
            </a:endParaRPr>
          </a:p>
          <a:p>
            <a:pPr algn="just"/>
            <a:r>
              <a:rPr lang="en-US" sz="1600" b="1" u="sng" dirty="0" smtClean="0">
                <a:latin typeface="Arial" pitchFamily="34" charset="0"/>
                <a:cs typeface="Arial" pitchFamily="34" charset="0"/>
              </a:rPr>
              <a:t>Convene a general meeting:</a:t>
            </a:r>
            <a:endParaRPr lang="en-US" sz="1600" b="1" dirty="0" smtClean="0">
              <a:latin typeface="Arial" pitchFamily="34" charset="0"/>
              <a:cs typeface="Arial" pitchFamily="34" charset="0"/>
            </a:endParaRPr>
          </a:p>
          <a:p>
            <a:pPr algn="just"/>
            <a:r>
              <a:rPr lang="en-US" sz="1600" dirty="0" smtClean="0">
                <a:latin typeface="Arial" pitchFamily="34" charset="0"/>
                <a:cs typeface="Arial" pitchFamily="34" charset="0"/>
              </a:rPr>
              <a:t>Check the Quorum. Pass Ordinary Resolution for bonus issue of shares.</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solidFill>
                  <a:srgbClr val="C00000"/>
                </a:solidFill>
                <a:latin typeface="Arial" pitchFamily="34" charset="0"/>
                <a:cs typeface="Arial" pitchFamily="34" charset="0"/>
              </a:rPr>
              <a:t>STEP-V</a:t>
            </a:r>
            <a:endParaRPr lang="en-US" sz="1600" dirty="0" smtClean="0">
              <a:solidFill>
                <a:srgbClr val="C00000"/>
              </a:solidFill>
              <a:latin typeface="Arial" pitchFamily="34" charset="0"/>
              <a:cs typeface="Arial" pitchFamily="34" charset="0"/>
            </a:endParaRPr>
          </a:p>
          <a:p>
            <a:pPr algn="just"/>
            <a:r>
              <a:rPr lang="en-US" sz="1600" b="1" u="sng" dirty="0" smtClean="0">
                <a:latin typeface="Arial" pitchFamily="34" charset="0"/>
                <a:cs typeface="Arial" pitchFamily="34" charset="0"/>
              </a:rPr>
              <a:t>Call and hold the Board Meeting</a:t>
            </a:r>
            <a:r>
              <a:rPr lang="en-US" sz="1600" u="sng" dirty="0" smtClean="0">
                <a:latin typeface="Arial" pitchFamily="34" charset="0"/>
                <a:cs typeface="Arial" pitchFamily="34" charset="0"/>
              </a:rPr>
              <a:t>:</a:t>
            </a:r>
            <a:r>
              <a:rPr lang="en-US" sz="1600" dirty="0" smtClean="0">
                <a:latin typeface="Arial" pitchFamily="34" charset="0"/>
                <a:cs typeface="Arial" pitchFamily="34" charset="0"/>
              </a:rPr>
              <a:t> Issue Notice of at least 7 days for calling meeting of Board of Directors and Pass Board Resolution for allotment of shares.</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solidFill>
                  <a:srgbClr val="C00000"/>
                </a:solidFill>
                <a:latin typeface="Arial" pitchFamily="34" charset="0"/>
                <a:cs typeface="Arial" pitchFamily="34" charset="0"/>
              </a:rPr>
              <a:t>STEP-VI</a:t>
            </a:r>
          </a:p>
          <a:p>
            <a:pPr algn="just"/>
            <a:r>
              <a:rPr lang="en-US" sz="1600" b="1" dirty="0" smtClean="0">
                <a:latin typeface="Arial" pitchFamily="34" charset="0"/>
                <a:cs typeface="Arial" pitchFamily="34" charset="0"/>
              </a:rPr>
              <a:t>File e-form PAS-3 with in 30 days </a:t>
            </a:r>
            <a:r>
              <a:rPr lang="en-US" sz="1600" dirty="0" smtClean="0">
                <a:latin typeface="Arial" pitchFamily="34" charset="0"/>
                <a:cs typeface="Arial" pitchFamily="34" charset="0"/>
              </a:rPr>
              <a:t>of passing of Board Resolution for allotment of shares</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solidFill>
                  <a:srgbClr val="C00000"/>
                </a:solidFill>
                <a:latin typeface="Arial" pitchFamily="34" charset="0"/>
                <a:cs typeface="Arial" pitchFamily="34" charset="0"/>
              </a:rPr>
              <a:t>STEP-VII</a:t>
            </a:r>
            <a:endParaRPr lang="en-US" sz="1600" dirty="0" smtClean="0">
              <a:solidFill>
                <a:srgbClr val="C00000"/>
              </a:solidFill>
              <a:latin typeface="Arial" pitchFamily="34" charset="0"/>
              <a:cs typeface="Arial" pitchFamily="34" charset="0"/>
            </a:endParaRPr>
          </a:p>
          <a:p>
            <a:pPr algn="just"/>
            <a:r>
              <a:rPr lang="en-US" sz="1600" b="1" u="sng" dirty="0" smtClean="0">
                <a:latin typeface="Arial" pitchFamily="34" charset="0"/>
                <a:cs typeface="Arial" pitchFamily="34" charset="0"/>
              </a:rPr>
              <a:t>Issue Share Certificates</a:t>
            </a:r>
            <a:r>
              <a:rPr lang="en-US" sz="1600" u="sng" dirty="0" smtClean="0">
                <a:latin typeface="Arial" pitchFamily="34" charset="0"/>
                <a:cs typeface="Arial" pitchFamily="34" charset="0"/>
              </a:rPr>
              <a:t>:</a:t>
            </a:r>
            <a:endParaRPr lang="en-US" sz="1600" dirty="0" smtClean="0">
              <a:latin typeface="Arial" pitchFamily="34" charset="0"/>
              <a:cs typeface="Arial" pitchFamily="34" charset="0"/>
            </a:endParaRPr>
          </a:p>
          <a:p>
            <a:pPr algn="just"/>
            <a:r>
              <a:rPr lang="en-US" sz="1600" dirty="0" smtClean="0">
                <a:latin typeface="Arial" pitchFamily="34" charset="0"/>
                <a:cs typeface="Arial" pitchFamily="34" charset="0"/>
              </a:rPr>
              <a:t>Company will issue share certificate to the share holders with in 2 month from the </a:t>
            </a:r>
          </a:p>
          <a:p>
            <a:pPr algn="just"/>
            <a:r>
              <a:rPr lang="en-US" sz="1600" dirty="0" smtClean="0">
                <a:latin typeface="Arial" pitchFamily="34" charset="0"/>
                <a:cs typeface="Arial" pitchFamily="34" charset="0"/>
              </a:rPr>
              <a:t>date of allotment of shares.</a:t>
            </a:r>
          </a:p>
        </p:txBody>
      </p:sp>
      <p:sp>
        <p:nvSpPr>
          <p:cNvPr id="8" name="Rounded Rectangle 7"/>
          <p:cNvSpPr/>
          <p:nvPr/>
        </p:nvSpPr>
        <p:spPr>
          <a:xfrm>
            <a:off x="457200" y="0"/>
            <a:ext cx="8153400" cy="685800"/>
          </a:xfrm>
          <a:prstGeom prst="round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280988" algn="ctr">
              <a:defRPr/>
            </a:pPr>
            <a:r>
              <a:rPr lang="en-US" b="1" dirty="0" smtClean="0">
                <a:solidFill>
                  <a:schemeClr val="bg1"/>
                </a:solidFill>
                <a:latin typeface="Arial" pitchFamily="34" charset="0"/>
                <a:cs typeface="Arial" pitchFamily="34" charset="0"/>
              </a:rPr>
              <a:t>By Public and Private Companies</a:t>
            </a:r>
          </a:p>
          <a:p>
            <a:pPr algn="ctr">
              <a:defRPr/>
            </a:pPr>
            <a:r>
              <a:rPr lang="en-US" sz="1400" b="1" dirty="0" smtClean="0">
                <a:solidFill>
                  <a:schemeClr val="accent3"/>
                </a:solidFill>
                <a:latin typeface="Arial" pitchFamily="34" charset="0"/>
                <a:cs typeface="Arial" pitchFamily="34" charset="0"/>
              </a:rPr>
              <a:t>Sec. 63 read with Rule 14 of Companies (Share Capital and Debenture) Rules, 2014</a:t>
            </a:r>
            <a:endParaRPr lang="en-US" sz="1400" b="1" dirty="0">
              <a:solidFill>
                <a:schemeClr val="accent3"/>
              </a:solidFill>
              <a:latin typeface="Arial" pitchFamily="34" charset="0"/>
              <a:cs typeface="Arial" pitchFamily="34" charset="0"/>
            </a:endParaRPr>
          </a:p>
        </p:txBody>
      </p:sp>
      <p:sp>
        <p:nvSpPr>
          <p:cNvPr id="9" name="TextBox 8"/>
          <p:cNvSpPr txBox="1"/>
          <p:nvPr/>
        </p:nvSpPr>
        <p:spPr>
          <a:xfrm>
            <a:off x="0" y="685800"/>
            <a:ext cx="6477000" cy="461665"/>
          </a:xfrm>
          <a:prstGeom prst="rect">
            <a:avLst/>
          </a:prstGeom>
          <a:noFill/>
        </p:spPr>
        <p:txBody>
          <a:bodyPr wrap="square" rtlCol="0">
            <a:spAutoFit/>
          </a:bodyPr>
          <a:lstStyle/>
          <a:p>
            <a:pPr>
              <a:buFont typeface="Wingdings" pitchFamily="2" charset="2"/>
              <a:buChar char="v"/>
            </a:pPr>
            <a:r>
              <a:rPr lang="en-US" sz="2400" b="1" i="1" dirty="0" smtClean="0"/>
              <a:t>Procedure for issue of Bonus Shares:</a:t>
            </a:r>
            <a:endParaRPr lang="en-US" sz="2400" b="1" i="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762000"/>
            <a:ext cx="9144000" cy="6096000"/>
          </a:xfrm>
          <a:prstGeom prst="rect">
            <a:avLst/>
          </a:prstGeom>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Rounded Rectangle 2"/>
          <p:cNvSpPr/>
          <p:nvPr/>
        </p:nvSpPr>
        <p:spPr>
          <a:xfrm>
            <a:off x="228600" y="0"/>
            <a:ext cx="8610600"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280988" algn="ctr">
              <a:defRPr/>
            </a:pPr>
            <a:endParaRPr lang="en-US" sz="2000" b="1" dirty="0" smtClean="0">
              <a:solidFill>
                <a:srgbClr val="0070C0"/>
              </a:solidFill>
              <a:latin typeface="Arial" pitchFamily="34" charset="0"/>
              <a:cs typeface="Arial" pitchFamily="34" charset="0"/>
            </a:endParaRPr>
          </a:p>
          <a:p>
            <a:pPr marL="280988" algn="ctr">
              <a:defRPr/>
            </a:pPr>
            <a:r>
              <a:rPr lang="en-US" sz="2000" b="1" dirty="0" smtClean="0">
                <a:solidFill>
                  <a:schemeClr val="bg1"/>
                </a:solidFill>
                <a:latin typeface="Arial" pitchFamily="34" charset="0"/>
                <a:cs typeface="Arial" pitchFamily="34" charset="0"/>
              </a:rPr>
              <a:t>By Listed Companies</a:t>
            </a:r>
          </a:p>
          <a:p>
            <a:pPr algn="ctr">
              <a:defRPr/>
            </a:pPr>
            <a:r>
              <a:rPr lang="en-US" b="1" dirty="0" smtClean="0">
                <a:solidFill>
                  <a:schemeClr val="accent3"/>
                </a:solidFill>
              </a:rPr>
              <a:t>    </a:t>
            </a:r>
            <a:r>
              <a:rPr lang="en-US" sz="1600" b="1" dirty="0" smtClean="0">
                <a:solidFill>
                  <a:schemeClr val="accent3"/>
                </a:solidFill>
              </a:rPr>
              <a:t>SEBI(ICDR) Regulations, 2009</a:t>
            </a:r>
          </a:p>
          <a:p>
            <a:pPr marL="280988" algn="ctr">
              <a:defRPr/>
            </a:pPr>
            <a:endParaRPr lang="en-US" sz="1200" b="1" dirty="0" smtClean="0">
              <a:solidFill>
                <a:schemeClr val="bg1"/>
              </a:solidFill>
              <a:latin typeface="Arial" pitchFamily="34" charset="0"/>
              <a:cs typeface="Arial" pitchFamily="34" charset="0"/>
            </a:endParaRPr>
          </a:p>
          <a:p>
            <a:pPr marL="738188" indent="-457200" algn="ctr">
              <a:buFontTx/>
              <a:buAutoNum type="alphaUcParenR"/>
              <a:defRPr/>
            </a:pPr>
            <a:endParaRPr lang="en-US" sz="1600" b="1" dirty="0">
              <a:solidFill>
                <a:schemeClr val="bg1"/>
              </a:solidFill>
              <a:latin typeface="Arial" pitchFamily="34" charset="0"/>
              <a:cs typeface="Arial" pitchFamily="34" charset="0"/>
            </a:endParaRPr>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Rectangle 6"/>
          <p:cNvSpPr/>
          <p:nvPr/>
        </p:nvSpPr>
        <p:spPr>
          <a:xfrm>
            <a:off x="0" y="228600"/>
            <a:ext cx="9144000" cy="7325082"/>
          </a:xfrm>
          <a:prstGeom prst="rect">
            <a:avLst/>
          </a:prstGeom>
          <a:effectLst>
            <a:innerShdw blurRad="114300">
              <a:prstClr val="black"/>
            </a:innerShdw>
          </a:effectLst>
        </p:spPr>
        <p:txBody>
          <a:bodyPr wrap="square">
            <a:spAutoFit/>
          </a:bodyPr>
          <a:lstStyle/>
          <a:p>
            <a:pPr>
              <a:defRPr/>
            </a:pPr>
            <a:endParaRPr lang="en-IN" sz="1600" b="1" dirty="0" smtClean="0">
              <a:latin typeface="Arial" pitchFamily="34" charset="0"/>
              <a:cs typeface="Arial" pitchFamily="34" charset="0"/>
            </a:endParaRPr>
          </a:p>
          <a:p>
            <a:pPr>
              <a:defRPr/>
            </a:pPr>
            <a:r>
              <a:rPr lang="en-IN" sz="1600" b="1" i="1" dirty="0" smtClean="0">
                <a:solidFill>
                  <a:srgbClr val="C00000"/>
                </a:solidFill>
                <a:latin typeface="Arial" pitchFamily="34" charset="0"/>
                <a:cs typeface="Arial" pitchFamily="34" charset="0"/>
              </a:rPr>
              <a:t>            </a:t>
            </a:r>
          </a:p>
          <a:p>
            <a:pPr>
              <a:defRPr/>
            </a:pPr>
            <a:endParaRPr lang="en-IN" sz="1600" b="1" i="1" dirty="0" smtClean="0">
              <a:solidFill>
                <a:srgbClr val="C00000"/>
              </a:solidFill>
              <a:latin typeface="Arial" pitchFamily="34" charset="0"/>
              <a:cs typeface="Arial" pitchFamily="34" charset="0"/>
            </a:endParaRPr>
          </a:p>
          <a:p>
            <a:pPr>
              <a:defRPr/>
            </a:pPr>
            <a:r>
              <a:rPr lang="en-IN" sz="1600" b="1" i="1" dirty="0" smtClean="0">
                <a:solidFill>
                  <a:srgbClr val="C00000"/>
                </a:solidFill>
                <a:latin typeface="Arial" pitchFamily="34" charset="0"/>
                <a:cs typeface="Arial" pitchFamily="34" charset="0"/>
              </a:rPr>
              <a:t> Conditions:</a:t>
            </a:r>
          </a:p>
          <a:p>
            <a:pPr>
              <a:defRPr/>
            </a:pPr>
            <a:endParaRPr lang="en-IN" sz="1600" b="1" dirty="0" smtClean="0">
              <a:latin typeface="Arial" pitchFamily="34" charset="0"/>
              <a:cs typeface="Arial" pitchFamily="34" charset="0"/>
            </a:endParaRPr>
          </a:p>
          <a:p>
            <a:pPr marL="342900" indent="-342900">
              <a:buFontTx/>
              <a:buAutoNum type="arabicPeriod"/>
              <a:defRPr/>
            </a:pPr>
            <a:r>
              <a:rPr lang="en-IN" sz="1600" dirty="0" smtClean="0">
                <a:latin typeface="Arial" pitchFamily="34" charset="0"/>
                <a:cs typeface="Arial" pitchFamily="34" charset="0"/>
              </a:rPr>
              <a:t>There must be an </a:t>
            </a:r>
            <a:r>
              <a:rPr lang="en-IN" sz="1600" b="1" dirty="0" smtClean="0">
                <a:latin typeface="Arial" pitchFamily="34" charset="0"/>
                <a:cs typeface="Arial" pitchFamily="34" charset="0"/>
              </a:rPr>
              <a:t>article in AOA</a:t>
            </a:r>
          </a:p>
          <a:p>
            <a:pPr marL="342900" indent="-342900">
              <a:buFontTx/>
              <a:buAutoNum type="arabicPeriod"/>
              <a:defRPr/>
            </a:pPr>
            <a:endParaRPr lang="en-IN" sz="1600" dirty="0" smtClean="0">
              <a:latin typeface="Arial" pitchFamily="34" charset="0"/>
              <a:cs typeface="Arial" pitchFamily="34" charset="0"/>
            </a:endParaRPr>
          </a:p>
          <a:p>
            <a:pPr marL="342900" indent="-342900">
              <a:buFontTx/>
              <a:buAutoNum type="arabicPeriod"/>
              <a:defRPr/>
            </a:pPr>
            <a:r>
              <a:rPr lang="en-IN" sz="1600" dirty="0" smtClean="0">
                <a:latin typeface="Arial" pitchFamily="34" charset="0"/>
                <a:cs typeface="Arial" pitchFamily="34" charset="0"/>
              </a:rPr>
              <a:t>It has not been defaulted in payment of interest or principal in respect of fixed deposits or debentures issued by the company</a:t>
            </a:r>
          </a:p>
          <a:p>
            <a:pPr marL="342900" indent="-342900">
              <a:buFontTx/>
              <a:buAutoNum type="arabicPeriod"/>
              <a:defRPr/>
            </a:pPr>
            <a:endParaRPr lang="en-IN" sz="1600" dirty="0" smtClean="0">
              <a:latin typeface="Arial" pitchFamily="34" charset="0"/>
              <a:cs typeface="Arial" pitchFamily="34" charset="0"/>
            </a:endParaRPr>
          </a:p>
          <a:p>
            <a:pPr marL="342900" indent="-342900">
              <a:buFontTx/>
              <a:buAutoNum type="arabicPeriod"/>
              <a:defRPr/>
            </a:pPr>
            <a:r>
              <a:rPr lang="en-IN" sz="1600" dirty="0" smtClean="0">
                <a:latin typeface="Arial" pitchFamily="34" charset="0"/>
                <a:cs typeface="Arial" pitchFamily="34" charset="0"/>
              </a:rPr>
              <a:t>No default in payment of interest or principal on fixed deposits or debt securities</a:t>
            </a:r>
          </a:p>
          <a:p>
            <a:pPr marL="342900" indent="-342900">
              <a:buFontTx/>
              <a:buAutoNum type="arabicPeriod"/>
              <a:defRPr/>
            </a:pPr>
            <a:endParaRPr lang="en-IN" sz="1600" dirty="0" smtClean="0">
              <a:latin typeface="Arial" pitchFamily="34" charset="0"/>
              <a:cs typeface="Arial" pitchFamily="34" charset="0"/>
            </a:endParaRPr>
          </a:p>
          <a:p>
            <a:pPr marL="342900" indent="-342900">
              <a:buFontTx/>
              <a:buAutoNum type="arabicPeriod"/>
              <a:defRPr/>
            </a:pPr>
            <a:r>
              <a:rPr lang="en-IN" sz="1600" dirty="0" smtClean="0">
                <a:latin typeface="Arial" pitchFamily="34" charset="0"/>
                <a:cs typeface="Arial" pitchFamily="34" charset="0"/>
              </a:rPr>
              <a:t>The existing partly paid up shares if any must be made fully paid up before issuing of Bonus shares</a:t>
            </a:r>
          </a:p>
          <a:p>
            <a:pPr marL="342900" indent="-342900">
              <a:defRPr/>
            </a:pPr>
            <a:endParaRPr lang="en-IN" sz="1600" dirty="0" smtClean="0">
              <a:latin typeface="Arial" pitchFamily="34" charset="0"/>
              <a:cs typeface="Arial" pitchFamily="34" charset="0"/>
            </a:endParaRPr>
          </a:p>
          <a:p>
            <a:pPr>
              <a:defRPr/>
            </a:pPr>
            <a:r>
              <a:rPr lang="en-IN" sz="1600" b="1" i="1" dirty="0" smtClean="0">
                <a:solidFill>
                  <a:srgbClr val="C00000"/>
                </a:solidFill>
                <a:latin typeface="Arial" pitchFamily="34" charset="0"/>
                <a:cs typeface="Arial" pitchFamily="34" charset="0"/>
              </a:rPr>
              <a:t>Rights of PCD/FCD holders</a:t>
            </a:r>
          </a:p>
          <a:p>
            <a:pPr>
              <a:defRPr/>
            </a:pPr>
            <a:endParaRPr lang="en-IN" sz="1600" b="1" dirty="0" smtClean="0">
              <a:latin typeface="Arial" pitchFamily="34" charset="0"/>
              <a:cs typeface="Arial" pitchFamily="34" charset="0"/>
            </a:endParaRPr>
          </a:p>
          <a:p>
            <a:pPr>
              <a:defRPr/>
            </a:pPr>
            <a:r>
              <a:rPr lang="en-IN" sz="1600" dirty="0" smtClean="0">
                <a:latin typeface="Arial" pitchFamily="34" charset="0"/>
                <a:cs typeface="Arial" pitchFamily="34" charset="0"/>
              </a:rPr>
              <a:t>The board shall take into account the interests of PCD/FCD holders while issuing Bonus Shares</a:t>
            </a:r>
          </a:p>
          <a:p>
            <a:pPr marL="342900" indent="-342900">
              <a:defRPr/>
            </a:pPr>
            <a:endParaRPr lang="en-IN" sz="1600" dirty="0" smtClean="0">
              <a:latin typeface="Arial" pitchFamily="34" charset="0"/>
              <a:cs typeface="Arial" pitchFamily="34" charset="0"/>
            </a:endParaRPr>
          </a:p>
          <a:p>
            <a:pPr>
              <a:defRPr/>
            </a:pPr>
            <a:r>
              <a:rPr lang="en-IN" sz="1600" b="1" dirty="0" smtClean="0">
                <a:latin typeface="Arial" pitchFamily="34" charset="0"/>
                <a:cs typeface="Arial" pitchFamily="34" charset="0"/>
              </a:rPr>
              <a:t>Completion of Bonus Issue</a:t>
            </a:r>
          </a:p>
          <a:p>
            <a:pPr>
              <a:defRPr/>
            </a:pPr>
            <a:endParaRPr lang="en-IN" sz="1600" b="1" dirty="0" smtClean="0">
              <a:latin typeface="Arial" pitchFamily="34" charset="0"/>
              <a:cs typeface="Arial" pitchFamily="34" charset="0"/>
            </a:endParaRPr>
          </a:p>
          <a:p>
            <a:pPr>
              <a:defRPr/>
            </a:pPr>
            <a:r>
              <a:rPr lang="en-IN" sz="1600" dirty="0" smtClean="0">
                <a:latin typeface="Arial" pitchFamily="34" charset="0"/>
                <a:cs typeface="Arial" pitchFamily="34" charset="0"/>
              </a:rPr>
              <a:t>The BOD must complete issue of Bonus Shares:</a:t>
            </a:r>
          </a:p>
          <a:p>
            <a:pPr>
              <a:defRPr/>
            </a:pPr>
            <a:endParaRPr lang="en-IN" sz="1600" b="1" dirty="0" smtClean="0">
              <a:latin typeface="Arial" pitchFamily="34" charset="0"/>
              <a:cs typeface="Arial" pitchFamily="34" charset="0"/>
            </a:endParaRPr>
          </a:p>
          <a:p>
            <a:pPr marL="342900" indent="-342900">
              <a:buFontTx/>
              <a:buAutoNum type="alphaLcParenR"/>
              <a:defRPr/>
            </a:pPr>
            <a:r>
              <a:rPr lang="en-IN" sz="1600" b="1" dirty="0" smtClean="0">
                <a:latin typeface="Arial" pitchFamily="34" charset="0"/>
                <a:cs typeface="Arial" pitchFamily="34" charset="0"/>
              </a:rPr>
              <a:t>Within 2 months </a:t>
            </a:r>
            <a:r>
              <a:rPr lang="en-IN" sz="1600" dirty="0" smtClean="0">
                <a:latin typeface="Arial" pitchFamily="34" charset="0"/>
                <a:cs typeface="Arial" pitchFamily="34" charset="0"/>
              </a:rPr>
              <a:t>if the bonus issue requires shareholders approval</a:t>
            </a:r>
          </a:p>
          <a:p>
            <a:pPr marL="342900" indent="-342900">
              <a:buFontTx/>
              <a:buAutoNum type="alphaLcParenR"/>
              <a:defRPr/>
            </a:pPr>
            <a:r>
              <a:rPr lang="en-IN" sz="1600" b="1" dirty="0" smtClean="0">
                <a:latin typeface="Arial" pitchFamily="34" charset="0"/>
                <a:cs typeface="Arial" pitchFamily="34" charset="0"/>
              </a:rPr>
              <a:t>Within 15 days </a:t>
            </a:r>
            <a:r>
              <a:rPr lang="en-IN" sz="1600" dirty="0" smtClean="0">
                <a:latin typeface="Arial" pitchFamily="34" charset="0"/>
                <a:cs typeface="Arial" pitchFamily="34" charset="0"/>
              </a:rPr>
              <a:t>if no approval of shareholders is required</a:t>
            </a:r>
          </a:p>
          <a:p>
            <a:pPr>
              <a:defRPr/>
            </a:pPr>
            <a:endParaRPr lang="en-IN" sz="1600" b="1" dirty="0" smtClean="0">
              <a:latin typeface="Arial" pitchFamily="34" charset="0"/>
              <a:cs typeface="Arial" pitchFamily="34" charset="0"/>
            </a:endParaRPr>
          </a:p>
          <a:p>
            <a:pPr marL="342900" indent="-342900">
              <a:defRPr/>
            </a:pPr>
            <a:endParaRPr lang="en-IN" dirty="0" smtClean="0"/>
          </a:p>
          <a:p>
            <a:pPr marL="342900" indent="-342900">
              <a:buFontTx/>
              <a:buAutoNum type="arabicPeriod"/>
              <a:defRPr/>
            </a:pPr>
            <a:endParaRPr lang="en-IN" dirty="0" smtClean="0"/>
          </a:p>
          <a:p>
            <a:pPr marL="342900" indent="-342900">
              <a:defRPr/>
            </a:pPr>
            <a:endParaRPr lang="en-IN"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4" name="Rectangle 3"/>
          <p:cNvSpPr/>
          <p:nvPr/>
        </p:nvSpPr>
        <p:spPr>
          <a:xfrm>
            <a:off x="0" y="914400"/>
            <a:ext cx="9144000" cy="6186309"/>
          </a:xfrm>
          <a:prstGeom prst="rect">
            <a:avLst/>
          </a:prstGeom>
          <a:effectLst>
            <a:innerShdw blurRad="114300">
              <a:prstClr val="black"/>
            </a:innerShdw>
          </a:effectLst>
        </p:spPr>
        <p:style>
          <a:lnRef idx="2">
            <a:schemeClr val="accent2"/>
          </a:lnRef>
          <a:fillRef idx="1">
            <a:schemeClr val="lt1"/>
          </a:fillRef>
          <a:effectRef idx="0">
            <a:schemeClr val="accent2"/>
          </a:effectRef>
          <a:fontRef idx="minor">
            <a:schemeClr val="dk1"/>
          </a:fontRef>
        </p:style>
        <p:txBody>
          <a:bodyPr wrap="square">
            <a:spAutoFit/>
          </a:bodyPr>
          <a:lstStyle/>
          <a:p>
            <a:pPr>
              <a:defRPr/>
            </a:pPr>
            <a:endParaRPr lang="en-IN" b="1" dirty="0" smtClean="0"/>
          </a:p>
          <a:p>
            <a:pPr>
              <a:defRPr/>
            </a:pPr>
            <a:r>
              <a:rPr lang="en-IN" b="1" dirty="0" smtClean="0"/>
              <a:t>Rights of PCD/FCD holders</a:t>
            </a:r>
          </a:p>
          <a:p>
            <a:pPr>
              <a:defRPr/>
            </a:pPr>
            <a:endParaRPr lang="en-IN" b="1" dirty="0" smtClean="0"/>
          </a:p>
          <a:p>
            <a:pPr>
              <a:defRPr/>
            </a:pPr>
            <a:r>
              <a:rPr lang="en-IN" dirty="0" smtClean="0"/>
              <a:t>The board shall take into account the interests of PCD/FCD holders while issuing Bonus Shares</a:t>
            </a:r>
          </a:p>
          <a:p>
            <a:pPr marL="342900" indent="-342900">
              <a:defRPr/>
            </a:pPr>
            <a:endParaRPr lang="en-IN" dirty="0" smtClean="0"/>
          </a:p>
          <a:p>
            <a:pPr>
              <a:defRPr/>
            </a:pPr>
            <a:r>
              <a:rPr lang="en-IN" b="1" dirty="0" smtClean="0"/>
              <a:t>Completion of Bonus Issue</a:t>
            </a:r>
          </a:p>
          <a:p>
            <a:pPr>
              <a:defRPr/>
            </a:pPr>
            <a:endParaRPr lang="en-IN" b="1" dirty="0" smtClean="0"/>
          </a:p>
          <a:p>
            <a:pPr>
              <a:defRPr/>
            </a:pPr>
            <a:r>
              <a:rPr lang="en-IN" dirty="0" smtClean="0"/>
              <a:t>The BOD must complete issue of Bonus Shares:</a:t>
            </a:r>
          </a:p>
          <a:p>
            <a:pPr>
              <a:defRPr/>
            </a:pPr>
            <a:endParaRPr lang="en-IN" b="1" dirty="0" smtClean="0"/>
          </a:p>
          <a:p>
            <a:pPr marL="342900" indent="-342900">
              <a:buFontTx/>
              <a:buAutoNum type="alphaLcParenR"/>
              <a:defRPr/>
            </a:pPr>
            <a:r>
              <a:rPr lang="en-IN" dirty="0" smtClean="0"/>
              <a:t>Within 2 months if the bonus issue requires shareholders approval</a:t>
            </a:r>
          </a:p>
          <a:p>
            <a:pPr marL="342900" indent="-342900">
              <a:buFontTx/>
              <a:buAutoNum type="alphaLcParenR"/>
              <a:defRPr/>
            </a:pPr>
            <a:r>
              <a:rPr lang="en-IN" dirty="0" smtClean="0"/>
              <a:t>Within 15 days if no approval of shareholders is required</a:t>
            </a:r>
          </a:p>
          <a:p>
            <a:pPr>
              <a:defRPr/>
            </a:pPr>
            <a:endParaRPr lang="en-IN" b="1" dirty="0" smtClean="0"/>
          </a:p>
          <a:p>
            <a:pPr>
              <a:defRPr/>
            </a:pPr>
            <a:r>
              <a:rPr lang="en-IN" b="1" dirty="0" smtClean="0"/>
              <a:t>Withdrawal of Bonus Issue</a:t>
            </a:r>
          </a:p>
          <a:p>
            <a:pPr>
              <a:defRPr/>
            </a:pPr>
            <a:endParaRPr lang="en-IN" b="1" dirty="0" smtClean="0"/>
          </a:p>
          <a:p>
            <a:pPr>
              <a:defRPr/>
            </a:pPr>
            <a:r>
              <a:rPr lang="en-IN" dirty="0" smtClean="0"/>
              <a:t>No Bonus issue shall be withdrawn by BOD after announcing the Record Date to Stock Exchange</a:t>
            </a:r>
          </a:p>
          <a:p>
            <a:pPr>
              <a:defRPr/>
            </a:pPr>
            <a:endParaRPr lang="en-IN" dirty="0" smtClean="0"/>
          </a:p>
          <a:p>
            <a:pPr>
              <a:defRPr/>
            </a:pPr>
            <a:endParaRPr lang="en-IN" dirty="0" smtClean="0"/>
          </a:p>
          <a:p>
            <a:pPr>
              <a:defRPr/>
            </a:pPr>
            <a:endParaRPr lang="en-IN" dirty="0" smtClean="0"/>
          </a:p>
          <a:p>
            <a:pPr>
              <a:defRPr/>
            </a:pPr>
            <a:endParaRPr lang="en-IN" dirty="0" smtClean="0"/>
          </a:p>
          <a:p>
            <a:pPr>
              <a:defRPr/>
            </a:pPr>
            <a:endParaRPr lang="en-IN" dirty="0" smtClean="0"/>
          </a:p>
          <a:p>
            <a:pPr>
              <a:defRPr/>
            </a:pPr>
            <a:endParaRPr lang="en-IN" dirty="0" smtClean="0"/>
          </a:p>
          <a:p>
            <a:pPr>
              <a:defRPr/>
            </a:pPr>
            <a:endParaRPr lang="en-IN" dirty="0"/>
          </a:p>
        </p:txBody>
      </p:sp>
      <p:sp>
        <p:nvSpPr>
          <p:cNvPr id="5" name="Rounded Rectangle 4"/>
          <p:cNvSpPr/>
          <p:nvPr/>
        </p:nvSpPr>
        <p:spPr>
          <a:xfrm>
            <a:off x="304800" y="0"/>
            <a:ext cx="8458200"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marL="280988" algn="ctr">
              <a:defRPr/>
            </a:pPr>
            <a:endParaRPr lang="en-US" sz="2000" b="1" dirty="0" smtClean="0">
              <a:solidFill>
                <a:srgbClr val="0070C0"/>
              </a:solidFill>
              <a:latin typeface="Arial" pitchFamily="34" charset="0"/>
              <a:cs typeface="Arial" pitchFamily="34" charset="0"/>
            </a:endParaRPr>
          </a:p>
          <a:p>
            <a:pPr marL="280988" algn="ctr">
              <a:defRPr/>
            </a:pPr>
            <a:r>
              <a:rPr lang="en-US" sz="2000" b="1" dirty="0" smtClean="0">
                <a:solidFill>
                  <a:schemeClr val="bg1"/>
                </a:solidFill>
                <a:latin typeface="Arial" pitchFamily="34" charset="0"/>
                <a:cs typeface="Arial" pitchFamily="34" charset="0"/>
              </a:rPr>
              <a:t>By Listed Companies</a:t>
            </a:r>
          </a:p>
          <a:p>
            <a:pPr algn="ctr">
              <a:defRPr/>
            </a:pPr>
            <a:r>
              <a:rPr lang="en-US" b="1" dirty="0" smtClean="0">
                <a:solidFill>
                  <a:schemeClr val="accent3"/>
                </a:solidFill>
              </a:rPr>
              <a:t>    </a:t>
            </a:r>
            <a:r>
              <a:rPr lang="en-US" sz="1600" b="1" dirty="0" smtClean="0">
                <a:solidFill>
                  <a:schemeClr val="accent3"/>
                </a:solidFill>
              </a:rPr>
              <a:t>SEBI(ICDR) Regulations, 2009</a:t>
            </a:r>
          </a:p>
          <a:p>
            <a:pPr marL="280988" algn="ctr">
              <a:defRPr/>
            </a:pPr>
            <a:endParaRPr lang="en-US" sz="1200" b="1" dirty="0" smtClean="0">
              <a:solidFill>
                <a:schemeClr val="bg1"/>
              </a:solidFill>
              <a:latin typeface="Arial" pitchFamily="34" charset="0"/>
              <a:cs typeface="Arial" pitchFamily="34" charset="0"/>
            </a:endParaRPr>
          </a:p>
          <a:p>
            <a:pPr marL="738188" indent="-457200" algn="ctr">
              <a:buFontTx/>
              <a:buAutoNum type="alphaUcParenR"/>
              <a:defRPr/>
            </a:pPr>
            <a:endParaRPr lang="en-US" sz="1600" b="1" dirty="0">
              <a:solidFill>
                <a:schemeClr val="bg1"/>
              </a:solidFill>
              <a:latin typeface="Arial" pitchFamily="34" charset="0"/>
              <a:cs typeface="Arial" pitchFamily="34" charset="0"/>
            </a:endParaRPr>
          </a:p>
        </p:txBody>
      </p:sp>
      <p:pic>
        <p:nvPicPr>
          <p:cNvPr id="6" name="Picture 5" descr="Untitled.png"/>
          <p:cNvPicPr>
            <a:picLocks noChangeAspect="1"/>
          </p:cNvPicPr>
          <p:nvPr/>
        </p:nvPicPr>
        <p:blipFill>
          <a:blip r:embed="rId2"/>
          <a:stretch>
            <a:fillRect/>
          </a:stretch>
        </p:blipFill>
        <p:spPr>
          <a:xfrm>
            <a:off x="8286630" y="6248400"/>
            <a:ext cx="857370" cy="838200"/>
          </a:xfrm>
          <a:prstGeom prst="rect">
            <a:avLst/>
          </a:prstGeom>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ounded Rectangle 70"/>
          <p:cNvSpPr/>
          <p:nvPr/>
        </p:nvSpPr>
        <p:spPr>
          <a:xfrm>
            <a:off x="7391400" y="2971800"/>
            <a:ext cx="1600200" cy="6858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70" name="Rounded Rectangle 69"/>
          <p:cNvSpPr/>
          <p:nvPr/>
        </p:nvSpPr>
        <p:spPr>
          <a:xfrm>
            <a:off x="4572000" y="2971800"/>
            <a:ext cx="1600200" cy="6858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8" name="Rounded Rectangle 67"/>
          <p:cNvSpPr/>
          <p:nvPr/>
        </p:nvSpPr>
        <p:spPr>
          <a:xfrm>
            <a:off x="2286000" y="2971800"/>
            <a:ext cx="1600200" cy="6858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67" name="Rounded Rectangle 66"/>
          <p:cNvSpPr/>
          <p:nvPr/>
        </p:nvSpPr>
        <p:spPr>
          <a:xfrm>
            <a:off x="0" y="2971800"/>
            <a:ext cx="1600200" cy="685800"/>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pic>
        <p:nvPicPr>
          <p:cNvPr id="2" name="Picture 1" descr="Untitled.png"/>
          <p:cNvPicPr>
            <a:picLocks noChangeAspect="1"/>
          </p:cNvPicPr>
          <p:nvPr/>
        </p:nvPicPr>
        <p:blipFill>
          <a:blip r:embed="rId2"/>
          <a:stretch>
            <a:fillRect/>
          </a:stretch>
        </p:blipFill>
        <p:spPr>
          <a:xfrm>
            <a:off x="8286630" y="6096000"/>
            <a:ext cx="857370" cy="762000"/>
          </a:xfrm>
          <a:prstGeom prst="rect">
            <a:avLst/>
          </a:prstGeom>
        </p:spPr>
      </p:pic>
      <p:sp>
        <p:nvSpPr>
          <p:cNvPr id="4" name="Down Arrow 3"/>
          <p:cNvSpPr/>
          <p:nvPr/>
        </p:nvSpPr>
        <p:spPr>
          <a:xfrm>
            <a:off x="4419600" y="10668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9" idx="0"/>
            <a:endCxn id="10" idx="0"/>
          </p:cNvCxnSpPr>
          <p:nvPr/>
        </p:nvCxnSpPr>
        <p:spPr>
          <a:xfrm rot="5400000" flipH="1" flipV="1">
            <a:off x="4419600" y="-1257300"/>
            <a:ext cx="1588" cy="5257800"/>
          </a:xfrm>
          <a:prstGeom prst="line">
            <a:avLst/>
          </a:prstGeom>
        </p:spPr>
        <p:style>
          <a:lnRef idx="2">
            <a:schemeClr val="accent1"/>
          </a:lnRef>
          <a:fillRef idx="0">
            <a:schemeClr val="accent1"/>
          </a:fillRef>
          <a:effectRef idx="1">
            <a:schemeClr val="accent1"/>
          </a:effectRef>
          <a:fontRef idx="minor">
            <a:schemeClr val="tx1"/>
          </a:fontRef>
        </p:style>
      </p:cxnSp>
      <p:sp>
        <p:nvSpPr>
          <p:cNvPr id="9" name="Down Arrow 8"/>
          <p:cNvSpPr/>
          <p:nvPr/>
        </p:nvSpPr>
        <p:spPr>
          <a:xfrm>
            <a:off x="1752600" y="13716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7010400" y="13716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838200" y="1600200"/>
            <a:ext cx="1981200" cy="8382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Public Issue</a:t>
            </a:r>
            <a:endParaRPr lang="en-US" dirty="0"/>
          </a:p>
        </p:txBody>
      </p:sp>
      <p:sp>
        <p:nvSpPr>
          <p:cNvPr id="11" name="Oval 10"/>
          <p:cNvSpPr/>
          <p:nvPr/>
        </p:nvSpPr>
        <p:spPr>
          <a:xfrm>
            <a:off x="6019800" y="1600200"/>
            <a:ext cx="1981200" cy="8382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smtClean="0"/>
              <a:t>Private Placement</a:t>
            </a:r>
            <a:endParaRPr lang="en-US" dirty="0"/>
          </a:p>
        </p:txBody>
      </p:sp>
      <p:sp>
        <p:nvSpPr>
          <p:cNvPr id="23" name="Down Arrow 22"/>
          <p:cNvSpPr/>
          <p:nvPr/>
        </p:nvSpPr>
        <p:spPr>
          <a:xfrm>
            <a:off x="533400" y="27432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Down Arrow 23"/>
          <p:cNvSpPr/>
          <p:nvPr/>
        </p:nvSpPr>
        <p:spPr>
          <a:xfrm>
            <a:off x="3200400" y="27432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Down Arrow 25"/>
          <p:cNvSpPr/>
          <p:nvPr/>
        </p:nvSpPr>
        <p:spPr>
          <a:xfrm>
            <a:off x="5257800" y="2667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572000" y="3048000"/>
            <a:ext cx="1752600" cy="646331"/>
          </a:xfrm>
          <a:prstGeom prst="rect">
            <a:avLst/>
          </a:prstGeom>
          <a:noFill/>
        </p:spPr>
        <p:txBody>
          <a:bodyPr wrap="square" rtlCol="0">
            <a:spAutoFit/>
          </a:bodyPr>
          <a:lstStyle/>
          <a:p>
            <a:pPr algn="ctr"/>
            <a:r>
              <a:rPr lang="en-US" b="1" dirty="0" smtClean="0"/>
              <a:t>Preference Shares</a:t>
            </a:r>
            <a:endParaRPr lang="en-US" b="1" dirty="0"/>
          </a:p>
        </p:txBody>
      </p:sp>
      <p:sp>
        <p:nvSpPr>
          <p:cNvPr id="30" name="TextBox 29"/>
          <p:cNvSpPr txBox="1"/>
          <p:nvPr/>
        </p:nvSpPr>
        <p:spPr>
          <a:xfrm>
            <a:off x="2057400" y="3048000"/>
            <a:ext cx="2133600" cy="369332"/>
          </a:xfrm>
          <a:prstGeom prst="rect">
            <a:avLst/>
          </a:prstGeom>
          <a:noFill/>
        </p:spPr>
        <p:txBody>
          <a:bodyPr wrap="square" rtlCol="0">
            <a:spAutoFit/>
          </a:bodyPr>
          <a:lstStyle/>
          <a:p>
            <a:pPr algn="ctr"/>
            <a:r>
              <a:rPr lang="en-US" b="1" dirty="0" smtClean="0"/>
              <a:t>Debentures</a:t>
            </a:r>
            <a:endParaRPr lang="en-US" b="1" dirty="0"/>
          </a:p>
        </p:txBody>
      </p:sp>
      <p:sp>
        <p:nvSpPr>
          <p:cNvPr id="27" name="Down Arrow 26"/>
          <p:cNvSpPr/>
          <p:nvPr/>
        </p:nvSpPr>
        <p:spPr>
          <a:xfrm>
            <a:off x="7010400" y="24384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a:off x="5257800" y="2667000"/>
            <a:ext cx="3048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37" name="Down Arrow 36"/>
          <p:cNvSpPr/>
          <p:nvPr/>
        </p:nvSpPr>
        <p:spPr>
          <a:xfrm>
            <a:off x="8305800" y="2667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0" y="2971800"/>
            <a:ext cx="1447800" cy="646331"/>
          </a:xfrm>
          <a:prstGeom prst="rect">
            <a:avLst/>
          </a:prstGeom>
          <a:noFill/>
        </p:spPr>
        <p:txBody>
          <a:bodyPr wrap="square" rtlCol="0">
            <a:spAutoFit/>
          </a:bodyPr>
          <a:lstStyle/>
          <a:p>
            <a:pPr algn="ctr"/>
            <a:r>
              <a:rPr lang="en-US" b="1" dirty="0" smtClean="0"/>
              <a:t>Preference Shares</a:t>
            </a:r>
            <a:endParaRPr lang="en-US" b="1" dirty="0"/>
          </a:p>
        </p:txBody>
      </p:sp>
      <p:sp>
        <p:nvSpPr>
          <p:cNvPr id="39" name="TextBox 38"/>
          <p:cNvSpPr txBox="1"/>
          <p:nvPr/>
        </p:nvSpPr>
        <p:spPr>
          <a:xfrm>
            <a:off x="7543800" y="3048000"/>
            <a:ext cx="1447800" cy="369332"/>
          </a:xfrm>
          <a:prstGeom prst="rect">
            <a:avLst/>
          </a:prstGeom>
          <a:noFill/>
        </p:spPr>
        <p:txBody>
          <a:bodyPr wrap="square" rtlCol="0">
            <a:spAutoFit/>
          </a:bodyPr>
          <a:lstStyle/>
          <a:p>
            <a:pPr algn="ctr"/>
            <a:r>
              <a:rPr lang="en-US" b="1" dirty="0" smtClean="0"/>
              <a:t>Debentures</a:t>
            </a:r>
            <a:endParaRPr lang="en-US" b="1" dirty="0"/>
          </a:p>
        </p:txBody>
      </p:sp>
      <p:sp>
        <p:nvSpPr>
          <p:cNvPr id="25" name="Title 24"/>
          <p:cNvSpPr>
            <a:spLocks noGrp="1"/>
          </p:cNvSpPr>
          <p:nvPr>
            <p:ph type="title"/>
          </p:nvPr>
        </p:nvSpPr>
        <p:spPr>
          <a:xfrm>
            <a:off x="0" y="0"/>
            <a:ext cx="9144000" cy="10668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600" b="1" dirty="0" smtClean="0">
                <a:solidFill>
                  <a:schemeClr val="tx1">
                    <a:lumMod val="65000"/>
                    <a:lumOff val="35000"/>
                  </a:schemeClr>
                </a:solidFill>
                <a:latin typeface="Bookman Old Style" pitchFamily="18" charset="0"/>
              </a:rPr>
              <a:t>Non Convertible Preference Shares /Debentures</a:t>
            </a:r>
            <a:endParaRPr lang="en-US" sz="3600" b="1" dirty="0">
              <a:solidFill>
                <a:schemeClr val="tx1">
                  <a:lumMod val="65000"/>
                  <a:lumOff val="35000"/>
                </a:schemeClr>
              </a:solidFill>
              <a:latin typeface="Bookman Old Style" pitchFamily="18" charset="0"/>
            </a:endParaRPr>
          </a:p>
        </p:txBody>
      </p:sp>
      <p:sp>
        <p:nvSpPr>
          <p:cNvPr id="28" name="TextBox 27"/>
          <p:cNvSpPr txBox="1"/>
          <p:nvPr/>
        </p:nvSpPr>
        <p:spPr>
          <a:xfrm>
            <a:off x="0" y="3962400"/>
            <a:ext cx="2133600" cy="584775"/>
          </a:xfrm>
          <a:prstGeom prst="rect">
            <a:avLst/>
          </a:prstGeom>
          <a:noFill/>
        </p:spPr>
        <p:txBody>
          <a:bodyPr wrap="square" rtlCol="0">
            <a:spAutoFit/>
          </a:bodyPr>
          <a:lstStyle/>
          <a:p>
            <a:r>
              <a:rPr lang="en-US" sz="1600" b="1" dirty="0" smtClean="0">
                <a:solidFill>
                  <a:srgbClr val="C00000"/>
                </a:solidFill>
              </a:rPr>
              <a:t>SEBI( Issue &amp; listing of NCRPS)reg,2013</a:t>
            </a:r>
            <a:endParaRPr lang="en-US" sz="1600" b="1" dirty="0">
              <a:solidFill>
                <a:srgbClr val="C00000"/>
              </a:solidFill>
            </a:endParaRPr>
          </a:p>
        </p:txBody>
      </p:sp>
      <p:sp>
        <p:nvSpPr>
          <p:cNvPr id="31" name="TextBox 30"/>
          <p:cNvSpPr txBox="1"/>
          <p:nvPr/>
        </p:nvSpPr>
        <p:spPr>
          <a:xfrm>
            <a:off x="2286000" y="3886200"/>
            <a:ext cx="1676400" cy="830997"/>
          </a:xfrm>
          <a:prstGeom prst="rect">
            <a:avLst/>
          </a:prstGeom>
          <a:noFill/>
        </p:spPr>
        <p:txBody>
          <a:bodyPr wrap="square" rtlCol="0">
            <a:spAutoFit/>
          </a:bodyPr>
          <a:lstStyle/>
          <a:p>
            <a:r>
              <a:rPr lang="en-US" sz="1600" b="1" dirty="0" smtClean="0">
                <a:solidFill>
                  <a:srgbClr val="C00000"/>
                </a:solidFill>
              </a:rPr>
              <a:t>Issue &amp; Listing of Debt securities)</a:t>
            </a:r>
          </a:p>
          <a:p>
            <a:r>
              <a:rPr lang="en-US" sz="1600" b="1" dirty="0" smtClean="0">
                <a:solidFill>
                  <a:srgbClr val="C00000"/>
                </a:solidFill>
              </a:rPr>
              <a:t>Reg,2008</a:t>
            </a:r>
            <a:endParaRPr lang="en-US" sz="1600" b="1" dirty="0">
              <a:solidFill>
                <a:srgbClr val="C00000"/>
              </a:solidFill>
            </a:endParaRPr>
          </a:p>
        </p:txBody>
      </p:sp>
      <p:cxnSp>
        <p:nvCxnSpPr>
          <p:cNvPr id="34" name="Straight Connector 33"/>
          <p:cNvCxnSpPr/>
          <p:nvPr/>
        </p:nvCxnSpPr>
        <p:spPr>
          <a:xfrm>
            <a:off x="4419600" y="3810000"/>
            <a:ext cx="1752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a:endCxn id="51" idx="0"/>
          </p:cNvCxnSpPr>
          <p:nvPr/>
        </p:nvCxnSpPr>
        <p:spPr>
          <a:xfrm>
            <a:off x="7162800" y="3810000"/>
            <a:ext cx="1623060"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Down Arrow 45"/>
          <p:cNvSpPr/>
          <p:nvPr/>
        </p:nvSpPr>
        <p:spPr>
          <a:xfrm>
            <a:off x="5257800" y="3657600"/>
            <a:ext cx="45719"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a:off x="8077200" y="3657600"/>
            <a:ext cx="762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own Arrow 47"/>
          <p:cNvSpPr/>
          <p:nvPr/>
        </p:nvSpPr>
        <p:spPr>
          <a:xfrm>
            <a:off x="4419600" y="3810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Down Arrow 48"/>
          <p:cNvSpPr/>
          <p:nvPr/>
        </p:nvSpPr>
        <p:spPr>
          <a:xfrm>
            <a:off x="6172200" y="3810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Down Arrow 49"/>
          <p:cNvSpPr/>
          <p:nvPr/>
        </p:nvSpPr>
        <p:spPr>
          <a:xfrm>
            <a:off x="7162800" y="3810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a:off x="8763000" y="38100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4114800" y="4114800"/>
            <a:ext cx="1219200" cy="646331"/>
          </a:xfrm>
          <a:prstGeom prst="rect">
            <a:avLst/>
          </a:prstGeom>
          <a:noFill/>
        </p:spPr>
        <p:txBody>
          <a:bodyPr wrap="square" rtlCol="0">
            <a:spAutoFit/>
          </a:bodyPr>
          <a:lstStyle/>
          <a:p>
            <a:r>
              <a:rPr lang="en-US" b="1" dirty="0" smtClean="0"/>
              <a:t>With out Listing</a:t>
            </a:r>
            <a:endParaRPr lang="en-US" b="1" dirty="0"/>
          </a:p>
        </p:txBody>
      </p:sp>
      <p:sp>
        <p:nvSpPr>
          <p:cNvPr id="53" name="TextBox 52"/>
          <p:cNvSpPr txBox="1"/>
          <p:nvPr/>
        </p:nvSpPr>
        <p:spPr>
          <a:xfrm>
            <a:off x="6629400" y="4114800"/>
            <a:ext cx="1219200" cy="646331"/>
          </a:xfrm>
          <a:prstGeom prst="rect">
            <a:avLst/>
          </a:prstGeom>
          <a:noFill/>
        </p:spPr>
        <p:txBody>
          <a:bodyPr wrap="square" rtlCol="0">
            <a:spAutoFit/>
          </a:bodyPr>
          <a:lstStyle/>
          <a:p>
            <a:r>
              <a:rPr lang="en-US" b="1" dirty="0" smtClean="0"/>
              <a:t>With out Listing</a:t>
            </a:r>
            <a:endParaRPr lang="en-US" b="1" dirty="0"/>
          </a:p>
        </p:txBody>
      </p:sp>
      <p:sp>
        <p:nvSpPr>
          <p:cNvPr id="54" name="TextBox 53"/>
          <p:cNvSpPr txBox="1"/>
          <p:nvPr/>
        </p:nvSpPr>
        <p:spPr>
          <a:xfrm>
            <a:off x="5715000" y="4114800"/>
            <a:ext cx="914400" cy="646331"/>
          </a:xfrm>
          <a:prstGeom prst="rect">
            <a:avLst/>
          </a:prstGeom>
          <a:noFill/>
        </p:spPr>
        <p:txBody>
          <a:bodyPr wrap="square" rtlCol="0">
            <a:spAutoFit/>
          </a:bodyPr>
          <a:lstStyle/>
          <a:p>
            <a:r>
              <a:rPr lang="en-US" b="1" dirty="0" smtClean="0"/>
              <a:t>With listing</a:t>
            </a:r>
            <a:endParaRPr lang="en-US" b="1" dirty="0"/>
          </a:p>
        </p:txBody>
      </p:sp>
      <p:sp>
        <p:nvSpPr>
          <p:cNvPr id="55" name="TextBox 54"/>
          <p:cNvSpPr txBox="1"/>
          <p:nvPr/>
        </p:nvSpPr>
        <p:spPr>
          <a:xfrm>
            <a:off x="8229600" y="4114800"/>
            <a:ext cx="914400" cy="646331"/>
          </a:xfrm>
          <a:prstGeom prst="rect">
            <a:avLst/>
          </a:prstGeom>
          <a:noFill/>
        </p:spPr>
        <p:txBody>
          <a:bodyPr wrap="square" rtlCol="0">
            <a:spAutoFit/>
          </a:bodyPr>
          <a:lstStyle/>
          <a:p>
            <a:r>
              <a:rPr lang="en-US" b="1" dirty="0" smtClean="0"/>
              <a:t>With listing</a:t>
            </a:r>
            <a:endParaRPr lang="en-US" b="1" dirty="0"/>
          </a:p>
        </p:txBody>
      </p:sp>
      <p:sp>
        <p:nvSpPr>
          <p:cNvPr id="56" name="TextBox 55"/>
          <p:cNvSpPr txBox="1"/>
          <p:nvPr/>
        </p:nvSpPr>
        <p:spPr>
          <a:xfrm>
            <a:off x="4114800" y="4800600"/>
            <a:ext cx="1143000" cy="584775"/>
          </a:xfrm>
          <a:prstGeom prst="rect">
            <a:avLst/>
          </a:prstGeom>
          <a:noFill/>
        </p:spPr>
        <p:txBody>
          <a:bodyPr wrap="square" rtlCol="0">
            <a:spAutoFit/>
          </a:bodyPr>
          <a:lstStyle/>
          <a:p>
            <a:r>
              <a:rPr lang="en-US" sz="1600" b="1" dirty="0" smtClean="0">
                <a:solidFill>
                  <a:srgbClr val="C00000"/>
                </a:solidFill>
              </a:rPr>
              <a:t>Sec.55 &amp; Sec.42</a:t>
            </a:r>
            <a:endParaRPr lang="en-US" sz="1600" b="1" dirty="0">
              <a:solidFill>
                <a:srgbClr val="C00000"/>
              </a:solidFill>
            </a:endParaRPr>
          </a:p>
        </p:txBody>
      </p:sp>
      <p:sp>
        <p:nvSpPr>
          <p:cNvPr id="57" name="TextBox 56"/>
          <p:cNvSpPr txBox="1"/>
          <p:nvPr/>
        </p:nvSpPr>
        <p:spPr>
          <a:xfrm>
            <a:off x="6705600" y="4800600"/>
            <a:ext cx="1066800" cy="584775"/>
          </a:xfrm>
          <a:prstGeom prst="rect">
            <a:avLst/>
          </a:prstGeom>
          <a:noFill/>
        </p:spPr>
        <p:txBody>
          <a:bodyPr wrap="square" rtlCol="0">
            <a:spAutoFit/>
          </a:bodyPr>
          <a:lstStyle/>
          <a:p>
            <a:r>
              <a:rPr lang="en-US" sz="1600" b="1" dirty="0" smtClean="0">
                <a:solidFill>
                  <a:srgbClr val="C00000"/>
                </a:solidFill>
              </a:rPr>
              <a:t>Sec.71 Sec.42</a:t>
            </a:r>
            <a:endParaRPr lang="en-US" sz="1600" b="1" dirty="0">
              <a:solidFill>
                <a:srgbClr val="C00000"/>
              </a:solidFill>
            </a:endParaRPr>
          </a:p>
        </p:txBody>
      </p:sp>
      <p:sp>
        <p:nvSpPr>
          <p:cNvPr id="58" name="TextBox 57"/>
          <p:cNvSpPr txBox="1"/>
          <p:nvPr/>
        </p:nvSpPr>
        <p:spPr>
          <a:xfrm>
            <a:off x="5410200" y="4800600"/>
            <a:ext cx="1143000" cy="1077218"/>
          </a:xfrm>
          <a:prstGeom prst="rect">
            <a:avLst/>
          </a:prstGeom>
          <a:noFill/>
        </p:spPr>
        <p:txBody>
          <a:bodyPr wrap="square" rtlCol="0">
            <a:spAutoFit/>
          </a:bodyPr>
          <a:lstStyle/>
          <a:p>
            <a:r>
              <a:rPr lang="en-US" sz="1600" b="1" dirty="0" smtClean="0">
                <a:solidFill>
                  <a:srgbClr val="C00000"/>
                </a:solidFill>
              </a:rPr>
              <a:t>SEBI( Issue &amp; listing of NCRPS)reg,2013</a:t>
            </a:r>
            <a:endParaRPr lang="en-US" sz="1600" b="1" dirty="0">
              <a:solidFill>
                <a:srgbClr val="C00000"/>
              </a:solidFill>
            </a:endParaRPr>
          </a:p>
        </p:txBody>
      </p:sp>
      <p:sp>
        <p:nvSpPr>
          <p:cNvPr id="59" name="TextBox 58"/>
          <p:cNvSpPr txBox="1"/>
          <p:nvPr/>
        </p:nvSpPr>
        <p:spPr>
          <a:xfrm>
            <a:off x="8077200" y="4724400"/>
            <a:ext cx="1066800" cy="1323439"/>
          </a:xfrm>
          <a:prstGeom prst="rect">
            <a:avLst/>
          </a:prstGeom>
          <a:noFill/>
        </p:spPr>
        <p:txBody>
          <a:bodyPr wrap="square" rtlCol="0">
            <a:spAutoFit/>
          </a:bodyPr>
          <a:lstStyle/>
          <a:p>
            <a:r>
              <a:rPr lang="en-US" sz="1600" b="1" dirty="0" smtClean="0">
                <a:solidFill>
                  <a:srgbClr val="C00000"/>
                </a:solidFill>
              </a:rPr>
              <a:t>Issue &amp; Listing of Debt securities)Reg,2008</a:t>
            </a:r>
            <a:endParaRPr lang="en-US" sz="1600" b="1" dirty="0">
              <a:solidFill>
                <a:srgbClr val="C00000"/>
              </a:solidFill>
            </a:endParaRPr>
          </a:p>
        </p:txBody>
      </p:sp>
      <p:cxnSp>
        <p:nvCxnSpPr>
          <p:cNvPr id="65" name="Straight Connector 64"/>
          <p:cNvCxnSpPr/>
          <p:nvPr/>
        </p:nvCxnSpPr>
        <p:spPr>
          <a:xfrm>
            <a:off x="533400" y="2743200"/>
            <a:ext cx="27432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6" name="Down Arrow 65"/>
          <p:cNvSpPr/>
          <p:nvPr/>
        </p:nvSpPr>
        <p:spPr>
          <a:xfrm>
            <a:off x="1828800" y="25146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ln>
            <a:solidFill>
              <a:schemeClr val="bg1"/>
            </a:solidFill>
          </a:ln>
          <a:effectLst>
            <a:reflection blurRad="6350" stA="50000" endA="300" endPos="90000" dist="50800" dir="5400000" sy="-100000" algn="bl" rotWithShape="0"/>
          </a:effectLst>
        </p:spPr>
        <p:style>
          <a:lnRef idx="2">
            <a:schemeClr val="accent1"/>
          </a:lnRef>
          <a:fillRef idx="1">
            <a:schemeClr val="lt1"/>
          </a:fillRef>
          <a:effectRef idx="0">
            <a:schemeClr val="accent1"/>
          </a:effectRef>
          <a:fontRef idx="minor">
            <a:schemeClr val="dk1"/>
          </a:fontRef>
        </p:style>
        <p:txBody>
          <a:bodyPr>
            <a:noAutofit/>
          </a:bodyPr>
          <a:lstStyle/>
          <a:p>
            <a:pPr algn="l"/>
            <a:r>
              <a:rPr lang="en-US" sz="4000" b="1" dirty="0" smtClean="0">
                <a:solidFill>
                  <a:schemeClr val="accent6"/>
                </a:solidFill>
                <a:effectLst>
                  <a:outerShdw blurRad="38100" dist="38100" dir="2700000" algn="tl">
                    <a:srgbClr val="000000">
                      <a:alpha val="43137"/>
                    </a:srgbClr>
                  </a:outerShdw>
                </a:effectLst>
                <a:latin typeface="Book Antiqua" pitchFamily="18" charset="0"/>
              </a:rPr>
              <a:t>Allotment of Securities</a:t>
            </a:r>
            <a:endParaRPr lang="en-US" sz="4000" b="1" dirty="0">
              <a:solidFill>
                <a:schemeClr val="accent6"/>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idx="1"/>
          </p:nvPr>
        </p:nvSpPr>
        <p:spPr>
          <a:xfrm>
            <a:off x="0" y="762000"/>
            <a:ext cx="8686800" cy="5943600"/>
          </a:xfrm>
        </p:spPr>
        <p:txBody>
          <a:bodyPr>
            <a:normAutofit/>
          </a:bodyPr>
          <a:lstStyle/>
          <a:p>
            <a:pPr>
              <a:buNone/>
            </a:pPr>
            <a:endParaRPr lang="en-US" b="1" dirty="0" smtClean="0"/>
          </a:p>
          <a:p>
            <a:pPr>
              <a:buNone/>
            </a:pPr>
            <a:r>
              <a:rPr lang="en-US" b="1" dirty="0" smtClean="0">
                <a:latin typeface="+mj-lt"/>
              </a:rPr>
              <a:t>What is an ‘Allotment’</a:t>
            </a:r>
          </a:p>
          <a:p>
            <a:pPr>
              <a:buNone/>
            </a:pPr>
            <a:endParaRPr lang="en-US" sz="2000" dirty="0" smtClean="0">
              <a:latin typeface="+mj-lt"/>
            </a:endParaRPr>
          </a:p>
          <a:p>
            <a:pPr algn="just"/>
            <a:r>
              <a:rPr lang="en-US" sz="2000" dirty="0" smtClean="0">
                <a:latin typeface="+mj-lt"/>
              </a:rPr>
              <a:t>When a company receives an application for shares issued by means of prospectus, it proceeds to allot shares on predetermined basis (which is set out in the prospectus).  Where applications exceed the shares available, allotment is made proportionally, though often applications for shares up to a stated number are accepted in full. The allotment of shares is made by means of a letter of allotment. This entitles the recipient to a certificate for the number of shares stated in the letter. His title may however depend on his paying the sum previously stated as due on allotment. </a:t>
            </a:r>
          </a:p>
          <a:p>
            <a:pPr>
              <a:buNone/>
            </a:pPr>
            <a:endParaRPr lang="en-US" sz="2000" b="1" dirty="0" smtClean="0"/>
          </a:p>
          <a:p>
            <a:pPr>
              <a:buNone/>
            </a:pPr>
            <a:endParaRPr lang="en-US" dirty="0"/>
          </a:p>
        </p:txBody>
      </p:sp>
      <p:cxnSp>
        <p:nvCxnSpPr>
          <p:cNvPr id="6" name="Straight Connector 5"/>
          <p:cNvCxnSpPr/>
          <p:nvPr/>
        </p:nvCxnSpPr>
        <p:spPr>
          <a:xfrm rot="5400000">
            <a:off x="5563394" y="3428206"/>
            <a:ext cx="685800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rot="5400000">
            <a:off x="5486400" y="3429000"/>
            <a:ext cx="6858000" cy="1588"/>
          </a:xfrm>
          <a:prstGeom prst="line">
            <a:avLst/>
          </a:prstGeom>
        </p:spPr>
        <p:style>
          <a:lnRef idx="3">
            <a:schemeClr val="accent6"/>
          </a:lnRef>
          <a:fillRef idx="0">
            <a:schemeClr val="accent6"/>
          </a:fillRef>
          <a:effectRef idx="2">
            <a:schemeClr val="accent6"/>
          </a:effectRef>
          <a:fontRef idx="minor">
            <a:schemeClr val="tx1"/>
          </a:fontRef>
        </p:style>
      </p:cxn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png"/>
          <p:cNvPicPr>
            <a:picLocks noChangeAspect="1"/>
          </p:cNvPicPr>
          <p:nvPr/>
        </p:nvPicPr>
        <p:blipFill>
          <a:blip r:embed="rId2"/>
          <a:stretch>
            <a:fillRect/>
          </a:stretch>
        </p:blipFill>
        <p:spPr>
          <a:xfrm>
            <a:off x="8286630" y="6019800"/>
            <a:ext cx="857370" cy="838200"/>
          </a:xfrm>
          <a:prstGeom prst="rect">
            <a:avLst/>
          </a:prstGeom>
        </p:spPr>
      </p:pic>
      <p:sp>
        <p:nvSpPr>
          <p:cNvPr id="3" name="Title 2"/>
          <p:cNvSpPr>
            <a:spLocks noGrp="1"/>
          </p:cNvSpPr>
          <p:nvPr>
            <p:ph type="title"/>
          </p:nvPr>
        </p:nvSpPr>
        <p:spPr>
          <a:xfrm>
            <a:off x="0" y="0"/>
            <a:ext cx="9144000" cy="685800"/>
          </a:xfrm>
          <a:effectLst>
            <a:outerShdw blurRad="76200" dir="18900000" sy="23000" kx="-1200000" algn="bl" rotWithShape="0">
              <a:prstClr val="black">
                <a:alpha val="20000"/>
              </a:prstClr>
            </a:outerShdw>
            <a:reflection blurRad="6350" stA="50000" endA="300" endPos="90000" dist="50800" dir="5400000" sy="-100000" algn="bl" rotWithShape="0"/>
          </a:effectLst>
        </p:spPr>
        <p:txBody>
          <a:bodyPr>
            <a:normAutofit/>
          </a:bodyPr>
          <a:lstStyle/>
          <a:p>
            <a:pPr algn="l"/>
            <a:r>
              <a:rPr lang="en-US" sz="3600" b="1" dirty="0" smtClean="0">
                <a:solidFill>
                  <a:schemeClr val="accent6"/>
                </a:solidFill>
                <a:effectLst>
                  <a:outerShdw blurRad="38100" dist="38100" dir="2700000" algn="tl">
                    <a:srgbClr val="000000">
                      <a:alpha val="43137"/>
                    </a:srgbClr>
                  </a:outerShdw>
                </a:effectLst>
                <a:latin typeface="Book Antiqua" pitchFamily="18" charset="0"/>
              </a:rPr>
              <a:t>Issue and allotment of Preference Shares </a:t>
            </a:r>
            <a:endParaRPr lang="en-US" sz="3600" b="1" dirty="0">
              <a:solidFill>
                <a:schemeClr val="accent6"/>
              </a:solidFill>
              <a:effectLst>
                <a:outerShdw blurRad="38100" dist="38100" dir="2700000" algn="tl">
                  <a:srgbClr val="000000">
                    <a:alpha val="43137"/>
                  </a:srgbClr>
                </a:outerShdw>
              </a:effectLst>
              <a:latin typeface="Book Antiqua" pitchFamily="18" charset="0"/>
            </a:endParaRPr>
          </a:p>
        </p:txBody>
      </p:sp>
      <p:sp>
        <p:nvSpPr>
          <p:cNvPr id="4" name="Content Placeholder 3"/>
          <p:cNvSpPr>
            <a:spLocks noGrp="1"/>
          </p:cNvSpPr>
          <p:nvPr>
            <p:ph idx="1"/>
          </p:nvPr>
        </p:nvSpPr>
        <p:spPr>
          <a:xfrm>
            <a:off x="0" y="1066800"/>
            <a:ext cx="8991600" cy="5638800"/>
          </a:xfrm>
        </p:spPr>
        <p:txBody>
          <a:bodyPr>
            <a:normAutofit fontScale="92500" lnSpcReduction="10000"/>
          </a:bodyPr>
          <a:lstStyle/>
          <a:p>
            <a:pPr>
              <a:buNone/>
            </a:pPr>
            <a:r>
              <a:rPr lang="en-US" b="1" i="1" dirty="0" smtClean="0"/>
              <a:t>Meaning Of Preference</a:t>
            </a:r>
            <a:r>
              <a:rPr lang="en-US" dirty="0" smtClean="0"/>
              <a:t> </a:t>
            </a:r>
            <a:r>
              <a:rPr lang="en-US" b="1" i="1" dirty="0" smtClean="0"/>
              <a:t>Shares</a:t>
            </a:r>
          </a:p>
          <a:p>
            <a:pPr>
              <a:buFont typeface="Wingdings" pitchFamily="2" charset="2"/>
              <a:buChar char="v"/>
            </a:pPr>
            <a:r>
              <a:rPr lang="en-US" sz="2000" b="1" i="1" dirty="0" smtClean="0"/>
              <a:t>Preference shares are those, which enjoy the following </a:t>
            </a:r>
            <a:r>
              <a:rPr lang="en-US" sz="2000" b="1" i="1" dirty="0" smtClean="0">
                <a:solidFill>
                  <a:srgbClr val="FF0000"/>
                </a:solidFill>
              </a:rPr>
              <a:t>two preferential rights</a:t>
            </a:r>
            <a:r>
              <a:rPr lang="en-US" sz="2000" b="1" i="1" dirty="0" smtClean="0"/>
              <a:t>:</a:t>
            </a:r>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endParaRPr lang="en-US" sz="2000" i="1" dirty="0" smtClean="0"/>
          </a:p>
          <a:p>
            <a:pPr>
              <a:buFont typeface="Wingdings" pitchFamily="2" charset="2"/>
              <a:buChar char="v"/>
            </a:pPr>
            <a:r>
              <a:rPr lang="en-US" sz="2000" b="1" i="1" dirty="0" smtClean="0"/>
              <a:t>Types of Preference Shares:</a:t>
            </a:r>
          </a:p>
          <a:p>
            <a:pPr>
              <a:buNone/>
            </a:pPr>
            <a:endParaRPr lang="en-US" sz="2000" i="1" dirty="0" smtClean="0"/>
          </a:p>
          <a:p>
            <a:pPr>
              <a:buFont typeface="Wingdings" pitchFamily="2" charset="2"/>
              <a:buChar char="ü"/>
            </a:pPr>
            <a:r>
              <a:rPr lang="en-US" sz="2000" dirty="0" smtClean="0"/>
              <a:t>Cumulative / Non Cumulative Preference Shares </a:t>
            </a:r>
          </a:p>
          <a:p>
            <a:pPr>
              <a:buFont typeface="Wingdings" pitchFamily="2" charset="2"/>
              <a:buChar char="ü"/>
            </a:pPr>
            <a:r>
              <a:rPr lang="en-US" sz="2000" dirty="0" smtClean="0"/>
              <a:t>Redeemable/ irredeemable Preference Shares </a:t>
            </a:r>
          </a:p>
          <a:p>
            <a:pPr>
              <a:buFont typeface="Wingdings" pitchFamily="2" charset="2"/>
              <a:buChar char="ü"/>
            </a:pPr>
            <a:r>
              <a:rPr lang="en-US" sz="2000" dirty="0" smtClean="0"/>
              <a:t>Participating/ Non Participating Preference Shares </a:t>
            </a:r>
          </a:p>
          <a:p>
            <a:pPr>
              <a:buFont typeface="Wingdings" pitchFamily="2" charset="2"/>
              <a:buChar char="ü"/>
            </a:pPr>
            <a:r>
              <a:rPr lang="en-US" sz="2000" dirty="0" smtClean="0"/>
              <a:t>Convertible Preference Shares</a:t>
            </a:r>
          </a:p>
          <a:p>
            <a:pPr>
              <a:buNone/>
            </a:pPr>
            <a:r>
              <a:rPr lang="en-US" sz="2000" dirty="0" smtClean="0"/>
              <a:t/>
            </a:r>
            <a:br>
              <a:rPr lang="en-US" sz="2000" dirty="0" smtClean="0"/>
            </a:br>
            <a:endParaRPr lang="en-US" sz="2000" dirty="0" smtClean="0"/>
          </a:p>
          <a:p>
            <a:pPr>
              <a:buNone/>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None/>
            </a:pPr>
            <a:endParaRPr lang="en-US" dirty="0"/>
          </a:p>
        </p:txBody>
      </p:sp>
      <p:sp>
        <p:nvSpPr>
          <p:cNvPr id="6" name="Rounded Rectangle 5"/>
          <p:cNvSpPr/>
          <p:nvPr/>
        </p:nvSpPr>
        <p:spPr>
          <a:xfrm>
            <a:off x="1371600" y="2514600"/>
            <a:ext cx="2209800" cy="990600"/>
          </a:xfrm>
          <a:prstGeom prst="roundRect">
            <a:avLst/>
          </a:prstGeom>
          <a:ln>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Dividend at fixed rate before any dividend on Equity Shares</a:t>
            </a:r>
            <a:endParaRPr lang="en-US" sz="1600" dirty="0"/>
          </a:p>
        </p:txBody>
      </p:sp>
      <p:sp>
        <p:nvSpPr>
          <p:cNvPr id="7" name="Rounded Rectangle 6"/>
          <p:cNvSpPr/>
          <p:nvPr/>
        </p:nvSpPr>
        <p:spPr>
          <a:xfrm>
            <a:off x="5029200" y="2514600"/>
            <a:ext cx="2209800" cy="990600"/>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t>Return on Preference Share capital during the Winding up of the company</a:t>
            </a:r>
            <a:endParaRPr lang="en-US" sz="1600" dirty="0"/>
          </a:p>
        </p:txBody>
      </p:sp>
      <p:sp>
        <p:nvSpPr>
          <p:cNvPr id="9" name="Flowchart: Connector 8"/>
          <p:cNvSpPr/>
          <p:nvPr/>
        </p:nvSpPr>
        <p:spPr>
          <a:xfrm>
            <a:off x="2362200" y="2133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0" name="Flowchart: Connector 9"/>
          <p:cNvSpPr/>
          <p:nvPr/>
        </p:nvSpPr>
        <p:spPr>
          <a:xfrm>
            <a:off x="5943600" y="21336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152400" y="838200"/>
            <a:ext cx="8686800" cy="5715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descr="Untitled.png"/>
          <p:cNvPicPr>
            <a:picLocks noChangeAspect="1"/>
          </p:cNvPicPr>
          <p:nvPr/>
        </p:nvPicPr>
        <p:blipFill>
          <a:blip r:embed="rId2"/>
          <a:stretch>
            <a:fillRect/>
          </a:stretch>
        </p:blipFill>
        <p:spPr>
          <a:xfrm>
            <a:off x="8286630" y="6019800"/>
            <a:ext cx="857370" cy="838200"/>
          </a:xfrm>
          <a:prstGeom prst="rect">
            <a:avLst/>
          </a:prstGeom>
        </p:spPr>
      </p:pic>
      <p:sp>
        <p:nvSpPr>
          <p:cNvPr id="18" name="Title 17"/>
          <p:cNvSpPr>
            <a:spLocks noGrp="1"/>
          </p:cNvSpPr>
          <p:nvPr>
            <p:ph type="title"/>
          </p:nvPr>
        </p:nvSpPr>
        <p:spPr>
          <a:xfrm>
            <a:off x="-152400" y="0"/>
            <a:ext cx="9296400" cy="609600"/>
          </a:xfrm>
          <a:effectLst>
            <a:reflection blurRad="6350" stA="50000" endA="300" endPos="55000" dir="5400000" sy="-100000" algn="bl" rotWithShape="0"/>
          </a:effectLst>
        </p:spPr>
        <p:txBody>
          <a:bodyPr>
            <a:noAutofit/>
          </a:bodyPr>
          <a:lstStyle/>
          <a:p>
            <a:r>
              <a:rPr lang="en-US" sz="3600" b="1" dirty="0" smtClean="0">
                <a:solidFill>
                  <a:schemeClr val="accent6"/>
                </a:solidFill>
                <a:effectLst>
                  <a:outerShdw blurRad="38100" dist="38100" dir="2700000" algn="tl">
                    <a:srgbClr val="000000">
                      <a:alpha val="43137"/>
                    </a:srgbClr>
                  </a:outerShdw>
                </a:effectLst>
                <a:latin typeface="Book Antiqua" pitchFamily="18" charset="0"/>
              </a:rPr>
              <a:t>Issue and allotment of Preference Shares</a:t>
            </a:r>
            <a:endParaRPr lang="en-US" sz="3600" dirty="0"/>
          </a:p>
        </p:txBody>
      </p:sp>
      <p:sp>
        <p:nvSpPr>
          <p:cNvPr id="7" name="Title 4"/>
          <p:cNvSpPr>
            <a:spLocks noGrp="1"/>
          </p:cNvSpPr>
          <p:nvPr>
            <p:ph idx="1"/>
          </p:nvPr>
        </p:nvSpPr>
        <p:spPr>
          <a:xfrm>
            <a:off x="152400" y="685800"/>
            <a:ext cx="8534400" cy="6019800"/>
          </a:xfrm>
          <a:effectLst>
            <a:outerShdw blurRad="76200" dist="12700" dir="8100000" sy="-23000" kx="800400" algn="br" rotWithShape="0">
              <a:prstClr val="black">
                <a:alpha val="20000"/>
              </a:prstClr>
            </a:outerShdw>
          </a:effectLst>
        </p:spPr>
        <p:txBody>
          <a:bodyPr>
            <a:normAutofit/>
          </a:bodyPr>
          <a:lstStyle/>
          <a:p>
            <a:pPr>
              <a:buNone/>
            </a:pPr>
            <a:endParaRPr lang="en-US" sz="2400" b="1" i="1" dirty="0" smtClean="0">
              <a:solidFill>
                <a:schemeClr val="accent6"/>
              </a:solidFill>
            </a:endParaRPr>
          </a:p>
          <a:p>
            <a:pPr>
              <a:buNone/>
            </a:pPr>
            <a:endParaRPr lang="en-US" sz="2400" b="1" i="1" dirty="0" smtClean="0">
              <a:solidFill>
                <a:schemeClr val="accent6"/>
              </a:solidFill>
            </a:endParaRPr>
          </a:p>
          <a:p>
            <a:pPr>
              <a:buFont typeface="Wingdings" pitchFamily="2" charset="2"/>
              <a:buChar char="v"/>
            </a:pPr>
            <a:r>
              <a:rPr lang="en-US" sz="1800" b="1" dirty="0" smtClean="0"/>
              <a:t> </a:t>
            </a:r>
            <a:r>
              <a:rPr lang="en-US" sz="2400" b="1" i="1" dirty="0" smtClean="0"/>
              <a:t>Condition on Issue Preference Shares:</a:t>
            </a:r>
            <a:endParaRPr lang="en-US" sz="2400" i="1" dirty="0" smtClean="0"/>
          </a:p>
          <a:p>
            <a:pPr algn="just"/>
            <a:r>
              <a:rPr lang="en-US" sz="1800" dirty="0" smtClean="0"/>
              <a:t> As per section 55 of the Act, a </a:t>
            </a:r>
            <a:r>
              <a:rPr lang="en-US" sz="1800" b="1" dirty="0" smtClean="0">
                <a:solidFill>
                  <a:srgbClr val="C00000"/>
                </a:solidFill>
              </a:rPr>
              <a:t>company can issue only redeemable preference shares </a:t>
            </a:r>
            <a:r>
              <a:rPr lang="en-US" sz="1800" dirty="0" smtClean="0"/>
              <a:t>i.e. a company is not allowed to issue irredeemable preference shares.</a:t>
            </a:r>
          </a:p>
          <a:p>
            <a:pPr algn="just"/>
            <a:r>
              <a:rPr lang="en-US" sz="1800" dirty="0" smtClean="0"/>
              <a:t> It is mandatory for every company issuing preference shares to redeem it within a period of </a:t>
            </a:r>
            <a:r>
              <a:rPr lang="en-US" sz="1800" b="1" dirty="0" smtClean="0">
                <a:solidFill>
                  <a:srgbClr val="C00000"/>
                </a:solidFill>
              </a:rPr>
              <a:t>“20” years </a:t>
            </a:r>
            <a:r>
              <a:rPr lang="en-US" sz="1800" dirty="0" smtClean="0"/>
              <a:t>from the date of issue.</a:t>
            </a:r>
          </a:p>
          <a:p>
            <a:pPr algn="just"/>
            <a:r>
              <a:rPr lang="en-US" sz="1800" dirty="0" smtClean="0"/>
              <a:t>A company may issue preference shares for a period </a:t>
            </a:r>
            <a:r>
              <a:rPr lang="en-US" sz="1800" b="1" dirty="0" smtClean="0">
                <a:solidFill>
                  <a:srgbClr val="C00000"/>
                </a:solidFill>
              </a:rPr>
              <a:t>exceeding 20 (Twenty) years for infrastructure projects</a:t>
            </a:r>
            <a:r>
              <a:rPr lang="en-US" sz="1800" dirty="0" smtClean="0"/>
              <a:t>. </a:t>
            </a:r>
          </a:p>
          <a:p>
            <a:pPr algn="just">
              <a:buNone/>
            </a:pPr>
            <a:r>
              <a:rPr lang="en-US" sz="1800" dirty="0" smtClean="0"/>
              <a:t>       (Subject to Redemption of a Minimum 10% of such preference shares per year from the 21 (twenty first) year onward or earlier, on proportionate basis, at the option of preference share holder. (As per rule- 10 of The Companies (Share Capital and Debentures) Rules, 2014.)</a:t>
            </a:r>
          </a:p>
          <a:p>
            <a:pPr>
              <a:buNone/>
            </a:pPr>
            <a:endParaRPr lang="en-US" sz="1800" b="1" dirty="0" smtClean="0"/>
          </a:p>
          <a:p>
            <a:pPr>
              <a:buFont typeface="Wingdings" pitchFamily="2" charset="2"/>
              <a:buChar char="Ø"/>
            </a:pPr>
            <a:endParaRPr lang="en-US" sz="1800" dirty="0" smtClean="0"/>
          </a:p>
          <a:p>
            <a:pPr>
              <a:buNone/>
            </a:pPr>
            <a:endParaRPr lang="en-US" sz="2400" b="1" i="1" dirty="0" smtClean="0">
              <a:solidFill>
                <a:schemeClr val="accent6"/>
              </a:solidFill>
            </a:endParaRPr>
          </a:p>
          <a:p>
            <a:pPr>
              <a:buNone/>
            </a:pPr>
            <a:endParaRPr lang="en-US" sz="2400" dirty="0" smtClean="0">
              <a:solidFill>
                <a:schemeClr val="accent6">
                  <a:lumMod val="75000"/>
                </a:schemeClr>
              </a:solidFill>
            </a:endParaRPr>
          </a:p>
          <a:p>
            <a:pPr>
              <a:buNone/>
            </a:pPr>
            <a:endParaRPr lang="en-US" sz="2400" dirty="0" smtClean="0">
              <a:solidFill>
                <a:srgbClr val="FF0000"/>
              </a:solidFill>
            </a:endParaRPr>
          </a:p>
          <a:p>
            <a:pPr>
              <a:buNone/>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6858000"/>
          </a:xfrm>
          <a:prstGeom prst="roundRect">
            <a:avLst/>
          </a:prstGeom>
          <a:effectLst>
            <a:innerShdw blurRad="114300">
              <a:prstClr val="black"/>
            </a:innerShd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Content Placeholder 2"/>
          <p:cNvSpPr>
            <a:spLocks noGrp="1"/>
          </p:cNvSpPr>
          <p:nvPr>
            <p:ph idx="1"/>
          </p:nvPr>
        </p:nvSpPr>
        <p:spPr>
          <a:xfrm>
            <a:off x="304800" y="228600"/>
            <a:ext cx="8534400" cy="6324600"/>
          </a:xfrm>
        </p:spPr>
        <p:txBody>
          <a:bodyPr>
            <a:normAutofit/>
          </a:bodyPr>
          <a:lstStyle/>
          <a:p>
            <a:pPr>
              <a:buFont typeface="Wingdings" pitchFamily="2" charset="2"/>
              <a:buChar char="v"/>
            </a:pPr>
            <a:r>
              <a:rPr lang="en-US" sz="2800" dirty="0" smtClean="0"/>
              <a:t>Provided Further that</a:t>
            </a:r>
            <a:r>
              <a:rPr lang="en-US" dirty="0" smtClean="0"/>
              <a:t>:</a:t>
            </a:r>
          </a:p>
          <a:p>
            <a:pPr>
              <a:buFont typeface="+mj-lt"/>
              <a:buAutoNum type="arabicPeriod"/>
            </a:pPr>
            <a:r>
              <a:rPr lang="en-US" sz="1800" dirty="0" smtClean="0"/>
              <a:t>No such shares shall be redeemed </a:t>
            </a:r>
            <a:r>
              <a:rPr lang="en-US" sz="1800" b="1" dirty="0" smtClean="0"/>
              <a:t>except out of the profits </a:t>
            </a:r>
            <a:r>
              <a:rPr lang="en-US" sz="1800" dirty="0" smtClean="0"/>
              <a:t>of the company which would otherwise be available for </a:t>
            </a:r>
          </a:p>
          <a:p>
            <a:pPr>
              <a:buFont typeface="Wingdings" pitchFamily="2" charset="2"/>
              <a:buChar char="ü"/>
            </a:pPr>
            <a:r>
              <a:rPr lang="en-US" sz="1800" dirty="0" smtClean="0"/>
              <a:t>Dividend or </a:t>
            </a:r>
          </a:p>
          <a:p>
            <a:pPr>
              <a:buFont typeface="Wingdings" pitchFamily="2" charset="2"/>
              <a:buChar char="ü"/>
            </a:pPr>
            <a:r>
              <a:rPr lang="en-US" sz="1800" dirty="0" smtClean="0"/>
              <a:t>out of the proceeds of a fresh issue of shares made for the purposes of such redemption; </a:t>
            </a:r>
          </a:p>
          <a:p>
            <a:pPr>
              <a:buNone/>
            </a:pPr>
            <a:r>
              <a:rPr lang="en-US" sz="1800" dirty="0" smtClean="0"/>
              <a:t>2.  no such shares shall be redeemed unless they are fully paid;</a:t>
            </a:r>
          </a:p>
          <a:p>
            <a:pPr>
              <a:buNone/>
            </a:pPr>
            <a:endParaRPr lang="en-US" sz="1800" dirty="0" smtClean="0"/>
          </a:p>
          <a:p>
            <a:pPr algn="just">
              <a:buAutoNum type="arabicPeriod" startAt="3"/>
            </a:pPr>
            <a:r>
              <a:rPr lang="en-US" sz="1800" dirty="0" smtClean="0"/>
              <a:t>where such shares are proposed to be redeemed out of the profits of the company, there shall, out of such profits, be transferred, a sum equal to the nominal amount of the shares to be redeemed, to a reserve, to be called the </a:t>
            </a:r>
            <a:r>
              <a:rPr lang="en-US" sz="1800" b="1" dirty="0" smtClean="0">
                <a:solidFill>
                  <a:srgbClr val="FF0000"/>
                </a:solidFill>
              </a:rPr>
              <a:t>“Capital Redemption Reserve Account,”</a:t>
            </a:r>
          </a:p>
          <a:p>
            <a:pPr algn="just">
              <a:buNone/>
            </a:pPr>
            <a:endParaRPr lang="en-US" sz="1800" b="1" dirty="0" smtClean="0">
              <a:solidFill>
                <a:srgbClr val="FF0000"/>
              </a:solidFill>
            </a:endParaRPr>
          </a:p>
          <a:p>
            <a:pPr algn="just">
              <a:buFont typeface="Wingdings" pitchFamily="2" charset="2"/>
              <a:buChar char="Ø"/>
            </a:pPr>
            <a:r>
              <a:rPr lang="en-US" sz="1800" dirty="0" smtClean="0"/>
              <a:t>Where a company is not in a position to redeem any preference shares or to pay dividend, if any, on such shares in accordance with the terms of issue it may, with the consent of the holders of </a:t>
            </a:r>
            <a:r>
              <a:rPr lang="en-US" sz="1800" b="1" dirty="0" smtClean="0"/>
              <a:t>3/4</a:t>
            </a:r>
            <a:r>
              <a:rPr lang="en-US" sz="1800" b="1" baseline="30000" dirty="0" smtClean="0"/>
              <a:t>th</a:t>
            </a:r>
            <a:r>
              <a:rPr lang="en-US" sz="1800" dirty="0" smtClean="0"/>
              <a:t>  in value of such preference shares and with the approval of the Tribunal on a petition made by it in this behalf, issue further redeemable preference shares equal to the amount due, including the dividend thereon.</a:t>
            </a:r>
            <a:endParaRPr lang="en-US" sz="1800" b="1" dirty="0" smtClean="0"/>
          </a:p>
          <a:p>
            <a:pPr algn="just">
              <a:buNone/>
            </a:pPr>
            <a:endParaRPr lang="en-US" sz="1800" b="1" dirty="0" smtClean="0"/>
          </a:p>
          <a:p>
            <a:pPr algn="just">
              <a:buFont typeface="Wingdings" pitchFamily="2" charset="2"/>
              <a:buChar char="Ø"/>
            </a:pPr>
            <a:endParaRPr lang="en-US" sz="1800" b="1" dirty="0" smtClean="0">
              <a:solidFill>
                <a:srgbClr val="FF0000"/>
              </a:solidFill>
            </a:endParaRPr>
          </a:p>
          <a:p>
            <a:pPr algn="just">
              <a:buFont typeface="Wingdings" pitchFamily="2" charset="2"/>
              <a:buChar char="Ø"/>
            </a:pPr>
            <a:endParaRPr lang="en-US" sz="1800" dirty="0" smtClean="0"/>
          </a:p>
          <a:p>
            <a:pPr algn="just">
              <a:buNone/>
            </a:pPr>
            <a:endParaRPr lang="en-US" sz="1800" dirty="0"/>
          </a:p>
        </p:txBody>
      </p:sp>
      <p:pic>
        <p:nvPicPr>
          <p:cNvPr id="5" name="Picture 4"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3"/>
          <p:cNvSpPr txBox="1">
            <a:spLocks/>
          </p:cNvSpPr>
          <p:nvPr/>
        </p:nvSpPr>
        <p:spPr bwMode="auto">
          <a:xfrm>
            <a:off x="457200" y="4114800"/>
            <a:ext cx="8229600" cy="12954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lvl="0" indent="-342900" algn="ctr">
              <a:defRPr/>
            </a:pPr>
            <a:r>
              <a:rPr lang="en-US" sz="1600" dirty="0" smtClean="0">
                <a:latin typeface="+mj-lt"/>
                <a:cs typeface="Arial" pitchFamily="34" charset="0"/>
              </a:rPr>
              <a:t>Circulate Letter of Offer to the holders </a:t>
            </a:r>
            <a:r>
              <a:rPr lang="en-US" sz="1600" b="1" dirty="0" smtClean="0">
                <a:latin typeface="+mj-lt"/>
                <a:cs typeface="Arial" pitchFamily="34" charset="0"/>
              </a:rPr>
              <a:t>at least “3”days before </a:t>
            </a:r>
            <a:r>
              <a:rPr lang="en-US" sz="1600" dirty="0" smtClean="0">
                <a:latin typeface="+mj-lt"/>
                <a:cs typeface="Arial" pitchFamily="34" charset="0"/>
              </a:rPr>
              <a:t>the opening of the issue.</a:t>
            </a:r>
          </a:p>
          <a:p>
            <a:pPr marL="342900" lvl="0" indent="-342900" algn="ctr">
              <a:defRPr/>
            </a:pPr>
            <a:r>
              <a:rPr lang="en-US" sz="1600" b="1" dirty="0" smtClean="0">
                <a:latin typeface="+mj-lt"/>
                <a:cs typeface="Arial" pitchFamily="34" charset="0"/>
              </a:rPr>
              <a:t> Offer period : </a:t>
            </a:r>
            <a:r>
              <a:rPr lang="en-US" sz="1600" dirty="0" smtClean="0">
                <a:latin typeface="+mj-lt"/>
                <a:cs typeface="Arial" pitchFamily="34" charset="0"/>
              </a:rPr>
              <a:t>Not less than 15 (fifteen) days or not more then 30 (Thirty) days</a:t>
            </a:r>
            <a:r>
              <a:rPr lang="en-US" dirty="0" smtClean="0"/>
              <a:t>.</a:t>
            </a:r>
            <a:endParaRPr lang="en-IN" dirty="0"/>
          </a:p>
        </p:txBody>
      </p:sp>
      <p:sp>
        <p:nvSpPr>
          <p:cNvPr id="8" name="Content Placeholder 3"/>
          <p:cNvSpPr txBox="1">
            <a:spLocks/>
          </p:cNvSpPr>
          <p:nvPr/>
        </p:nvSpPr>
        <p:spPr bwMode="auto">
          <a:xfrm>
            <a:off x="457200" y="3352800"/>
            <a:ext cx="8229600" cy="7620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marR="0" lvl="0" indent="-342900" algn="ctr" defTabSz="914400" rtl="0" eaLnBrk="1" fontAlgn="auto" latinLnBrk="0" hangingPunct="1">
              <a:lnSpc>
                <a:spcPct val="100000"/>
              </a:lnSpc>
              <a:spcBef>
                <a:spcPts val="0"/>
              </a:spcBef>
              <a:spcAft>
                <a:spcPts val="0"/>
              </a:spcAft>
              <a:buClrTx/>
              <a:buSzTx/>
              <a:tabLst/>
              <a:defRPr/>
            </a:pPr>
            <a:r>
              <a:rPr lang="en-IN" sz="1600" dirty="0" smtClean="0"/>
              <a:t> File with the registrar </a:t>
            </a:r>
            <a:r>
              <a:rPr lang="en-IN" sz="1600" b="1" dirty="0" smtClean="0"/>
              <a:t>FORM MGT-14 </a:t>
            </a:r>
            <a:r>
              <a:rPr lang="en-IN" sz="1600" dirty="0" smtClean="0"/>
              <a:t>within 30days of passing SR</a:t>
            </a:r>
            <a:endParaRPr lang="en-IN" sz="1600" dirty="0"/>
          </a:p>
        </p:txBody>
      </p:sp>
      <p:sp>
        <p:nvSpPr>
          <p:cNvPr id="16" name="TextBox 15"/>
          <p:cNvSpPr txBox="1"/>
          <p:nvPr/>
        </p:nvSpPr>
        <p:spPr>
          <a:xfrm>
            <a:off x="0" y="685800"/>
            <a:ext cx="1905000" cy="369332"/>
          </a:xfrm>
          <a:prstGeom prst="rect">
            <a:avLst/>
          </a:prstGeom>
          <a:noFill/>
        </p:spPr>
        <p:txBody>
          <a:bodyPr wrap="square" rtlCol="0">
            <a:spAutoFit/>
          </a:bodyPr>
          <a:lstStyle/>
          <a:p>
            <a:r>
              <a:rPr lang="en-US" b="1" i="1" dirty="0" smtClean="0">
                <a:latin typeface="Book Antiqua" pitchFamily="18" charset="0"/>
              </a:rPr>
              <a:t>For Issue</a:t>
            </a:r>
            <a:r>
              <a:rPr lang="en-US" dirty="0" smtClean="0"/>
              <a:t>:</a:t>
            </a:r>
            <a:endParaRPr lang="en-US" dirty="0"/>
          </a:p>
        </p:txBody>
      </p:sp>
      <p:sp>
        <p:nvSpPr>
          <p:cNvPr id="6" name="Content Placeholder 3"/>
          <p:cNvSpPr txBox="1">
            <a:spLocks/>
          </p:cNvSpPr>
          <p:nvPr/>
        </p:nvSpPr>
        <p:spPr bwMode="auto">
          <a:xfrm>
            <a:off x="457200" y="5105400"/>
            <a:ext cx="8229600" cy="9144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lvl="0" indent="-342900" algn="ctr">
              <a:defRPr/>
            </a:pPr>
            <a:r>
              <a:rPr lang="en-IN" sz="1600" dirty="0" smtClean="0"/>
              <a:t>With in 30 days of allotment file with the registrar the </a:t>
            </a:r>
            <a:r>
              <a:rPr lang="en-IN" sz="1600" b="1" dirty="0" smtClean="0"/>
              <a:t>Return of allotment in Form PAS-3</a:t>
            </a:r>
          </a:p>
        </p:txBody>
      </p:sp>
      <p:sp>
        <p:nvSpPr>
          <p:cNvPr id="15" name="Rectangle 14"/>
          <p:cNvSpPr/>
          <p:nvPr/>
        </p:nvSpPr>
        <p:spPr>
          <a:xfrm>
            <a:off x="457200" y="5943600"/>
            <a:ext cx="8229600" cy="533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342900" lvl="0" indent="-342900" algn="ctr">
              <a:defRPr/>
            </a:pPr>
            <a:r>
              <a:rPr lang="en-US" b="1" dirty="0" smtClean="0"/>
              <a:t>Issue Share Certificate in form SH-1 with in 2 month </a:t>
            </a:r>
            <a:r>
              <a:rPr lang="en-US" dirty="0" smtClean="0"/>
              <a:t>from the date of allotment</a:t>
            </a:r>
          </a:p>
          <a:p>
            <a:pPr marL="342900" lvl="0" indent="-342900" algn="ctr">
              <a:defRPr/>
            </a:pPr>
            <a:r>
              <a:rPr lang="en-US" dirty="0" smtClean="0"/>
              <a:t> of shares as per Section- 56(4) (b)</a:t>
            </a:r>
            <a:endParaRPr lang="en-IN" dirty="0"/>
          </a:p>
        </p:txBody>
      </p:sp>
      <p:pic>
        <p:nvPicPr>
          <p:cNvPr id="21" name="Picture 20" descr="Untitled.png"/>
          <p:cNvPicPr>
            <a:picLocks noChangeAspect="1"/>
          </p:cNvPicPr>
          <p:nvPr/>
        </p:nvPicPr>
        <p:blipFill>
          <a:blip r:embed="rId2"/>
          <a:stretch>
            <a:fillRect/>
          </a:stretch>
        </p:blipFill>
        <p:spPr>
          <a:xfrm>
            <a:off x="8286630" y="6019800"/>
            <a:ext cx="857370" cy="838200"/>
          </a:xfrm>
          <a:prstGeom prst="rect">
            <a:avLst/>
          </a:prstGeom>
        </p:spPr>
      </p:pic>
      <p:sp>
        <p:nvSpPr>
          <p:cNvPr id="22" name="Title 1"/>
          <p:cNvSpPr>
            <a:spLocks noGrp="1"/>
          </p:cNvSpPr>
          <p:nvPr>
            <p:ph type="title"/>
          </p:nvPr>
        </p:nvSpPr>
        <p:spPr>
          <a:xfrm>
            <a:off x="0" y="0"/>
            <a:ext cx="9144000" cy="838200"/>
          </a:xfrm>
          <a:effectLst>
            <a:reflection blurRad="6350" stA="50000" endA="300" endPos="55500" dist="50800" dir="5400000" sy="-100000" algn="bl" rotWithShape="0"/>
          </a:effectLst>
        </p:spPr>
        <p:txBody>
          <a:bodyPr>
            <a:noAutofit/>
          </a:bodyPr>
          <a:lstStyle/>
          <a:p>
            <a:r>
              <a:rPr lang="en-US" sz="3200" b="1" dirty="0" smtClean="0">
                <a:solidFill>
                  <a:schemeClr val="accent6"/>
                </a:solidFill>
                <a:latin typeface="Book Antiqua" pitchFamily="18" charset="0"/>
              </a:rPr>
              <a:t>Procedure to issue and redemption of Preference shares</a:t>
            </a:r>
            <a:endParaRPr lang="en-US" sz="3200" b="1" dirty="0">
              <a:solidFill>
                <a:schemeClr val="accent6"/>
              </a:solidFill>
              <a:latin typeface="Book Antiqua" pitchFamily="18" charset="0"/>
            </a:endParaRPr>
          </a:p>
        </p:txBody>
      </p:sp>
      <p:sp>
        <p:nvSpPr>
          <p:cNvPr id="13" name="Content Placeholder 3"/>
          <p:cNvSpPr txBox="1">
            <a:spLocks/>
          </p:cNvSpPr>
          <p:nvPr/>
        </p:nvSpPr>
        <p:spPr bwMode="auto">
          <a:xfrm>
            <a:off x="457200" y="2667000"/>
            <a:ext cx="8229600" cy="7620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indent="-342900" algn="ctr">
              <a:defRPr/>
            </a:pPr>
            <a:r>
              <a:rPr lang="en-US" sz="1600" dirty="0" smtClean="0"/>
              <a:t>Hold Extra Ordinary general Meeting &amp; Pass Special Resolution for issue preference of shares.</a:t>
            </a:r>
          </a:p>
        </p:txBody>
      </p:sp>
      <p:sp>
        <p:nvSpPr>
          <p:cNvPr id="14" name="Content Placeholder 3"/>
          <p:cNvSpPr txBox="1">
            <a:spLocks/>
          </p:cNvSpPr>
          <p:nvPr/>
        </p:nvSpPr>
        <p:spPr bwMode="auto">
          <a:xfrm>
            <a:off x="457200" y="1981200"/>
            <a:ext cx="8229600" cy="7620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indent="-342900" algn="ctr">
              <a:defRPr/>
            </a:pPr>
            <a:r>
              <a:rPr lang="en-US" sz="1600" dirty="0" smtClean="0"/>
              <a:t>Hold Board Meeting. [As per Section-174(1)][General Meeting as per Section- 101(1) issue notice of General Meeting </a:t>
            </a:r>
            <a:r>
              <a:rPr lang="en-US" sz="1600" b="1" dirty="0" smtClean="0"/>
              <a:t>at least 21 days before General meeting</a:t>
            </a:r>
            <a:r>
              <a:rPr lang="en-US" sz="1600" dirty="0" smtClean="0"/>
              <a:t>].</a:t>
            </a:r>
          </a:p>
        </p:txBody>
      </p:sp>
      <p:sp>
        <p:nvSpPr>
          <p:cNvPr id="19" name="Content Placeholder 3"/>
          <p:cNvSpPr txBox="1">
            <a:spLocks/>
          </p:cNvSpPr>
          <p:nvPr/>
        </p:nvSpPr>
        <p:spPr bwMode="auto">
          <a:xfrm>
            <a:off x="457200" y="1295400"/>
            <a:ext cx="8229600" cy="762000"/>
          </a:xfrm>
          <a:prstGeom prst="downArrowCallout">
            <a:avLst/>
          </a:prstGeom>
        </p:spPr>
        <p:style>
          <a:lnRef idx="2">
            <a:schemeClr val="accent6"/>
          </a:lnRef>
          <a:fillRef idx="1">
            <a:schemeClr val="lt1"/>
          </a:fillRef>
          <a:effectRef idx="0">
            <a:schemeClr val="accent6"/>
          </a:effectRef>
          <a:fontRef idx="minor">
            <a:schemeClr val="dk1"/>
          </a:fontRef>
        </p:style>
        <p:txBody>
          <a:bodyPr anchor="ctr"/>
          <a:lstStyle/>
          <a:p>
            <a:pPr marL="342900" indent="-342900" algn="ctr">
              <a:defRPr/>
            </a:pPr>
            <a:r>
              <a:rPr lang="en-US" dirty="0" smtClean="0"/>
              <a:t>Call the Board Meeting[As per Section-173(3)</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3"/>
          <p:cNvSpPr txBox="1">
            <a:spLocks/>
          </p:cNvSpPr>
          <p:nvPr/>
        </p:nvSpPr>
        <p:spPr bwMode="auto">
          <a:xfrm>
            <a:off x="304800" y="1752600"/>
            <a:ext cx="8229600" cy="1295400"/>
          </a:xfrm>
          <a:prstGeom prst="downArrowCallout">
            <a:avLst>
              <a:gd name="adj1" fmla="val 16597"/>
              <a:gd name="adj2" fmla="val 25000"/>
              <a:gd name="adj3" fmla="val 25000"/>
              <a:gd name="adj4" fmla="val 64977"/>
            </a:avLst>
          </a:prstGeom>
        </p:spPr>
        <p:style>
          <a:lnRef idx="2">
            <a:schemeClr val="accent3"/>
          </a:lnRef>
          <a:fillRef idx="1">
            <a:schemeClr val="lt1"/>
          </a:fillRef>
          <a:effectRef idx="0">
            <a:schemeClr val="accent3"/>
          </a:effectRef>
          <a:fontRef idx="minor">
            <a:schemeClr val="dk1"/>
          </a:fontRef>
        </p:style>
        <p:txBody>
          <a:bodyPr anchor="ctr"/>
          <a:lstStyle/>
          <a:p>
            <a:pPr marL="342900" marR="0" lvl="0" indent="-342900" algn="ctr" defTabSz="914400" rtl="0" eaLnBrk="1" fontAlgn="auto" latinLnBrk="0" hangingPunct="1">
              <a:lnSpc>
                <a:spcPct val="100000"/>
              </a:lnSpc>
              <a:spcBef>
                <a:spcPts val="0"/>
              </a:spcBef>
              <a:spcAft>
                <a:spcPts val="0"/>
              </a:spcAft>
              <a:buClrTx/>
              <a:buSzTx/>
              <a:tabLst/>
              <a:defRPr/>
            </a:pPr>
            <a:r>
              <a:rPr lang="en-IN" sz="1600" dirty="0" smtClean="0"/>
              <a:t>The Company may redeem the preference Shares only on the terms on which hey were issued:</a:t>
            </a:r>
          </a:p>
          <a:p>
            <a:pPr marL="342900" marR="0" lvl="0" indent="-342900" algn="ctr" defTabSz="914400" rtl="0" eaLnBrk="1" fontAlgn="auto" latinLnBrk="0" hangingPunct="1">
              <a:lnSpc>
                <a:spcPct val="100000"/>
              </a:lnSpc>
              <a:spcBef>
                <a:spcPts val="0"/>
              </a:spcBef>
              <a:spcAft>
                <a:spcPts val="0"/>
              </a:spcAft>
              <a:buClrTx/>
              <a:buSzTx/>
              <a:buAutoNum type="arabicPeriod"/>
              <a:tabLst/>
              <a:defRPr/>
            </a:pPr>
            <a:r>
              <a:rPr lang="en-IN" sz="1600" dirty="0" smtClean="0"/>
              <a:t>At a fixed time or happening of an event.</a:t>
            </a:r>
          </a:p>
          <a:p>
            <a:pPr marL="342900" marR="0" lvl="0" indent="-342900" algn="ctr" defTabSz="914400" rtl="0" eaLnBrk="1" fontAlgn="auto" latinLnBrk="0" hangingPunct="1">
              <a:lnSpc>
                <a:spcPct val="100000"/>
              </a:lnSpc>
              <a:spcBef>
                <a:spcPts val="0"/>
              </a:spcBef>
              <a:spcAft>
                <a:spcPts val="0"/>
              </a:spcAft>
              <a:buClrTx/>
              <a:buSzTx/>
              <a:buAutoNum type="arabicPeriod"/>
              <a:tabLst/>
              <a:defRPr/>
            </a:pPr>
            <a:r>
              <a:rPr lang="en-IN" sz="1600" dirty="0" smtClean="0"/>
              <a:t>Any time at company’s or Shareholders option</a:t>
            </a:r>
            <a:endParaRPr lang="en-IN" sz="1600" dirty="0"/>
          </a:p>
        </p:txBody>
      </p:sp>
      <p:sp>
        <p:nvSpPr>
          <p:cNvPr id="4" name="Rectangle 3"/>
          <p:cNvSpPr/>
          <p:nvPr/>
        </p:nvSpPr>
        <p:spPr>
          <a:xfrm>
            <a:off x="304800" y="2819400"/>
            <a:ext cx="8229600" cy="5334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marL="342900" lvl="0" indent="-342900" algn="ctr">
              <a:defRPr/>
            </a:pPr>
            <a:r>
              <a:rPr lang="en-IN" dirty="0" smtClean="0"/>
              <a:t>The notice of redemption of preference Shares shall be filed by the company with Registrar in </a:t>
            </a:r>
            <a:r>
              <a:rPr lang="en-IN" b="1" dirty="0" smtClean="0"/>
              <a:t>Form SH-7</a:t>
            </a:r>
            <a:r>
              <a:rPr lang="en-IN" dirty="0" smtClean="0"/>
              <a:t>With in 30 days of redemption of Preference Shares</a:t>
            </a:r>
            <a:endParaRPr lang="en-IN" b="1" dirty="0"/>
          </a:p>
        </p:txBody>
      </p:sp>
      <p:sp>
        <p:nvSpPr>
          <p:cNvPr id="5" name="TextBox 4"/>
          <p:cNvSpPr txBox="1"/>
          <p:nvPr/>
        </p:nvSpPr>
        <p:spPr>
          <a:xfrm>
            <a:off x="0" y="990600"/>
            <a:ext cx="1905000" cy="369332"/>
          </a:xfrm>
          <a:prstGeom prst="rect">
            <a:avLst/>
          </a:prstGeom>
          <a:noFill/>
        </p:spPr>
        <p:txBody>
          <a:bodyPr wrap="square" rtlCol="0">
            <a:spAutoFit/>
          </a:bodyPr>
          <a:lstStyle/>
          <a:p>
            <a:r>
              <a:rPr lang="en-US" b="1" i="1" dirty="0" smtClean="0">
                <a:latin typeface="Book Antiqua" pitchFamily="18" charset="0"/>
              </a:rPr>
              <a:t>For Redemption</a:t>
            </a:r>
            <a:r>
              <a:rPr lang="en-US" dirty="0" smtClean="0"/>
              <a:t>:</a:t>
            </a:r>
            <a:endParaRPr lang="en-US" dirty="0"/>
          </a:p>
        </p:txBody>
      </p:sp>
      <p:sp>
        <p:nvSpPr>
          <p:cNvPr id="6" name="Title 1"/>
          <p:cNvSpPr txBox="1">
            <a:spLocks/>
          </p:cNvSpPr>
          <p:nvPr/>
        </p:nvSpPr>
        <p:spPr>
          <a:xfrm>
            <a:off x="0" y="0"/>
            <a:ext cx="9144000" cy="914400"/>
          </a:xfrm>
          <a:prstGeom prst="rect">
            <a:avLst/>
          </a:prstGeom>
          <a:effectLst>
            <a:reflection blurRad="6350" stA="50000" endA="300" endPos="55500" dist="50800" dir="5400000" sy="-100000" algn="bl" rotWithShape="0"/>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accent6"/>
                </a:solidFill>
                <a:effectLst/>
                <a:uLnTx/>
                <a:uFillTx/>
                <a:latin typeface="Book Antiqua" pitchFamily="18" charset="0"/>
                <a:ea typeface="+mj-ea"/>
                <a:cs typeface="+mj-cs"/>
              </a:rPr>
              <a:t>Procedure to issue and redemption of Preference shares</a:t>
            </a:r>
            <a:endParaRPr kumimoji="0" lang="en-US" sz="3200" b="1" i="0" u="none" strike="noStrike" kern="1200" cap="none" spc="0" normalizeH="0" baseline="0" noProof="0" dirty="0">
              <a:ln>
                <a:noFill/>
              </a:ln>
              <a:solidFill>
                <a:schemeClr val="accent6"/>
              </a:solidFill>
              <a:effectLst/>
              <a:uLnTx/>
              <a:uFillTx/>
              <a:latin typeface="Book Antiqua" pitchFamily="18" charset="0"/>
              <a:ea typeface="+mj-ea"/>
              <a:cs typeface="+mj-cs"/>
            </a:endParaRPr>
          </a:p>
        </p:txBody>
      </p:sp>
      <p:pic>
        <p:nvPicPr>
          <p:cNvPr id="7" name="Picture 6"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effectLst>
            <a:innerShdw blurRad="114300">
              <a:prstClr val="black"/>
            </a:innerShdw>
            <a:reflection blurRad="6350" stA="50000" endA="300" endPos="55500" dist="50800" dir="5400000" sy="-100000" algn="bl" rotWithShape="0"/>
          </a:effectLst>
        </p:spPr>
        <p:txBody>
          <a:bodyPr/>
          <a:lstStyle/>
          <a:p>
            <a:pPr algn="l"/>
            <a:r>
              <a:rPr lang="en-US" b="1" dirty="0" smtClean="0">
                <a:solidFill>
                  <a:schemeClr val="tx2">
                    <a:lumMod val="60000"/>
                    <a:lumOff val="40000"/>
                  </a:schemeClr>
                </a:solidFill>
                <a:effectLst>
                  <a:outerShdw blurRad="38100" dist="38100" dir="2700000" algn="tl">
                    <a:srgbClr val="000000">
                      <a:alpha val="43137"/>
                    </a:srgbClr>
                  </a:outerShdw>
                </a:effectLst>
                <a:latin typeface="Book Antiqua" pitchFamily="18" charset="0"/>
              </a:rPr>
              <a:t>Allotment of Debentures</a:t>
            </a:r>
            <a:endParaRPr lang="en-US" b="1" dirty="0">
              <a:solidFill>
                <a:schemeClr val="tx2">
                  <a:lumMod val="60000"/>
                  <a:lumOff val="40000"/>
                </a:schemeClr>
              </a:solidFill>
              <a:effectLst>
                <a:outerShdw blurRad="38100" dist="38100" dir="2700000" algn="tl">
                  <a:srgbClr val="000000">
                    <a:alpha val="43137"/>
                  </a:srgbClr>
                </a:outerShdw>
              </a:effectLst>
              <a:latin typeface="Book Antiqua" pitchFamily="18" charset="0"/>
            </a:endParaRPr>
          </a:p>
        </p:txBody>
      </p:sp>
      <p:sp>
        <p:nvSpPr>
          <p:cNvPr id="3" name="Content Placeholder 2"/>
          <p:cNvSpPr>
            <a:spLocks noGrp="1"/>
          </p:cNvSpPr>
          <p:nvPr>
            <p:ph idx="1"/>
          </p:nvPr>
        </p:nvSpPr>
        <p:spPr>
          <a:xfrm>
            <a:off x="0" y="914400"/>
            <a:ext cx="8610600" cy="5943600"/>
          </a:xfrm>
        </p:spPr>
        <p:txBody>
          <a:bodyPr>
            <a:normAutofit fontScale="92500" lnSpcReduction="10000"/>
          </a:bodyPr>
          <a:lstStyle/>
          <a:p>
            <a:pPr>
              <a:buFont typeface="Wingdings" pitchFamily="2" charset="2"/>
              <a:buChar char="v"/>
            </a:pPr>
            <a:r>
              <a:rPr lang="en-US" sz="2800" i="1" dirty="0" smtClean="0"/>
              <a:t>Meaning of Debentures</a:t>
            </a:r>
            <a:r>
              <a:rPr lang="en-US" i="1" dirty="0" smtClean="0"/>
              <a:t>:</a:t>
            </a:r>
          </a:p>
          <a:p>
            <a:pPr algn="just"/>
            <a:r>
              <a:rPr lang="en-US" sz="1800" dirty="0" smtClean="0"/>
              <a:t>a </a:t>
            </a:r>
            <a:r>
              <a:rPr lang="en-US" sz="1800" b="1" dirty="0" smtClean="0"/>
              <a:t>certificate</a:t>
            </a:r>
            <a:r>
              <a:rPr lang="en-US" sz="1800" dirty="0" smtClean="0"/>
              <a:t> or voucher </a:t>
            </a:r>
            <a:r>
              <a:rPr lang="en-US" sz="1800" b="1" dirty="0" smtClean="0"/>
              <a:t>acknowledging a debt</a:t>
            </a:r>
          </a:p>
          <a:p>
            <a:pPr algn="just"/>
            <a:r>
              <a:rPr lang="en-US" sz="1800" b="1" dirty="0" smtClean="0"/>
              <a:t>the ability </a:t>
            </a:r>
            <a:r>
              <a:rPr lang="en-US" sz="1800" dirty="0" smtClean="0"/>
              <a:t>of a customer to obtain goods or services before</a:t>
            </a:r>
          </a:p>
          <a:p>
            <a:pPr algn="just"/>
            <a:r>
              <a:rPr lang="en-US" sz="1800" dirty="0" smtClean="0"/>
              <a:t> payment, based on the trust that payment will be made in the </a:t>
            </a:r>
          </a:p>
          <a:p>
            <a:pPr algn="just"/>
            <a:r>
              <a:rPr lang="en-US" sz="1800" dirty="0" smtClean="0"/>
              <a:t>future</a:t>
            </a:r>
          </a:p>
          <a:p>
            <a:pPr algn="just">
              <a:buNone/>
            </a:pPr>
            <a:endParaRPr lang="en-US" sz="1800" dirty="0" smtClean="0"/>
          </a:p>
          <a:p>
            <a:pPr algn="just">
              <a:buFont typeface="Wingdings" pitchFamily="2" charset="2"/>
              <a:buChar char="v"/>
            </a:pPr>
            <a:r>
              <a:rPr lang="en-US" sz="2800" i="1" dirty="0" smtClean="0"/>
              <a:t>Provisions of Companies Act,2013 For Debentures:</a:t>
            </a:r>
          </a:p>
          <a:p>
            <a:pPr algn="just" fontAlgn="base"/>
            <a:r>
              <a:rPr lang="en-US" sz="1800" dirty="0" smtClean="0"/>
              <a:t>Section 71(1) of he companies Act,2013 specifies that company may issue debentures </a:t>
            </a:r>
            <a:r>
              <a:rPr lang="en-US" sz="1800" b="1" dirty="0" smtClean="0"/>
              <a:t>with an option to convert </a:t>
            </a:r>
            <a:r>
              <a:rPr lang="en-US" sz="1800" dirty="0" smtClean="0"/>
              <a:t>such debentures into shares, either wholly or partly at the time of redemption approved by a special</a:t>
            </a:r>
          </a:p>
          <a:p>
            <a:pPr algn="just" fontAlgn="base"/>
            <a:r>
              <a:rPr lang="en-US" sz="1800" dirty="0" smtClean="0"/>
              <a:t>Company can issue </a:t>
            </a:r>
            <a:r>
              <a:rPr lang="en-US" sz="1800" dirty="0" smtClean="0">
                <a:solidFill>
                  <a:srgbClr val="C00000"/>
                </a:solidFill>
              </a:rPr>
              <a:t>secured</a:t>
            </a:r>
            <a:r>
              <a:rPr lang="en-US" sz="1800" dirty="0" smtClean="0"/>
              <a:t> and </a:t>
            </a:r>
            <a:r>
              <a:rPr lang="en-US" sz="1800" dirty="0" smtClean="0">
                <a:solidFill>
                  <a:srgbClr val="C00000"/>
                </a:solidFill>
              </a:rPr>
              <a:t>unsecured</a:t>
            </a:r>
            <a:r>
              <a:rPr lang="en-US" sz="1800" dirty="0" smtClean="0"/>
              <a:t> debentures. </a:t>
            </a:r>
          </a:p>
          <a:p>
            <a:pPr algn="just" fontAlgn="base"/>
            <a:endParaRPr lang="en-US" sz="1800" dirty="0" smtClean="0"/>
          </a:p>
          <a:p>
            <a:pPr algn="just" fontAlgn="base">
              <a:buNone/>
            </a:pPr>
            <a:endParaRPr lang="en-US" sz="1800" dirty="0" smtClean="0"/>
          </a:p>
          <a:p>
            <a:pPr algn="just" fontAlgn="base">
              <a:buNone/>
            </a:pPr>
            <a:endParaRPr lang="en-US" sz="1800" dirty="0" smtClean="0"/>
          </a:p>
          <a:p>
            <a:pPr algn="just" fontAlgn="base"/>
            <a:endParaRPr lang="en-US" sz="1800" dirty="0" smtClean="0"/>
          </a:p>
          <a:p>
            <a:pPr algn="just" fontAlgn="base"/>
            <a:r>
              <a:rPr lang="en-US" sz="1800" dirty="0" smtClean="0"/>
              <a:t>Secured debentures may be issued by a company subject to such terms and conditions as may be prescribed. </a:t>
            </a:r>
          </a:p>
          <a:p>
            <a:pPr algn="just" fontAlgn="base"/>
            <a:r>
              <a:rPr lang="en-US" sz="1800" dirty="0" smtClean="0"/>
              <a:t>No Company shall issue debentures carrying any voting rights.</a:t>
            </a:r>
          </a:p>
          <a:p>
            <a:pPr fontAlgn="base"/>
            <a:r>
              <a:rPr lang="en-US" sz="1800" dirty="0" smtClean="0"/>
              <a:t>Company shall create a “</a:t>
            </a:r>
            <a:r>
              <a:rPr lang="en-US" sz="1800" b="1" dirty="0" smtClean="0">
                <a:solidFill>
                  <a:srgbClr val="C00000"/>
                </a:solidFill>
              </a:rPr>
              <a:t>Debenture redemption reserve</a:t>
            </a:r>
            <a:r>
              <a:rPr lang="en-US" sz="1800" dirty="0" smtClean="0"/>
              <a:t>” DRR account out of the profits </a:t>
            </a:r>
          </a:p>
          <a:p>
            <a:pPr fontAlgn="base"/>
            <a:r>
              <a:rPr lang="en-US" sz="1800" dirty="0" smtClean="0"/>
              <a:t>of the company.</a:t>
            </a:r>
          </a:p>
          <a:p>
            <a:pPr fontAlgn="base"/>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buNone/>
            </a:pPr>
            <a:endParaRPr lang="en-US" i="1" dirty="0" smtClean="0"/>
          </a:p>
          <a:p>
            <a:pPr>
              <a:buNone/>
            </a:pPr>
            <a:endParaRPr lang="en-US" i="1" dirty="0"/>
          </a:p>
        </p:txBody>
      </p:sp>
      <p:sp>
        <p:nvSpPr>
          <p:cNvPr id="4" name="Rectangle 3"/>
          <p:cNvSpPr/>
          <p:nvPr/>
        </p:nvSpPr>
        <p:spPr>
          <a:xfrm>
            <a:off x="8610600" y="0"/>
            <a:ext cx="762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 name="Rectangle 5"/>
          <p:cNvSpPr/>
          <p:nvPr/>
        </p:nvSpPr>
        <p:spPr>
          <a:xfrm>
            <a:off x="0" y="838200"/>
            <a:ext cx="9144000" cy="4571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descr="Untitled.png"/>
          <p:cNvPicPr>
            <a:picLocks noChangeAspect="1"/>
          </p:cNvPicPr>
          <p:nvPr/>
        </p:nvPicPr>
        <p:blipFill>
          <a:blip r:embed="rId2"/>
          <a:stretch>
            <a:fillRect/>
          </a:stretch>
        </p:blipFill>
        <p:spPr>
          <a:xfrm>
            <a:off x="8286630" y="6019800"/>
            <a:ext cx="857370" cy="838200"/>
          </a:xfrm>
          <a:prstGeom prst="rect">
            <a:avLst/>
          </a:prstGeom>
        </p:spPr>
      </p:pic>
      <p:sp>
        <p:nvSpPr>
          <p:cNvPr id="8" name="Rounded Rectangle 7"/>
          <p:cNvSpPr/>
          <p:nvPr/>
        </p:nvSpPr>
        <p:spPr>
          <a:xfrm>
            <a:off x="914400" y="4419600"/>
            <a:ext cx="19812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If the debentures are secured by charge on fixed assets of the co</a:t>
            </a:r>
            <a:r>
              <a:rPr lang="en-US" dirty="0" smtClean="0"/>
              <a:t>.</a:t>
            </a:r>
            <a:endParaRPr lang="en-US" dirty="0"/>
          </a:p>
        </p:txBody>
      </p:sp>
      <p:sp>
        <p:nvSpPr>
          <p:cNvPr id="9" name="Rounded Rectangle 8"/>
          <p:cNvSpPr/>
          <p:nvPr/>
        </p:nvSpPr>
        <p:spPr>
          <a:xfrm>
            <a:off x="3657600" y="4419600"/>
            <a:ext cx="19812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t>Debentures are not secured by charge on any assets of the company</a:t>
            </a:r>
            <a:endParaRPr lang="en-US" sz="1400" dirty="0"/>
          </a:p>
        </p:txBody>
      </p:sp>
      <p:cxnSp>
        <p:nvCxnSpPr>
          <p:cNvPr id="11" name="Straight Arrow Connector 10"/>
          <p:cNvCxnSpPr/>
          <p:nvPr/>
        </p:nvCxnSpPr>
        <p:spPr>
          <a:xfrm rot="5400000">
            <a:off x="2172494" y="4304506"/>
            <a:ext cx="2286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pic>
        <p:nvPicPr>
          <p:cNvPr id="12" name="Picture 11" descr="what-is-debenture.png"/>
          <p:cNvPicPr>
            <a:picLocks noChangeAspect="1"/>
          </p:cNvPicPr>
          <p:nvPr/>
        </p:nvPicPr>
        <p:blipFill>
          <a:blip r:embed="rId3"/>
          <a:stretch>
            <a:fillRect/>
          </a:stretch>
        </p:blipFill>
        <p:spPr>
          <a:xfrm>
            <a:off x="6477000" y="914400"/>
            <a:ext cx="2086405" cy="2057400"/>
          </a:xfrm>
          <a:prstGeom prst="rect">
            <a:avLst/>
          </a:prstGeom>
        </p:spPr>
      </p:pic>
      <p:cxnSp>
        <p:nvCxnSpPr>
          <p:cNvPr id="15" name="Straight Arrow Connector 14"/>
          <p:cNvCxnSpPr/>
          <p:nvPr/>
        </p:nvCxnSpPr>
        <p:spPr>
          <a:xfrm rot="5400000">
            <a:off x="3848894" y="4304506"/>
            <a:ext cx="228600" cy="1588"/>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lgn="just">
              <a:buNone/>
            </a:pPr>
            <a:endParaRPr lang="en-US" sz="1800" dirty="0" smtClean="0"/>
          </a:p>
          <a:p>
            <a:pPr>
              <a:buNone/>
            </a:pPr>
            <a:endParaRPr lang="en-US" i="1" dirty="0" smtClean="0"/>
          </a:p>
          <a:p>
            <a:pPr>
              <a:buNone/>
            </a:pPr>
            <a:endParaRPr lang="en-US" i="1" dirty="0"/>
          </a:p>
        </p:txBody>
      </p:sp>
      <p:sp>
        <p:nvSpPr>
          <p:cNvPr id="4" name="Rectangle 3"/>
          <p:cNvSpPr/>
          <p:nvPr/>
        </p:nvSpPr>
        <p:spPr>
          <a:xfrm>
            <a:off x="8610600" y="0"/>
            <a:ext cx="762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Rectangle 4"/>
          <p:cNvSpPr/>
          <p:nvPr/>
        </p:nvSpPr>
        <p:spPr>
          <a:xfrm>
            <a:off x="8839200" y="0"/>
            <a:ext cx="304800" cy="6858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7" name="Picture 6" descr="Untitled.png"/>
          <p:cNvPicPr>
            <a:picLocks noChangeAspect="1"/>
          </p:cNvPicPr>
          <p:nvPr/>
        </p:nvPicPr>
        <p:blipFill>
          <a:blip r:embed="rId2"/>
          <a:stretch>
            <a:fillRect/>
          </a:stretch>
        </p:blipFill>
        <p:spPr>
          <a:xfrm>
            <a:off x="8286630" y="6019800"/>
            <a:ext cx="857370" cy="838200"/>
          </a:xfrm>
          <a:prstGeom prst="rect">
            <a:avLst/>
          </a:prstGeom>
        </p:spPr>
      </p:pic>
      <p:sp>
        <p:nvSpPr>
          <p:cNvPr id="12" name="TextBox 11"/>
          <p:cNvSpPr txBox="1"/>
          <p:nvPr/>
        </p:nvSpPr>
        <p:spPr>
          <a:xfrm>
            <a:off x="0" y="1143000"/>
            <a:ext cx="8610600" cy="5632311"/>
          </a:xfrm>
          <a:prstGeom prst="rect">
            <a:avLst/>
          </a:prstGeom>
          <a:noFill/>
        </p:spPr>
        <p:txBody>
          <a:bodyPr wrap="square" rtlCol="0">
            <a:spAutoFit/>
          </a:bodyPr>
          <a:lstStyle/>
          <a:p>
            <a:pPr algn="just" fontAlgn="base">
              <a:buFont typeface="Arial" pitchFamily="34" charset="0"/>
              <a:buChar char="•"/>
            </a:pPr>
            <a:r>
              <a:rPr lang="en-US" dirty="0" smtClean="0"/>
              <a:t> Company cannot issue a prospectus or make an offer or invitation to the public or to its members </a:t>
            </a:r>
            <a:r>
              <a:rPr lang="en-US" b="1" dirty="0" smtClean="0">
                <a:solidFill>
                  <a:srgbClr val="C00000"/>
                </a:solidFill>
              </a:rPr>
              <a:t>exceeding 500</a:t>
            </a:r>
            <a:r>
              <a:rPr lang="en-US" dirty="0" smtClean="0">
                <a:solidFill>
                  <a:srgbClr val="C00000"/>
                </a:solidFill>
              </a:rPr>
              <a:t> </a:t>
            </a:r>
            <a:r>
              <a:rPr lang="en-US" dirty="0" smtClean="0"/>
              <a:t>for the subscription of its debentures, unless it has, before such issue or offer, appointed </a:t>
            </a:r>
            <a:r>
              <a:rPr lang="en-US" b="1" dirty="0" smtClean="0">
                <a:solidFill>
                  <a:srgbClr val="C00000"/>
                </a:solidFill>
              </a:rPr>
              <a:t>1 or more debenture trustees</a:t>
            </a:r>
            <a:r>
              <a:rPr lang="en-US" dirty="0" smtClean="0"/>
              <a:t>.</a:t>
            </a:r>
          </a:p>
          <a:p>
            <a:pPr algn="just" fontAlgn="base">
              <a:buFont typeface="Arial" pitchFamily="34" charset="0"/>
              <a:buChar char="•"/>
            </a:pPr>
            <a:endParaRPr lang="en-US" dirty="0" smtClean="0"/>
          </a:p>
          <a:p>
            <a:pPr algn="just" fontAlgn="base">
              <a:buFont typeface="Arial" pitchFamily="34" charset="0"/>
              <a:buChar char="•"/>
            </a:pPr>
            <a:r>
              <a:rPr lang="en-US" dirty="0" smtClean="0"/>
              <a:t>A </a:t>
            </a:r>
            <a:r>
              <a:rPr lang="en-US" b="1" dirty="0" smtClean="0"/>
              <a:t>debenture trustee </a:t>
            </a:r>
            <a:r>
              <a:rPr lang="en-US" dirty="0" smtClean="0"/>
              <a:t>shall take steps to</a:t>
            </a:r>
            <a:r>
              <a:rPr lang="en-US" b="1" dirty="0" smtClean="0"/>
              <a:t> </a:t>
            </a:r>
            <a:r>
              <a:rPr lang="en-US" b="1" dirty="0" smtClean="0">
                <a:solidFill>
                  <a:srgbClr val="C00000"/>
                </a:solidFill>
              </a:rPr>
              <a:t>protect the interests of the debenture holders </a:t>
            </a:r>
            <a:r>
              <a:rPr lang="en-US" dirty="0" smtClean="0"/>
              <a:t>and </a:t>
            </a:r>
            <a:r>
              <a:rPr lang="en-US" b="1" dirty="0" smtClean="0">
                <a:solidFill>
                  <a:srgbClr val="C00000"/>
                </a:solidFill>
              </a:rPr>
              <a:t>redress their grievances</a:t>
            </a:r>
            <a:r>
              <a:rPr lang="en-US" dirty="0" smtClean="0"/>
              <a:t>.</a:t>
            </a:r>
          </a:p>
          <a:p>
            <a:pPr algn="just" fontAlgn="base"/>
            <a:endParaRPr lang="en-US" dirty="0" smtClean="0"/>
          </a:p>
          <a:p>
            <a:pPr algn="just" fontAlgn="base">
              <a:buFont typeface="Arial" pitchFamily="34" charset="0"/>
              <a:buChar char="•"/>
            </a:pPr>
            <a:r>
              <a:rPr lang="en-US" dirty="0" smtClean="0"/>
              <a:t>Any contract with debenture holders, any clause in Debenture Trust deed (DTD) exempting the trustee from breach of trust, </a:t>
            </a:r>
            <a:r>
              <a:rPr lang="en-US" b="1" dirty="0" smtClean="0">
                <a:solidFill>
                  <a:srgbClr val="C00000"/>
                </a:solidFill>
              </a:rPr>
              <a:t>indemnifying him for any loss shall be void</a:t>
            </a:r>
            <a:r>
              <a:rPr lang="en-US" dirty="0" smtClean="0"/>
              <a:t>.</a:t>
            </a:r>
          </a:p>
          <a:p>
            <a:pPr algn="just" fontAlgn="base"/>
            <a:r>
              <a:rPr lang="en-US" dirty="0" smtClean="0"/>
              <a:t>        However the liability of the debenture trustee shall be subject to exemptions as may be agreed upon by majority  of debenture holders holding </a:t>
            </a:r>
            <a:r>
              <a:rPr lang="en-US" b="1" dirty="0" smtClean="0"/>
              <a:t>not less than 3/4</a:t>
            </a:r>
            <a:r>
              <a:rPr lang="en-US" b="1" baseline="30000" dirty="0" smtClean="0"/>
              <a:t>th</a:t>
            </a:r>
            <a:r>
              <a:rPr lang="en-US" b="1" dirty="0" smtClean="0"/>
              <a:t> </a:t>
            </a:r>
            <a:r>
              <a:rPr lang="en-US" dirty="0" smtClean="0"/>
              <a:t>in value of total debentures at a meeting held for a purpose</a:t>
            </a:r>
          </a:p>
          <a:p>
            <a:pPr algn="just" fontAlgn="base"/>
            <a:endParaRPr lang="en-US" dirty="0" smtClean="0"/>
          </a:p>
          <a:p>
            <a:pPr algn="just" fontAlgn="base">
              <a:buFont typeface="Arial" pitchFamily="34" charset="0"/>
              <a:buChar char="•"/>
            </a:pPr>
            <a:r>
              <a:rPr lang="en-US" dirty="0" smtClean="0"/>
              <a:t>A company shall </a:t>
            </a:r>
            <a:r>
              <a:rPr lang="en-US" b="1" dirty="0" smtClean="0"/>
              <a:t>pay interest and redeem </a:t>
            </a:r>
            <a:r>
              <a:rPr lang="en-US" dirty="0" smtClean="0"/>
              <a:t>the debentures in </a:t>
            </a:r>
            <a:r>
              <a:rPr lang="en-US" b="1" dirty="0" smtClean="0">
                <a:solidFill>
                  <a:srgbClr val="C00000"/>
                </a:solidFill>
              </a:rPr>
              <a:t>accordance with the terms and conditions of their issue.</a:t>
            </a:r>
          </a:p>
          <a:p>
            <a:pPr algn="just" fontAlgn="base"/>
            <a:endParaRPr lang="en-US" dirty="0" smtClean="0"/>
          </a:p>
          <a:p>
            <a:pPr algn="just" fontAlgn="base">
              <a:buFont typeface="Arial" pitchFamily="34" charset="0"/>
              <a:buChar char="•"/>
            </a:pPr>
            <a:r>
              <a:rPr lang="en-US" dirty="0" smtClean="0"/>
              <a:t>When the assets insufficient to meet the payments of debentures, the </a:t>
            </a:r>
            <a:r>
              <a:rPr lang="en-US" b="1" dirty="0" smtClean="0"/>
              <a:t>debenture trustee (DT) may file a petition before the Tribunal </a:t>
            </a:r>
            <a:r>
              <a:rPr lang="en-US" dirty="0" smtClean="0"/>
              <a:t>and the Tribunal may, direct to redeem the debentures immediately </a:t>
            </a:r>
          </a:p>
          <a:p>
            <a:pPr algn="just" fontAlgn="base"/>
            <a:endParaRPr lang="en-US" dirty="0"/>
          </a:p>
        </p:txBody>
      </p:sp>
      <p:sp>
        <p:nvSpPr>
          <p:cNvPr id="10" name="Title 1"/>
          <p:cNvSpPr>
            <a:spLocks noGrp="1"/>
          </p:cNvSpPr>
          <p:nvPr>
            <p:ph type="title"/>
          </p:nvPr>
        </p:nvSpPr>
        <p:spPr>
          <a:xfrm>
            <a:off x="0" y="0"/>
            <a:ext cx="9144000" cy="1066800"/>
          </a:xfrm>
          <a:effectLst>
            <a:innerShdw blurRad="114300">
              <a:prstClr val="black"/>
            </a:innerShdw>
            <a:reflection blurRad="6350" stA="50000" endA="300" endPos="55500" dist="50800" dir="5400000" sy="-100000" algn="bl" rotWithShape="0"/>
          </a:effectLst>
        </p:spPr>
        <p:txBody>
          <a:bodyPr>
            <a:normAutofit/>
          </a:bodyPr>
          <a:lstStyle/>
          <a:p>
            <a:pPr algn="l"/>
            <a:r>
              <a:rPr lang="en-US" b="1" dirty="0" smtClean="0">
                <a:solidFill>
                  <a:schemeClr val="tx2">
                    <a:lumMod val="60000"/>
                    <a:lumOff val="40000"/>
                  </a:schemeClr>
                </a:solidFill>
                <a:effectLst>
                  <a:outerShdw blurRad="38100" dist="38100" dir="2700000" algn="tl">
                    <a:srgbClr val="000000">
                      <a:alpha val="43137"/>
                    </a:srgbClr>
                  </a:outerShdw>
                </a:effectLst>
                <a:latin typeface="Book Antiqua" pitchFamily="18" charset="0"/>
              </a:rPr>
              <a:t>Allotment of Debentures</a:t>
            </a:r>
            <a:endParaRPr lang="en-US" b="1" dirty="0">
              <a:solidFill>
                <a:schemeClr val="tx2">
                  <a:lumMod val="60000"/>
                  <a:lumOff val="40000"/>
                </a:schemeClr>
              </a:solidFill>
              <a:effectLst>
                <a:outerShdw blurRad="38100" dist="38100" dir="2700000" algn="tl">
                  <a:srgbClr val="000000">
                    <a:alpha val="43137"/>
                  </a:srgbClr>
                </a:outerShdw>
              </a:effectLst>
              <a:latin typeface="Book Antiqua" pitchFamily="18" charset="0"/>
            </a:endParaRPr>
          </a:p>
        </p:txBody>
      </p:sp>
      <p:sp>
        <p:nvSpPr>
          <p:cNvPr id="11" name="Rectangle 10"/>
          <p:cNvSpPr/>
          <p:nvPr/>
        </p:nvSpPr>
        <p:spPr>
          <a:xfrm>
            <a:off x="0" y="838200"/>
            <a:ext cx="914400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914400"/>
            <a:ext cx="8610600" cy="5909310"/>
          </a:xfrm>
          <a:prstGeom prst="rect">
            <a:avLst/>
          </a:prstGeom>
        </p:spPr>
        <p:txBody>
          <a:bodyPr wrap="square">
            <a:spAutoFit/>
          </a:bodyPr>
          <a:lstStyle/>
          <a:p>
            <a:pPr fontAlgn="base">
              <a:buFont typeface="Arial" pitchFamily="34" charset="0"/>
              <a:buChar char="•"/>
            </a:pPr>
            <a:r>
              <a:rPr lang="en-US" dirty="0" smtClean="0"/>
              <a:t> In the </a:t>
            </a:r>
            <a:r>
              <a:rPr lang="en-US" b="1" dirty="0" smtClean="0">
                <a:solidFill>
                  <a:srgbClr val="C00000"/>
                </a:solidFill>
              </a:rPr>
              <a:t>Board meeting pass resolutions </a:t>
            </a:r>
            <a:r>
              <a:rPr lang="en-US" dirty="0" smtClean="0"/>
              <a:t>for </a:t>
            </a:r>
          </a:p>
          <a:p>
            <a:pPr algn="just" fontAlgn="base">
              <a:buFont typeface="Wingdings" pitchFamily="2" charset="2"/>
              <a:buChar char="Ø"/>
            </a:pPr>
            <a:r>
              <a:rPr lang="en-US" dirty="0" smtClean="0"/>
              <a:t> </a:t>
            </a:r>
            <a:r>
              <a:rPr lang="en-US" b="1" dirty="0" smtClean="0">
                <a:solidFill>
                  <a:srgbClr val="C00000"/>
                </a:solidFill>
              </a:rPr>
              <a:t>Approval of Offer letter </a:t>
            </a:r>
            <a:r>
              <a:rPr lang="en-US" dirty="0" smtClean="0"/>
              <a:t>for private placement in </a:t>
            </a:r>
            <a:r>
              <a:rPr lang="en-US" b="1" dirty="0" smtClean="0"/>
              <a:t>Form No. PAS – 4 </a:t>
            </a:r>
            <a:r>
              <a:rPr lang="en-US" dirty="0" smtClean="0"/>
              <a:t>and Application forms   (</a:t>
            </a:r>
            <a:r>
              <a:rPr lang="en-US" i="1" dirty="0" smtClean="0"/>
              <a:t>In case of private placement of debentures</a:t>
            </a:r>
            <a:r>
              <a:rPr lang="en-US" dirty="0" smtClean="0"/>
              <a:t>); </a:t>
            </a:r>
          </a:p>
          <a:p>
            <a:pPr algn="just" fontAlgn="base">
              <a:buFont typeface="Wingdings" pitchFamily="2" charset="2"/>
              <a:buChar char="Ø"/>
            </a:pPr>
            <a:r>
              <a:rPr lang="en-US" dirty="0" smtClean="0"/>
              <a:t> Approval of </a:t>
            </a:r>
            <a:r>
              <a:rPr lang="en-US" b="1" dirty="0" smtClean="0"/>
              <a:t>Form No. PAS – 5 </a:t>
            </a:r>
            <a:r>
              <a:rPr lang="en-US" dirty="0" smtClean="0"/>
              <a:t>(</a:t>
            </a:r>
            <a:r>
              <a:rPr lang="en-US" i="1" dirty="0" smtClean="0"/>
              <a:t>In case of private placement of debentures</a:t>
            </a:r>
            <a:r>
              <a:rPr lang="en-US" dirty="0" smtClean="0"/>
              <a:t>); </a:t>
            </a:r>
          </a:p>
          <a:p>
            <a:pPr algn="just" fontAlgn="base">
              <a:buFont typeface="Wingdings" pitchFamily="2" charset="2"/>
              <a:buChar char="Ø"/>
            </a:pPr>
            <a:r>
              <a:rPr lang="en-US" dirty="0" smtClean="0"/>
              <a:t>Approval of Debenture Trustee Agreement and appointment of a Debenture Trustee (</a:t>
            </a:r>
            <a:r>
              <a:rPr lang="en-US" i="1" dirty="0" smtClean="0"/>
              <a:t>In case of Secured Debentures only</a:t>
            </a:r>
            <a:r>
              <a:rPr lang="en-US" dirty="0" smtClean="0"/>
              <a:t>); </a:t>
            </a:r>
          </a:p>
          <a:p>
            <a:pPr algn="just" fontAlgn="base">
              <a:buFont typeface="Wingdings" pitchFamily="2" charset="2"/>
              <a:buChar char="Ø"/>
            </a:pPr>
            <a:r>
              <a:rPr lang="en-US" b="1" dirty="0" smtClean="0">
                <a:solidFill>
                  <a:srgbClr val="C00000"/>
                </a:solidFill>
              </a:rPr>
              <a:t>Appointment of an expert for valuation </a:t>
            </a:r>
            <a:r>
              <a:rPr lang="en-US" dirty="0" smtClean="0"/>
              <a:t>(</a:t>
            </a:r>
            <a:r>
              <a:rPr lang="en-US" i="1" dirty="0" smtClean="0"/>
              <a:t>In case of private placement of debentures</a:t>
            </a:r>
            <a:r>
              <a:rPr lang="en-US" dirty="0" smtClean="0"/>
              <a:t>); </a:t>
            </a:r>
          </a:p>
          <a:p>
            <a:pPr algn="just" fontAlgn="base">
              <a:buFont typeface="Wingdings" pitchFamily="2" charset="2"/>
              <a:buChar char="Ø"/>
            </a:pPr>
            <a:r>
              <a:rPr lang="en-US" dirty="0" smtClean="0"/>
              <a:t>Approval of increase of borrowing powers, if required; </a:t>
            </a:r>
          </a:p>
          <a:p>
            <a:pPr algn="just" fontAlgn="base">
              <a:buFont typeface="Wingdings" pitchFamily="2" charset="2"/>
              <a:buChar char="Ø"/>
            </a:pPr>
            <a:r>
              <a:rPr lang="en-US" dirty="0" smtClean="0"/>
              <a:t>To authorize for creation of charge on the assets of the company; </a:t>
            </a:r>
          </a:p>
          <a:p>
            <a:pPr algn="just" fontAlgn="base">
              <a:buFont typeface="Wingdings" pitchFamily="2" charset="2"/>
              <a:buChar char="Ø"/>
            </a:pPr>
            <a:r>
              <a:rPr lang="en-US" dirty="0" smtClean="0"/>
              <a:t>Approve the Debenture Subscription Agreement; </a:t>
            </a:r>
          </a:p>
          <a:p>
            <a:pPr algn="just" fontAlgn="base">
              <a:buFont typeface="Wingdings" pitchFamily="2" charset="2"/>
              <a:buChar char="Ø"/>
            </a:pPr>
            <a:r>
              <a:rPr lang="en-US" dirty="0" smtClean="0"/>
              <a:t>To fix day, date and time for the extraordinary general meeting of shareholders.</a:t>
            </a:r>
          </a:p>
          <a:p>
            <a:pPr fontAlgn="base"/>
            <a:endParaRPr lang="en-US" dirty="0" smtClean="0"/>
          </a:p>
          <a:p>
            <a:pPr algn="just" fontAlgn="base">
              <a:buFont typeface="Arial" pitchFamily="34" charset="0"/>
              <a:buChar char="•"/>
            </a:pPr>
            <a:r>
              <a:rPr lang="en-US" dirty="0" smtClean="0"/>
              <a:t> Prepare the draft of </a:t>
            </a:r>
            <a:r>
              <a:rPr lang="en-US" dirty="0" err="1" smtClean="0"/>
              <a:t>i</a:t>
            </a:r>
            <a:r>
              <a:rPr lang="en-US" dirty="0" smtClean="0"/>
              <a:t>) Debenture Subscription Agreement; ii) Offer Letter for private placement in Form No. PAS – 4 and Application Forms; iii) Records of a private placement offer in Form No. PAS – 5; iv) Debenture Trustee Agreement; v) Mortgage Agreement for creation of charge on assets of the company.</a:t>
            </a:r>
          </a:p>
          <a:p>
            <a:pPr fontAlgn="base"/>
            <a:endParaRPr lang="en-US" dirty="0" smtClean="0"/>
          </a:p>
          <a:p>
            <a:pPr algn="just" fontAlgn="base">
              <a:buFont typeface="Wingdings" pitchFamily="2" charset="2"/>
              <a:buChar char="§"/>
            </a:pPr>
            <a:r>
              <a:rPr lang="en-US" dirty="0" smtClean="0"/>
              <a:t> Issue notices of extraordinary general meeting along with the explanatory statement.</a:t>
            </a:r>
          </a:p>
          <a:p>
            <a:pPr algn="just" fontAlgn="base"/>
            <a:r>
              <a:rPr lang="en-US" b="1" dirty="0" smtClean="0">
                <a:solidFill>
                  <a:srgbClr val="C00000"/>
                </a:solidFill>
              </a:rPr>
              <a:t>Hold extraordinary general meeting </a:t>
            </a:r>
            <a:r>
              <a:rPr lang="en-US" dirty="0" smtClean="0"/>
              <a:t>and pass special resolution to issue convertible secured debentures</a:t>
            </a:r>
          </a:p>
          <a:p>
            <a:pPr fontAlgn="base"/>
            <a:endParaRPr lang="en-US" dirty="0"/>
          </a:p>
        </p:txBody>
      </p:sp>
      <p:sp>
        <p:nvSpPr>
          <p:cNvPr id="5" name="Title 1"/>
          <p:cNvSpPr txBox="1">
            <a:spLocks/>
          </p:cNvSpPr>
          <p:nvPr/>
        </p:nvSpPr>
        <p:spPr>
          <a:xfrm>
            <a:off x="0" y="0"/>
            <a:ext cx="8839200" cy="762000"/>
          </a:xfrm>
          <a:prstGeom prst="rect">
            <a:avLst/>
          </a:prstGeom>
          <a:effectLst>
            <a:innerShdw blurRad="114300">
              <a:prstClr val="black"/>
            </a:innerShdw>
            <a:reflection blurRad="6350" stA="50000" endA="300" endPos="55500" dist="50800" dir="5400000" sy="-100000" algn="bl" rotWithShape="0"/>
          </a:effectLst>
        </p:spPr>
        <p:txBody>
          <a:bodyPr>
            <a:norm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lumMod val="60000"/>
                    <a:lumOff val="40000"/>
                  </a:schemeClr>
                </a:solidFill>
                <a:effectLst>
                  <a:outerShdw blurRad="38100" dist="38100" dir="2700000" algn="tl">
                    <a:srgbClr val="000000">
                      <a:alpha val="43137"/>
                    </a:srgbClr>
                  </a:outerShdw>
                </a:effectLst>
                <a:uLnTx/>
                <a:uFillTx/>
                <a:latin typeface="Book Antiqua" pitchFamily="18" charset="0"/>
                <a:ea typeface="+mj-ea"/>
                <a:cs typeface="+mj-cs"/>
              </a:rPr>
              <a:t>Allotment of Debentures</a:t>
            </a:r>
            <a:endParaRPr kumimoji="0" lang="en-US" sz="4400" b="0" i="0" u="none" strike="noStrike" kern="1200" cap="none" spc="0" normalizeH="0" baseline="0" noProof="0" dirty="0">
              <a:ln>
                <a:noFill/>
              </a:ln>
              <a:solidFill>
                <a:schemeClr val="tx2">
                  <a:lumMod val="60000"/>
                  <a:lumOff val="40000"/>
                </a:schemeClr>
              </a:solidFill>
              <a:effectLst>
                <a:outerShdw blurRad="38100" dist="38100" dir="2700000" algn="tl">
                  <a:srgbClr val="000000">
                    <a:alpha val="43137"/>
                  </a:srgbClr>
                </a:outerShdw>
              </a:effectLst>
              <a:uLnTx/>
              <a:uFillTx/>
              <a:latin typeface="+mj-lt"/>
              <a:ea typeface="+mj-ea"/>
              <a:cs typeface="+mj-cs"/>
            </a:endParaRPr>
          </a:p>
        </p:txBody>
      </p:sp>
      <p:sp>
        <p:nvSpPr>
          <p:cNvPr id="6" name="Rectangle 5"/>
          <p:cNvSpPr/>
          <p:nvPr/>
        </p:nvSpPr>
        <p:spPr>
          <a:xfrm>
            <a:off x="0" y="762000"/>
            <a:ext cx="914400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7" name="Rectangle 6"/>
          <p:cNvSpPr/>
          <p:nvPr/>
        </p:nvSpPr>
        <p:spPr>
          <a:xfrm>
            <a:off x="8839200" y="0"/>
            <a:ext cx="304800" cy="6858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Rectangle 7"/>
          <p:cNvSpPr/>
          <p:nvPr/>
        </p:nvSpPr>
        <p:spPr>
          <a:xfrm>
            <a:off x="8610600" y="0"/>
            <a:ext cx="762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9" name="Picture 8" descr="Untitled.png"/>
          <p:cNvPicPr>
            <a:picLocks noChangeAspect="1"/>
          </p:cNvPicPr>
          <p:nvPr/>
        </p:nvPicPr>
        <p:blipFill>
          <a:blip r:embed="rId2"/>
          <a:stretch>
            <a:fillRect/>
          </a:stretch>
        </p:blipFill>
        <p:spPr>
          <a:xfrm>
            <a:off x="8286630" y="6096000"/>
            <a:ext cx="857370" cy="762000"/>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3" name="Title 1"/>
          <p:cNvSpPr txBox="1">
            <a:spLocks/>
          </p:cNvSpPr>
          <p:nvPr/>
        </p:nvSpPr>
        <p:spPr>
          <a:xfrm>
            <a:off x="0" y="0"/>
            <a:ext cx="8839200" cy="1066800"/>
          </a:xfrm>
          <a:prstGeom prst="rect">
            <a:avLst/>
          </a:prstGeom>
          <a:effectLst>
            <a:innerShdw blurRad="114300">
              <a:prstClr val="black"/>
            </a:innerShdw>
            <a:reflection blurRad="6350" stA="50000" endA="300" endPos="55500" dist="50800" dir="5400000" sy="-100000" algn="bl" rotWithShape="0"/>
          </a:effectLst>
        </p:spPr>
        <p:txBody>
          <a:bodyPr>
            <a:normAutofit/>
          </a:bodyPr>
          <a:lstStyle/>
          <a:p>
            <a:pPr marL="0" marR="0" lvl="0" indent="0" algn="l" defTabSz="914400" rtl="0" eaLnBrk="1" fontAlgn="base"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2">
                    <a:lumMod val="60000"/>
                    <a:lumOff val="40000"/>
                  </a:schemeClr>
                </a:solidFill>
                <a:effectLst/>
                <a:uLnTx/>
                <a:uFillTx/>
                <a:latin typeface="Book Antiqua" pitchFamily="18" charset="0"/>
                <a:ea typeface="+mj-ea"/>
                <a:cs typeface="+mj-cs"/>
              </a:rPr>
              <a:t>Allotment of Debentures</a:t>
            </a:r>
            <a:endParaRPr kumimoji="0" lang="en-US" sz="4400" b="0" i="0" u="none" strike="noStrike" kern="1200" cap="none" spc="0" normalizeH="0" baseline="0" noProof="0" dirty="0">
              <a:ln>
                <a:noFill/>
              </a:ln>
              <a:solidFill>
                <a:schemeClr val="tx2">
                  <a:lumMod val="60000"/>
                  <a:lumOff val="40000"/>
                </a:schemeClr>
              </a:solidFill>
              <a:effectLst/>
              <a:uLnTx/>
              <a:uFillTx/>
              <a:latin typeface="+mj-lt"/>
              <a:ea typeface="+mj-ea"/>
              <a:cs typeface="+mj-cs"/>
            </a:endParaRPr>
          </a:p>
        </p:txBody>
      </p:sp>
      <p:sp>
        <p:nvSpPr>
          <p:cNvPr id="4" name="Rectangle 3"/>
          <p:cNvSpPr/>
          <p:nvPr/>
        </p:nvSpPr>
        <p:spPr>
          <a:xfrm>
            <a:off x="8839200" y="0"/>
            <a:ext cx="304800" cy="6858000"/>
          </a:xfrm>
          <a:prstGeom prst="rect">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 name="Rectangle 4"/>
          <p:cNvSpPr/>
          <p:nvPr/>
        </p:nvSpPr>
        <p:spPr>
          <a:xfrm>
            <a:off x="8610600" y="0"/>
            <a:ext cx="76200" cy="685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Rectangle 6"/>
          <p:cNvSpPr/>
          <p:nvPr/>
        </p:nvSpPr>
        <p:spPr>
          <a:xfrm>
            <a:off x="0" y="914400"/>
            <a:ext cx="8534400" cy="4801314"/>
          </a:xfrm>
          <a:prstGeom prst="rect">
            <a:avLst/>
          </a:prstGeom>
        </p:spPr>
        <p:txBody>
          <a:bodyPr wrap="square">
            <a:spAutoFit/>
          </a:bodyPr>
          <a:lstStyle/>
          <a:p>
            <a:pPr algn="just" fontAlgn="base">
              <a:buFont typeface="Arial" pitchFamily="34" charset="0"/>
              <a:buChar char="•"/>
            </a:pPr>
            <a:r>
              <a:rPr lang="en-US" dirty="0" smtClean="0"/>
              <a:t> File </a:t>
            </a:r>
            <a:r>
              <a:rPr lang="en-US" b="1" dirty="0" smtClean="0"/>
              <a:t>Form No. PAS – 4 </a:t>
            </a:r>
            <a:r>
              <a:rPr lang="en-US" dirty="0" smtClean="0"/>
              <a:t>and </a:t>
            </a:r>
            <a:r>
              <a:rPr lang="en-US" b="1" dirty="0" smtClean="0"/>
              <a:t>PAS – 5</a:t>
            </a:r>
            <a:r>
              <a:rPr lang="en-US" dirty="0" smtClean="0"/>
              <a:t> in Form No. GNL – 2 with the Registrar of Companies.</a:t>
            </a:r>
          </a:p>
          <a:p>
            <a:pPr algn="just" fontAlgn="base"/>
            <a:endParaRPr lang="en-US" dirty="0" smtClean="0"/>
          </a:p>
          <a:p>
            <a:pPr algn="just" fontAlgn="base">
              <a:buFont typeface="Arial" pitchFamily="34" charset="0"/>
              <a:buChar char="•"/>
            </a:pPr>
            <a:r>
              <a:rPr lang="en-US" dirty="0" smtClean="0"/>
              <a:t> File </a:t>
            </a:r>
            <a:r>
              <a:rPr lang="en-US" b="1" dirty="0" smtClean="0">
                <a:solidFill>
                  <a:srgbClr val="C00000"/>
                </a:solidFill>
              </a:rPr>
              <a:t>Offer Letter in </a:t>
            </a:r>
            <a:r>
              <a:rPr lang="en-US" b="1" dirty="0" smtClean="0"/>
              <a:t>Form No. MGT – 1</a:t>
            </a:r>
            <a:r>
              <a:rPr lang="en-US" dirty="0" smtClean="0"/>
              <a:t>4 with the Registrar of the Companies.</a:t>
            </a:r>
          </a:p>
          <a:p>
            <a:pPr algn="just" fontAlgn="base"/>
            <a:endParaRPr lang="en-US" dirty="0" smtClean="0"/>
          </a:p>
          <a:p>
            <a:pPr algn="just" fontAlgn="base">
              <a:buFont typeface="Arial" pitchFamily="34" charset="0"/>
              <a:buChar char="•"/>
            </a:pPr>
            <a:r>
              <a:rPr lang="en-US" dirty="0" smtClean="0"/>
              <a:t>File copy of Board resolutions, Special Resolution, Debenture Subscription Agreement, Debenture Trustee Agreement etc in Form No. MGT – 14 with the Registrar of Companies.</a:t>
            </a:r>
          </a:p>
          <a:p>
            <a:pPr algn="just" fontAlgn="base"/>
            <a:r>
              <a:rPr lang="en-US" dirty="0" smtClean="0"/>
              <a:t>File Form No. </a:t>
            </a:r>
            <a:r>
              <a:rPr lang="en-US" b="1" dirty="0" smtClean="0"/>
              <a:t>PAS – 3 (Return of allotment) </a:t>
            </a:r>
            <a:r>
              <a:rPr lang="en-US" dirty="0" smtClean="0"/>
              <a:t>with the Registrar of Companies after making allotment of debentures.</a:t>
            </a:r>
          </a:p>
          <a:p>
            <a:pPr algn="just" fontAlgn="base"/>
            <a:endParaRPr lang="en-US" dirty="0" smtClean="0"/>
          </a:p>
          <a:p>
            <a:pPr algn="just" fontAlgn="base">
              <a:buFont typeface="Arial" pitchFamily="34" charset="0"/>
              <a:buChar char="•"/>
            </a:pPr>
            <a:r>
              <a:rPr lang="en-US" dirty="0" smtClean="0"/>
              <a:t>File </a:t>
            </a:r>
            <a:r>
              <a:rPr lang="en-US" b="1" dirty="0" smtClean="0"/>
              <a:t>Form No CHG – 9 </a:t>
            </a:r>
            <a:r>
              <a:rPr lang="en-US" dirty="0" smtClean="0"/>
              <a:t>for creation of charge on assets of the Company.</a:t>
            </a:r>
          </a:p>
          <a:p>
            <a:pPr fontAlgn="base">
              <a:buFont typeface="Arial" pitchFamily="34" charset="0"/>
              <a:buChar char="•"/>
            </a:pPr>
            <a:endParaRPr lang="en-US" dirty="0" smtClean="0"/>
          </a:p>
          <a:p>
            <a:pPr fontAlgn="base"/>
            <a:endParaRPr lang="en-US" dirty="0" smtClean="0"/>
          </a:p>
          <a:p>
            <a:pPr algn="just" fontAlgn="base"/>
            <a:r>
              <a:rPr lang="en-US" dirty="0" smtClean="0"/>
              <a:t>Issue of Debentures, whether redeemable or convertible involves compliance with the substantive and procedural aspects of law, therefore, documentation becomes very important.</a:t>
            </a:r>
          </a:p>
          <a:p>
            <a:pPr fontAlgn="base">
              <a:buFont typeface="Arial" pitchFamily="34" charset="0"/>
              <a:buChar char="•"/>
            </a:pPr>
            <a:endParaRPr lang="en-US" dirty="0" smtClean="0"/>
          </a:p>
          <a:p>
            <a:pPr fontAlgn="base"/>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839200" y="0"/>
            <a:ext cx="304800" cy="685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ectangle 7"/>
          <p:cNvSpPr/>
          <p:nvPr/>
        </p:nvSpPr>
        <p:spPr>
          <a:xfrm>
            <a:off x="8610600" y="0"/>
            <a:ext cx="76200" cy="68580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9" name="Picture 8" descr="Untitled.png"/>
          <p:cNvPicPr>
            <a:picLocks noChangeAspect="1"/>
          </p:cNvPicPr>
          <p:nvPr/>
        </p:nvPicPr>
        <p:blipFill>
          <a:blip r:embed="rId2"/>
          <a:stretch>
            <a:fillRect/>
          </a:stretch>
        </p:blipFill>
        <p:spPr>
          <a:xfrm>
            <a:off x="8286630" y="6019800"/>
            <a:ext cx="857370" cy="838200"/>
          </a:xfrm>
          <a:prstGeom prst="rect">
            <a:avLst/>
          </a:prstGeom>
        </p:spPr>
      </p:pic>
      <p:sp>
        <p:nvSpPr>
          <p:cNvPr id="11" name="Rounded Rectangle 10"/>
          <p:cNvSpPr/>
          <p:nvPr/>
        </p:nvSpPr>
        <p:spPr>
          <a:xfrm>
            <a:off x="304800" y="152400"/>
            <a:ext cx="8153400" cy="914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b="1" dirty="0" smtClean="0"/>
              <a:t>Debentures</a:t>
            </a:r>
          </a:p>
          <a:p>
            <a:pPr algn="ctr"/>
            <a:r>
              <a:rPr lang="en-US" dirty="0" smtClean="0"/>
              <a:t>Rule 18 of the Companies (Share Capital and Debentures) Rules, 2014</a:t>
            </a:r>
            <a:endParaRPr lang="en-US" dirty="0"/>
          </a:p>
        </p:txBody>
      </p:sp>
      <p:sp>
        <p:nvSpPr>
          <p:cNvPr id="12" name="Rectangle 11"/>
          <p:cNvSpPr/>
          <p:nvPr/>
        </p:nvSpPr>
        <p:spPr>
          <a:xfrm>
            <a:off x="0" y="1066800"/>
            <a:ext cx="8534400" cy="5632311"/>
          </a:xfrm>
          <a:prstGeom prst="rect">
            <a:avLst/>
          </a:prstGeom>
        </p:spPr>
        <p:txBody>
          <a:bodyPr wrap="square">
            <a:spAutoFit/>
          </a:bodyPr>
          <a:lstStyle/>
          <a:p>
            <a:pPr fontAlgn="base"/>
            <a:r>
              <a:rPr lang="en-US" dirty="0" smtClean="0"/>
              <a:t>The company shall not issue secured debentures, unless it complies with the following conditions, namely:-</a:t>
            </a:r>
          </a:p>
          <a:p>
            <a:pPr fontAlgn="base"/>
            <a:endParaRPr lang="en-US" dirty="0" smtClean="0"/>
          </a:p>
          <a:p>
            <a:pPr algn="just" fontAlgn="base">
              <a:buFont typeface="Wingdings" pitchFamily="2" charset="2"/>
              <a:buChar char="Ø"/>
            </a:pPr>
            <a:r>
              <a:rPr lang="en-US" dirty="0" smtClean="0"/>
              <a:t>An issue of secured debentures may be made, provided the date of its redemption </a:t>
            </a:r>
            <a:r>
              <a:rPr lang="en-US" b="1" dirty="0" smtClean="0"/>
              <a:t>shall not exceed “10” years</a:t>
            </a:r>
            <a:r>
              <a:rPr lang="en-US" dirty="0" smtClean="0"/>
              <a:t> from the date of issue.</a:t>
            </a:r>
          </a:p>
          <a:p>
            <a:pPr algn="just" fontAlgn="base"/>
            <a:r>
              <a:rPr lang="en-US" dirty="0" smtClean="0"/>
              <a:t>( </a:t>
            </a:r>
            <a:r>
              <a:rPr lang="en-US" b="1" dirty="0" smtClean="0">
                <a:solidFill>
                  <a:srgbClr val="C00000"/>
                </a:solidFill>
              </a:rPr>
              <a:t>Provided that a company engaged in the setting up of infrastructure projects may issue secured debentures for a period exceeding “10” years but not exceeding “30” years</a:t>
            </a:r>
            <a:r>
              <a:rPr lang="en-US" dirty="0" smtClean="0"/>
              <a:t>);</a:t>
            </a:r>
          </a:p>
          <a:p>
            <a:pPr algn="just" fontAlgn="base"/>
            <a:endParaRPr lang="en-US" dirty="0" smtClean="0"/>
          </a:p>
          <a:p>
            <a:pPr algn="just" fontAlgn="base">
              <a:buFont typeface="Wingdings" pitchFamily="2" charset="2"/>
              <a:buChar char="Ø"/>
            </a:pPr>
            <a:r>
              <a:rPr lang="en-US" dirty="0" smtClean="0"/>
              <a:t>Such an issue of </a:t>
            </a:r>
            <a:r>
              <a:rPr lang="en-US" b="1" dirty="0" smtClean="0"/>
              <a:t>debentures shall be secured </a:t>
            </a:r>
            <a:r>
              <a:rPr lang="en-US" dirty="0" smtClean="0"/>
              <a:t>by the creation of a charge, on the properties or assets of the company, having a value which is sufficient for the due repayment of the amount of debentures and interest thereon;</a:t>
            </a:r>
          </a:p>
          <a:p>
            <a:pPr algn="just" fontAlgn="base"/>
            <a:endParaRPr lang="en-US" dirty="0" smtClean="0"/>
          </a:p>
          <a:p>
            <a:pPr algn="just" fontAlgn="base">
              <a:buFont typeface="Wingdings" pitchFamily="2" charset="2"/>
              <a:buChar char="Ø"/>
            </a:pPr>
            <a:r>
              <a:rPr lang="en-US" dirty="0" smtClean="0"/>
              <a:t>The company shall </a:t>
            </a:r>
            <a:r>
              <a:rPr lang="en-US" b="1" dirty="0" smtClean="0"/>
              <a:t>appoint a debenture trustee</a:t>
            </a:r>
            <a:r>
              <a:rPr lang="en-US" dirty="0" smtClean="0"/>
              <a:t> before the issue of prospectus or letter of offer for subscription of its debentures and not later than </a:t>
            </a:r>
            <a:r>
              <a:rPr lang="en-US" b="1" dirty="0" smtClean="0"/>
              <a:t>“60” days </a:t>
            </a:r>
            <a:r>
              <a:rPr lang="en-US" dirty="0" smtClean="0"/>
              <a:t>after the allotment of the debentures, execute a debenture trust deed to protect the interest of the debenture holders; and</a:t>
            </a:r>
          </a:p>
          <a:p>
            <a:pPr algn="just" fontAlgn="base"/>
            <a:r>
              <a:rPr lang="en-US" dirty="0" smtClean="0"/>
              <a:t>the security for the debentures by way of a charge or mortgage shall be created in </a:t>
            </a:r>
            <a:r>
              <a:rPr lang="en-US" dirty="0" err="1" smtClean="0"/>
              <a:t>favour</a:t>
            </a:r>
            <a:r>
              <a:rPr lang="en-US" dirty="0" smtClean="0"/>
              <a:t> of the debenture trustee on-</a:t>
            </a:r>
          </a:p>
          <a:p>
            <a:pPr algn="just" fontAlgn="base"/>
            <a:r>
              <a:rPr lang="en-US" dirty="0" smtClean="0"/>
              <a:t>- any specific movable property of the company (not being in the nature of pledge); or</a:t>
            </a:r>
          </a:p>
          <a:p>
            <a:pPr algn="just" fontAlgn="base"/>
            <a:r>
              <a:rPr lang="en-US" dirty="0" smtClean="0"/>
              <a:t>- any specific immovable property wherever situate, or any interest therein.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own Arrow 9"/>
          <p:cNvSpPr/>
          <p:nvPr/>
        </p:nvSpPr>
        <p:spPr>
          <a:xfrm>
            <a:off x="4648200" y="14478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2362200" y="1752600"/>
            <a:ext cx="4953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3" name="Down Arrow 12"/>
          <p:cNvSpPr/>
          <p:nvPr/>
        </p:nvSpPr>
        <p:spPr>
          <a:xfrm>
            <a:off x="2362200" y="17526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a:off x="1676400" y="2057400"/>
            <a:ext cx="1524000" cy="609600"/>
          </a:xfrm>
          <a:prstGeom prst="roundRect">
            <a:avLst/>
          </a:prstGeom>
          <a:effectLst>
            <a:glow rad="63500">
              <a:schemeClr val="accent2">
                <a:satMod val="175000"/>
                <a:alpha val="40000"/>
              </a:schemeClr>
            </a:glow>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Public Company</a:t>
            </a:r>
            <a:endParaRPr lang="en-US" dirty="0"/>
          </a:p>
        </p:txBody>
      </p:sp>
      <p:sp>
        <p:nvSpPr>
          <p:cNvPr id="16" name="Rounded Rectangle 15"/>
          <p:cNvSpPr/>
          <p:nvPr/>
        </p:nvSpPr>
        <p:spPr>
          <a:xfrm>
            <a:off x="6477000" y="2057400"/>
            <a:ext cx="1600200" cy="609600"/>
          </a:xfrm>
          <a:prstGeom prst="roundRect">
            <a:avLst/>
          </a:prstGeom>
          <a:effectLst>
            <a:glow rad="63500">
              <a:schemeClr val="accent2">
                <a:satMod val="175000"/>
                <a:alpha val="40000"/>
              </a:schemeClr>
            </a:glow>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Private Company</a:t>
            </a:r>
            <a:endParaRPr lang="en-US" dirty="0"/>
          </a:p>
        </p:txBody>
      </p:sp>
      <p:cxnSp>
        <p:nvCxnSpPr>
          <p:cNvPr id="20" name="Straight Connector 19"/>
          <p:cNvCxnSpPr/>
          <p:nvPr/>
        </p:nvCxnSpPr>
        <p:spPr>
          <a:xfrm rot="5400000">
            <a:off x="1943894" y="2932906"/>
            <a:ext cx="533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533400" y="3200400"/>
            <a:ext cx="3429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6973094" y="2932906"/>
            <a:ext cx="533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5867400" y="3200400"/>
            <a:ext cx="2590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rot="5400000">
            <a:off x="343694" y="3390106"/>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rot="5400000">
            <a:off x="2020094" y="3390106"/>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rot="5400000">
            <a:off x="3772694" y="3390106"/>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rot="5400000">
            <a:off x="5677694" y="3390106"/>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rot="5400000">
            <a:off x="8268494" y="3390106"/>
            <a:ext cx="381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0" y="3200400"/>
            <a:ext cx="1295400" cy="369332"/>
          </a:xfrm>
          <a:prstGeom prst="rect">
            <a:avLst/>
          </a:prstGeom>
          <a:noFill/>
        </p:spPr>
        <p:txBody>
          <a:bodyPr wrap="square" rtlCol="0">
            <a:spAutoFit/>
          </a:bodyPr>
          <a:lstStyle/>
          <a:p>
            <a:endParaRPr lang="en-US" dirty="0"/>
          </a:p>
        </p:txBody>
      </p:sp>
      <p:sp>
        <p:nvSpPr>
          <p:cNvPr id="41" name="TextBox 40"/>
          <p:cNvSpPr txBox="1"/>
          <p:nvPr/>
        </p:nvSpPr>
        <p:spPr>
          <a:xfrm>
            <a:off x="228600" y="3581400"/>
            <a:ext cx="990600" cy="646331"/>
          </a:xfrm>
          <a:prstGeom prst="rect">
            <a:avLst/>
          </a:prstGeom>
          <a:noFill/>
        </p:spPr>
        <p:txBody>
          <a:bodyPr wrap="square" rtlCol="0">
            <a:spAutoFit/>
          </a:bodyPr>
          <a:lstStyle/>
          <a:p>
            <a:r>
              <a:rPr lang="en-US" b="1" dirty="0" smtClean="0"/>
              <a:t>Public offer</a:t>
            </a:r>
            <a:endParaRPr lang="en-US" b="1" dirty="0"/>
          </a:p>
        </p:txBody>
      </p:sp>
      <p:sp>
        <p:nvSpPr>
          <p:cNvPr id="43" name="TextBox 42"/>
          <p:cNvSpPr txBox="1"/>
          <p:nvPr/>
        </p:nvSpPr>
        <p:spPr>
          <a:xfrm>
            <a:off x="3352800" y="3581401"/>
            <a:ext cx="1447800" cy="646331"/>
          </a:xfrm>
          <a:prstGeom prst="rect">
            <a:avLst/>
          </a:prstGeom>
          <a:noFill/>
        </p:spPr>
        <p:txBody>
          <a:bodyPr wrap="square" rtlCol="0">
            <a:spAutoFit/>
          </a:bodyPr>
          <a:lstStyle/>
          <a:p>
            <a:r>
              <a:rPr lang="en-US" b="1" dirty="0" smtClean="0"/>
              <a:t>Rights Issue/ Bonus Issue</a:t>
            </a:r>
          </a:p>
        </p:txBody>
      </p:sp>
      <p:sp>
        <p:nvSpPr>
          <p:cNvPr id="47" name="TextBox 46"/>
          <p:cNvSpPr txBox="1"/>
          <p:nvPr/>
        </p:nvSpPr>
        <p:spPr>
          <a:xfrm>
            <a:off x="5257800" y="3581400"/>
            <a:ext cx="1371600" cy="1200329"/>
          </a:xfrm>
          <a:prstGeom prst="rect">
            <a:avLst/>
          </a:prstGeom>
          <a:noFill/>
        </p:spPr>
        <p:txBody>
          <a:bodyPr wrap="square" rtlCol="0">
            <a:spAutoFit/>
          </a:bodyPr>
          <a:lstStyle/>
          <a:p>
            <a:r>
              <a:rPr lang="en-US" b="1" dirty="0" smtClean="0"/>
              <a:t>Private Placement/Preferential Offer</a:t>
            </a:r>
          </a:p>
        </p:txBody>
      </p:sp>
      <p:sp>
        <p:nvSpPr>
          <p:cNvPr id="48" name="TextBox 47"/>
          <p:cNvSpPr txBox="1"/>
          <p:nvPr/>
        </p:nvSpPr>
        <p:spPr>
          <a:xfrm>
            <a:off x="7696200" y="3581400"/>
            <a:ext cx="1447800" cy="646331"/>
          </a:xfrm>
          <a:prstGeom prst="rect">
            <a:avLst/>
          </a:prstGeom>
          <a:noFill/>
        </p:spPr>
        <p:txBody>
          <a:bodyPr wrap="square" rtlCol="0">
            <a:spAutoFit/>
          </a:bodyPr>
          <a:lstStyle/>
          <a:p>
            <a:r>
              <a:rPr lang="en-US" b="1" dirty="0" smtClean="0"/>
              <a:t>Rights Issue/ Bonus Issue</a:t>
            </a:r>
          </a:p>
        </p:txBody>
      </p:sp>
      <p:sp>
        <p:nvSpPr>
          <p:cNvPr id="50" name="Flowchart: Alternate Process 49"/>
          <p:cNvSpPr/>
          <p:nvPr/>
        </p:nvSpPr>
        <p:spPr>
          <a:xfrm>
            <a:off x="2971800" y="762000"/>
            <a:ext cx="3657600" cy="685800"/>
          </a:xfrm>
          <a:prstGeom prst="flowChartAlternateProcess">
            <a:avLst/>
          </a:prstGeom>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Public Offer and Private Placement</a:t>
            </a:r>
            <a:endParaRPr lang="en-US" dirty="0"/>
          </a:p>
        </p:txBody>
      </p:sp>
      <p:pic>
        <p:nvPicPr>
          <p:cNvPr id="51" name="Picture 50" descr="Untitled.png"/>
          <p:cNvPicPr>
            <a:picLocks noChangeAspect="1"/>
          </p:cNvPicPr>
          <p:nvPr/>
        </p:nvPicPr>
        <p:blipFill>
          <a:blip r:embed="rId2"/>
          <a:stretch>
            <a:fillRect/>
          </a:stretch>
        </p:blipFill>
        <p:spPr>
          <a:xfrm>
            <a:off x="8286630" y="6019800"/>
            <a:ext cx="857370" cy="838200"/>
          </a:xfrm>
          <a:prstGeom prst="rect">
            <a:avLst/>
          </a:prstGeom>
        </p:spPr>
      </p:pic>
      <p:sp>
        <p:nvSpPr>
          <p:cNvPr id="65" name="TextBox 64"/>
          <p:cNvSpPr txBox="1"/>
          <p:nvPr/>
        </p:nvSpPr>
        <p:spPr>
          <a:xfrm>
            <a:off x="2971800" y="5105400"/>
            <a:ext cx="990600" cy="369332"/>
          </a:xfrm>
          <a:prstGeom prst="rect">
            <a:avLst/>
          </a:prstGeom>
          <a:noFill/>
        </p:spPr>
        <p:txBody>
          <a:bodyPr wrap="square" rtlCol="0">
            <a:spAutoFit/>
          </a:bodyPr>
          <a:lstStyle/>
          <a:p>
            <a:r>
              <a:rPr lang="en-US" b="1" dirty="0" smtClean="0"/>
              <a:t>FPO</a:t>
            </a:r>
            <a:endParaRPr lang="en-US" b="1" dirty="0"/>
          </a:p>
        </p:txBody>
      </p:sp>
      <p:sp>
        <p:nvSpPr>
          <p:cNvPr id="66" name="TextBox 65"/>
          <p:cNvSpPr txBox="1"/>
          <p:nvPr/>
        </p:nvSpPr>
        <p:spPr>
          <a:xfrm>
            <a:off x="304800" y="5105400"/>
            <a:ext cx="533400" cy="369332"/>
          </a:xfrm>
          <a:prstGeom prst="rect">
            <a:avLst/>
          </a:prstGeom>
          <a:noFill/>
        </p:spPr>
        <p:txBody>
          <a:bodyPr wrap="square" rtlCol="0">
            <a:spAutoFit/>
          </a:bodyPr>
          <a:lstStyle/>
          <a:p>
            <a:r>
              <a:rPr lang="en-US" b="1" dirty="0" smtClean="0"/>
              <a:t>IPO</a:t>
            </a:r>
            <a:endParaRPr lang="en-US" b="1" dirty="0"/>
          </a:p>
        </p:txBody>
      </p:sp>
      <p:sp>
        <p:nvSpPr>
          <p:cNvPr id="75" name="Down Arrow 74"/>
          <p:cNvSpPr/>
          <p:nvPr/>
        </p:nvSpPr>
        <p:spPr>
          <a:xfrm>
            <a:off x="7239000" y="1752600"/>
            <a:ext cx="76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0" y="533400"/>
            <a:ext cx="9144000" cy="762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77" name="TextBox 76"/>
          <p:cNvSpPr txBox="1"/>
          <p:nvPr/>
        </p:nvSpPr>
        <p:spPr>
          <a:xfrm>
            <a:off x="0" y="0"/>
            <a:ext cx="9144000" cy="523220"/>
          </a:xfrm>
          <a:prstGeom prst="rect">
            <a:avLst/>
          </a:prstGeom>
          <a:noFill/>
        </p:spPr>
        <p:txBody>
          <a:bodyPr wrap="square" rtlCol="0">
            <a:spAutoFit/>
          </a:bodyPr>
          <a:lstStyle/>
          <a:p>
            <a:r>
              <a:rPr lang="en-US" sz="2800" b="1" dirty="0" smtClean="0">
                <a:effectLst>
                  <a:outerShdw blurRad="38100" dist="38100" dir="2700000" algn="tl">
                    <a:srgbClr val="000000">
                      <a:alpha val="43137"/>
                    </a:srgbClr>
                  </a:outerShdw>
                </a:effectLst>
                <a:latin typeface="Book Antiqua" pitchFamily="18" charset="0"/>
              </a:rPr>
              <a:t>Modes of Issue of securities </a:t>
            </a:r>
            <a:r>
              <a:rPr lang="en-US" sz="2800" b="1" dirty="0" smtClean="0">
                <a:effectLst>
                  <a:outerShdw blurRad="38100" dist="38100" dir="2700000" algn="tl">
                    <a:srgbClr val="000000">
                      <a:alpha val="43137"/>
                    </a:srgbClr>
                  </a:outerShdw>
                </a:effectLst>
              </a:rPr>
              <a:t>:</a:t>
            </a:r>
            <a:endParaRPr lang="en-US" sz="2800" b="1" dirty="0">
              <a:effectLst>
                <a:outerShdw blurRad="38100" dist="38100" dir="2700000" algn="tl">
                  <a:srgbClr val="000000">
                    <a:alpha val="43137"/>
                  </a:srgbClr>
                </a:outerShdw>
              </a:effectLst>
            </a:endParaRPr>
          </a:p>
        </p:txBody>
      </p:sp>
      <p:sp>
        <p:nvSpPr>
          <p:cNvPr id="44" name="TextBox 43"/>
          <p:cNvSpPr txBox="1"/>
          <p:nvPr/>
        </p:nvSpPr>
        <p:spPr>
          <a:xfrm>
            <a:off x="6629400" y="5638800"/>
            <a:ext cx="1295400" cy="923330"/>
          </a:xfrm>
          <a:prstGeom prst="rect">
            <a:avLst/>
          </a:prstGeom>
          <a:noFill/>
        </p:spPr>
        <p:txBody>
          <a:bodyPr wrap="square" rtlCol="0">
            <a:spAutoFit/>
          </a:bodyPr>
          <a:lstStyle/>
          <a:p>
            <a:r>
              <a:rPr lang="en-US" b="1" dirty="0" smtClean="0"/>
              <a:t>As per Companies Act,2013</a:t>
            </a:r>
          </a:p>
        </p:txBody>
      </p:sp>
      <p:cxnSp>
        <p:nvCxnSpPr>
          <p:cNvPr id="45" name="Straight Connector 44"/>
          <p:cNvCxnSpPr/>
          <p:nvPr/>
        </p:nvCxnSpPr>
        <p:spPr>
          <a:xfrm>
            <a:off x="533400" y="4724400"/>
            <a:ext cx="2819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rot="5400000">
            <a:off x="304006" y="4495800"/>
            <a:ext cx="4579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5400000">
            <a:off x="3163094" y="4914106"/>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rot="5400000">
            <a:off x="343694" y="4914106"/>
            <a:ext cx="3810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64" name="Right Brace 63"/>
          <p:cNvSpPr/>
          <p:nvPr/>
        </p:nvSpPr>
        <p:spPr>
          <a:xfrm rot="16200000" flipH="1">
            <a:off x="6783324" y="4113276"/>
            <a:ext cx="758952" cy="2133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6" name="Right Brace 45"/>
          <p:cNvSpPr/>
          <p:nvPr/>
        </p:nvSpPr>
        <p:spPr>
          <a:xfrm rot="16200000" flipH="1">
            <a:off x="1600200" y="4419600"/>
            <a:ext cx="609600" cy="2590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9" name="TextBox 48"/>
          <p:cNvSpPr txBox="1"/>
          <p:nvPr/>
        </p:nvSpPr>
        <p:spPr>
          <a:xfrm>
            <a:off x="1143000" y="6019800"/>
            <a:ext cx="1676400" cy="646331"/>
          </a:xfrm>
          <a:prstGeom prst="rect">
            <a:avLst/>
          </a:prstGeom>
          <a:noFill/>
        </p:spPr>
        <p:txBody>
          <a:bodyPr wrap="square" rtlCol="0">
            <a:spAutoFit/>
          </a:bodyPr>
          <a:lstStyle/>
          <a:p>
            <a:r>
              <a:rPr lang="en-US" b="1" dirty="0" smtClean="0"/>
              <a:t>Fresh issue/ offer for sale</a:t>
            </a:r>
            <a:endParaRPr lang="en-US" b="1" dirty="0"/>
          </a:p>
        </p:txBody>
      </p:sp>
      <p:sp>
        <p:nvSpPr>
          <p:cNvPr id="37" name="TextBox 36"/>
          <p:cNvSpPr txBox="1"/>
          <p:nvPr/>
        </p:nvSpPr>
        <p:spPr>
          <a:xfrm>
            <a:off x="1676400" y="3581400"/>
            <a:ext cx="1371600" cy="1200329"/>
          </a:xfrm>
          <a:prstGeom prst="rect">
            <a:avLst/>
          </a:prstGeom>
          <a:noFill/>
        </p:spPr>
        <p:txBody>
          <a:bodyPr wrap="square" rtlCol="0">
            <a:spAutoFit/>
          </a:bodyPr>
          <a:lstStyle/>
          <a:p>
            <a:r>
              <a:rPr lang="en-US" b="1" dirty="0" smtClean="0"/>
              <a:t>Private Placement/Preferential Offer</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8-Retro-PowerPoint-Template-ThankYou.png"/>
          <p:cNvPicPr>
            <a:picLocks noChangeAspect="1"/>
          </p:cNvPicPr>
          <p:nvPr/>
        </p:nvPicPr>
        <p:blipFill>
          <a:blip r:embed="rId2"/>
          <a:stretch>
            <a:fillRect/>
          </a:stretch>
        </p:blipFill>
        <p:spPr>
          <a:xfrm>
            <a:off x="0" y="0"/>
            <a:ext cx="9144000" cy="6858000"/>
          </a:xfrm>
          <a:prstGeom prst="rect">
            <a:avLst/>
          </a:prstGeom>
        </p:spPr>
      </p:pic>
      <p:sp>
        <p:nvSpPr>
          <p:cNvPr id="3" name="Rectangle 2"/>
          <p:cNvSpPr/>
          <p:nvPr/>
        </p:nvSpPr>
        <p:spPr>
          <a:xfrm>
            <a:off x="457200" y="5334000"/>
            <a:ext cx="2209800" cy="1219200"/>
          </a:xfrm>
          <a:prstGeom prst="rect">
            <a:avLst/>
          </a:prstGeom>
          <a:solidFill>
            <a:srgbClr val="2121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p>
        </p:txBody>
      </p:sp>
      <p:sp>
        <p:nvSpPr>
          <p:cNvPr id="4" name="Rectangle 3"/>
          <p:cNvSpPr/>
          <p:nvPr/>
        </p:nvSpPr>
        <p:spPr>
          <a:xfrm>
            <a:off x="0" y="4648200"/>
            <a:ext cx="5334000" cy="1292662"/>
          </a:xfrm>
          <a:prstGeom prst="rect">
            <a:avLst/>
          </a:prstGeom>
        </p:spPr>
        <p:txBody>
          <a:bodyPr wrap="square">
            <a:spAutoFit/>
          </a:bodyPr>
          <a:lstStyle/>
          <a:p>
            <a:pPr algn="ctr">
              <a:defRPr/>
            </a:pPr>
            <a:r>
              <a:rPr lang="en-US" altLang="en-US" sz="5400" b="1" dirty="0" smtClean="0">
                <a:solidFill>
                  <a:schemeClr val="bg1"/>
                </a:solidFill>
                <a:ea typeface="Arial Unicode MS" pitchFamily="34" charset="-128"/>
                <a:cs typeface="Arial" charset="0"/>
              </a:rPr>
              <a:t>CS P.S. Rao</a:t>
            </a:r>
          </a:p>
          <a:p>
            <a:pPr algn="ctr">
              <a:defRPr/>
            </a:pPr>
            <a:r>
              <a:rPr lang="en-US" altLang="en-US" sz="2400" b="1" dirty="0" smtClean="0">
                <a:solidFill>
                  <a:schemeClr val="bg1"/>
                </a:solidFill>
                <a:ea typeface="Arial Unicode MS" pitchFamily="34" charset="-128"/>
                <a:cs typeface="Arial" charset="0"/>
              </a:rPr>
              <a:t>Practicing Company Secretary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838200"/>
          </a:xfrm>
          <a:effectLst/>
        </p:spPr>
        <p:txBody>
          <a:bodyPr>
            <a:normAutofit/>
          </a:bodyPr>
          <a:lstStyle/>
          <a:p>
            <a:pPr algn="l"/>
            <a:r>
              <a:rPr lang="en-US" sz="4000" b="1" dirty="0" smtClean="0">
                <a:solidFill>
                  <a:schemeClr val="bg2">
                    <a:lumMod val="50000"/>
                  </a:schemeClr>
                </a:solidFill>
                <a:latin typeface="Book Antiqua" pitchFamily="18" charset="0"/>
              </a:rPr>
              <a:t>Further issue of Capital:</a:t>
            </a:r>
            <a:endParaRPr lang="en-US" sz="4000" b="1" dirty="0">
              <a:solidFill>
                <a:schemeClr val="bg2">
                  <a:lumMod val="50000"/>
                </a:schemeClr>
              </a:solidFill>
              <a:latin typeface="Book Antiqua" pitchFamily="18" charset="0"/>
            </a:endParaRPr>
          </a:p>
        </p:txBody>
      </p:sp>
      <p:sp>
        <p:nvSpPr>
          <p:cNvPr id="8" name="Flowchart: Connector 7"/>
          <p:cNvSpPr/>
          <p:nvPr/>
        </p:nvSpPr>
        <p:spPr>
          <a:xfrm>
            <a:off x="1143000" y="1676400"/>
            <a:ext cx="1981200" cy="762000"/>
          </a:xfrm>
          <a:prstGeom prst="flowChartConnector">
            <a:avLst/>
          </a:prstGeom>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effectLst>
                  <a:outerShdw blurRad="38100" dist="38100" dir="2700000" algn="tl">
                    <a:srgbClr val="000000">
                      <a:alpha val="43137"/>
                    </a:srgbClr>
                  </a:outerShdw>
                </a:effectLst>
              </a:rPr>
              <a:t>As Rights issue</a:t>
            </a:r>
            <a:endParaRPr lang="en-US" sz="1400" dirty="0"/>
          </a:p>
        </p:txBody>
      </p:sp>
      <p:sp>
        <p:nvSpPr>
          <p:cNvPr id="10" name="Flowchart: Connector 9"/>
          <p:cNvSpPr/>
          <p:nvPr/>
        </p:nvSpPr>
        <p:spPr>
          <a:xfrm>
            <a:off x="6172200" y="1676400"/>
            <a:ext cx="1981200" cy="762000"/>
          </a:xfrm>
          <a:prstGeom prst="flowChartConnector">
            <a:avLst/>
          </a:prstGeom>
          <a:effectLst>
            <a:outerShdw blurRad="40000" dist="23000" dir="5400000" rotWithShape="0">
              <a:srgbClr val="000000">
                <a:alpha val="35000"/>
              </a:srgbClr>
            </a:outerShdw>
            <a:reflection blurRad="6350" stA="52000" endA="300" endPos="35000" dir="5400000" sy="-100000" algn="bl" rotWithShape="0"/>
          </a:effectLst>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effectLst>
                  <a:outerShdw blurRad="38100" dist="38100" dir="2700000" algn="tl">
                    <a:srgbClr val="000000">
                      <a:alpha val="43137"/>
                    </a:srgbClr>
                  </a:outerShdw>
                </a:effectLst>
              </a:rPr>
              <a:t>Other than Rights issue</a:t>
            </a:r>
            <a:endParaRPr lang="en-US" sz="1400" dirty="0"/>
          </a:p>
        </p:txBody>
      </p:sp>
      <p:cxnSp>
        <p:nvCxnSpPr>
          <p:cNvPr id="22" name="Straight Connector 21"/>
          <p:cNvCxnSpPr/>
          <p:nvPr/>
        </p:nvCxnSpPr>
        <p:spPr>
          <a:xfrm rot="10800000">
            <a:off x="2209800" y="1447800"/>
            <a:ext cx="2948940" cy="1588"/>
          </a:xfrm>
          <a:prstGeom prst="line">
            <a:avLst/>
          </a:prstGeom>
        </p:spPr>
        <p:style>
          <a:lnRef idx="1">
            <a:schemeClr val="dk1"/>
          </a:lnRef>
          <a:fillRef idx="0">
            <a:schemeClr val="dk1"/>
          </a:fillRef>
          <a:effectRef idx="0">
            <a:schemeClr val="dk1"/>
          </a:effectRef>
          <a:fontRef idx="minor">
            <a:schemeClr val="tx1"/>
          </a:fontRef>
        </p:style>
      </p:cxnSp>
      <p:sp>
        <p:nvSpPr>
          <p:cNvPr id="23" name="Down Arrow 22"/>
          <p:cNvSpPr/>
          <p:nvPr/>
        </p:nvSpPr>
        <p:spPr>
          <a:xfrm>
            <a:off x="2209800" y="1447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p:cNvCxnSpPr/>
          <p:nvPr/>
        </p:nvCxnSpPr>
        <p:spPr>
          <a:xfrm rot="16200000" flipV="1">
            <a:off x="5725636" y="-10636"/>
            <a:ext cx="1588" cy="2918460"/>
          </a:xfrm>
          <a:prstGeom prst="line">
            <a:avLst/>
          </a:prstGeom>
        </p:spPr>
        <p:style>
          <a:lnRef idx="1">
            <a:schemeClr val="dk1"/>
          </a:lnRef>
          <a:fillRef idx="0">
            <a:schemeClr val="dk1"/>
          </a:fillRef>
          <a:effectRef idx="0">
            <a:schemeClr val="dk1"/>
          </a:effectRef>
          <a:fontRef idx="minor">
            <a:schemeClr val="tx1"/>
          </a:fontRef>
        </p:style>
      </p:cxnSp>
      <p:sp>
        <p:nvSpPr>
          <p:cNvPr id="26" name="Down Arrow 25"/>
          <p:cNvSpPr/>
          <p:nvPr/>
        </p:nvSpPr>
        <p:spPr>
          <a:xfrm>
            <a:off x="7162800" y="1447800"/>
            <a:ext cx="45719"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Down Arrow 35"/>
          <p:cNvSpPr/>
          <p:nvPr/>
        </p:nvSpPr>
        <p:spPr>
          <a:xfrm>
            <a:off x="4724400" y="1295400"/>
            <a:ext cx="45719"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Connector 41"/>
          <p:cNvCxnSpPr>
            <a:endCxn id="52" idx="1"/>
          </p:cNvCxnSpPr>
          <p:nvPr/>
        </p:nvCxnSpPr>
        <p:spPr>
          <a:xfrm rot="5400000">
            <a:off x="-438150" y="3790950"/>
            <a:ext cx="20955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29" name="Rounded Rectangle 28"/>
          <p:cNvSpPr/>
          <p:nvPr/>
        </p:nvSpPr>
        <p:spPr>
          <a:xfrm>
            <a:off x="2819400" y="685800"/>
            <a:ext cx="4114800" cy="6096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Further issue of Equity Shares/Convertible instruments</a:t>
            </a:r>
            <a:endParaRPr lang="en-US" dirty="0"/>
          </a:p>
        </p:txBody>
      </p:sp>
      <p:sp>
        <p:nvSpPr>
          <p:cNvPr id="30" name="Down Arrow 29"/>
          <p:cNvSpPr/>
          <p:nvPr/>
        </p:nvSpPr>
        <p:spPr>
          <a:xfrm>
            <a:off x="2209800" y="24384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p:cNvSpPr/>
          <p:nvPr/>
        </p:nvSpPr>
        <p:spPr>
          <a:xfrm>
            <a:off x="5943600" y="4038600"/>
            <a:ext cx="25146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defRPr/>
            </a:pPr>
            <a:r>
              <a:rPr lang="en-US" sz="1600" b="1" dirty="0" smtClean="0"/>
              <a:t>Preferential Offer - </a:t>
            </a:r>
            <a:r>
              <a:rPr lang="en-US" sz="1600" b="1" dirty="0" smtClean="0">
                <a:solidFill>
                  <a:srgbClr val="C00000"/>
                </a:solidFill>
              </a:rPr>
              <a:t>Sec 62 or</a:t>
            </a:r>
          </a:p>
          <a:p>
            <a:pPr>
              <a:defRPr/>
            </a:pPr>
            <a:r>
              <a:rPr lang="en-US" sz="1600" b="1" dirty="0" smtClean="0"/>
              <a:t>Private Placement - </a:t>
            </a:r>
            <a:r>
              <a:rPr lang="en-US" sz="1600" b="1" dirty="0" smtClean="0">
                <a:solidFill>
                  <a:srgbClr val="C00000"/>
                </a:solidFill>
              </a:rPr>
              <a:t>Sec 42</a:t>
            </a:r>
            <a:endParaRPr lang="en-US" sz="1600" b="1" dirty="0"/>
          </a:p>
        </p:txBody>
      </p:sp>
      <p:sp>
        <p:nvSpPr>
          <p:cNvPr id="40" name="Rounded Rectangle 39"/>
          <p:cNvSpPr/>
          <p:nvPr/>
        </p:nvSpPr>
        <p:spPr>
          <a:xfrm>
            <a:off x="5943600" y="2819400"/>
            <a:ext cx="2514600"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defRPr/>
            </a:pPr>
            <a:r>
              <a:rPr lang="en-US" sz="1400" b="1" dirty="0" smtClean="0"/>
              <a:t>Public Issue of Shares</a:t>
            </a:r>
          </a:p>
          <a:p>
            <a:pPr>
              <a:buFontTx/>
              <a:buChar char="-"/>
              <a:defRPr/>
            </a:pPr>
            <a:r>
              <a:rPr lang="en-US" sz="1400" b="1" dirty="0" smtClean="0"/>
              <a:t>Initial Public Offer (IPO) </a:t>
            </a:r>
          </a:p>
          <a:p>
            <a:pPr>
              <a:buFontTx/>
              <a:buChar char="-"/>
              <a:defRPr/>
            </a:pPr>
            <a:r>
              <a:rPr lang="en-US" sz="1400" b="1" dirty="0" smtClean="0"/>
              <a:t>Further/Follow on Public Offer(FPO)</a:t>
            </a:r>
          </a:p>
          <a:p>
            <a:pPr>
              <a:defRPr/>
            </a:pPr>
            <a:r>
              <a:rPr lang="en-US" sz="1200" b="1" dirty="0" smtClean="0">
                <a:solidFill>
                  <a:srgbClr val="C00000"/>
                </a:solidFill>
              </a:rPr>
              <a:t>            - Sec. 24 to Sec. 41 &amp; Sec. 62</a:t>
            </a:r>
            <a:endParaRPr lang="en-US" sz="1200" b="1" dirty="0">
              <a:solidFill>
                <a:srgbClr val="C00000"/>
              </a:solidFill>
            </a:endParaRPr>
          </a:p>
        </p:txBody>
      </p:sp>
      <p:cxnSp>
        <p:nvCxnSpPr>
          <p:cNvPr id="48" name="Straight Connector 47"/>
          <p:cNvCxnSpPr/>
          <p:nvPr/>
        </p:nvCxnSpPr>
        <p:spPr>
          <a:xfrm rot="10800000" flipV="1">
            <a:off x="609600" y="2743200"/>
            <a:ext cx="1676399" cy="1"/>
          </a:xfrm>
          <a:prstGeom prst="line">
            <a:avLst/>
          </a:prstGeom>
        </p:spPr>
        <p:style>
          <a:lnRef idx="2">
            <a:schemeClr val="accent1"/>
          </a:lnRef>
          <a:fillRef idx="0">
            <a:schemeClr val="accent1"/>
          </a:fillRef>
          <a:effectRef idx="1">
            <a:schemeClr val="accent1"/>
          </a:effectRef>
          <a:fontRef idx="minor">
            <a:schemeClr val="tx1"/>
          </a:fontRef>
        </p:style>
      </p:cxnSp>
      <p:sp>
        <p:nvSpPr>
          <p:cNvPr id="51" name="Right Arrow 50"/>
          <p:cNvSpPr/>
          <p:nvPr/>
        </p:nvSpPr>
        <p:spPr>
          <a:xfrm>
            <a:off x="609600" y="35052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ight Arrow 51"/>
          <p:cNvSpPr/>
          <p:nvPr/>
        </p:nvSpPr>
        <p:spPr>
          <a:xfrm>
            <a:off x="609600" y="48006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ounded Rectangle 59"/>
          <p:cNvSpPr/>
          <p:nvPr/>
        </p:nvSpPr>
        <p:spPr>
          <a:xfrm>
            <a:off x="914400" y="3200400"/>
            <a:ext cx="25146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b="1" dirty="0" smtClean="0"/>
              <a:t>Listed Companies </a:t>
            </a:r>
          </a:p>
          <a:p>
            <a:r>
              <a:rPr lang="en-US" sz="1600" b="1" dirty="0" smtClean="0">
                <a:solidFill>
                  <a:srgbClr val="C00000"/>
                </a:solidFill>
              </a:rPr>
              <a:t>SEBI (ICDR) Reg,2009</a:t>
            </a:r>
            <a:endParaRPr lang="en-US" sz="1600" b="1" dirty="0">
              <a:solidFill>
                <a:srgbClr val="C00000"/>
              </a:solidFill>
            </a:endParaRPr>
          </a:p>
        </p:txBody>
      </p:sp>
      <p:sp>
        <p:nvSpPr>
          <p:cNvPr id="61" name="Rounded Rectangle 60"/>
          <p:cNvSpPr/>
          <p:nvPr/>
        </p:nvSpPr>
        <p:spPr>
          <a:xfrm>
            <a:off x="914400" y="4419600"/>
            <a:ext cx="25146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t>Unlisted Companies</a:t>
            </a:r>
          </a:p>
          <a:p>
            <a:pPr algn="ctr">
              <a:spcBef>
                <a:spcPts val="800"/>
              </a:spcBef>
              <a:defRPr/>
            </a:pPr>
            <a:r>
              <a:rPr lang="en-US" sz="1600" b="1" dirty="0" smtClean="0">
                <a:solidFill>
                  <a:srgbClr val="C00000"/>
                </a:solidFill>
                <a:cs typeface="Arial" pitchFamily="34" charset="0"/>
              </a:rPr>
              <a:t>Sec. 62(1) of Companies Act, 2013</a:t>
            </a:r>
          </a:p>
        </p:txBody>
      </p:sp>
      <p:sp>
        <p:nvSpPr>
          <p:cNvPr id="65" name="Right Arrow 64"/>
          <p:cNvSpPr/>
          <p:nvPr/>
        </p:nvSpPr>
        <p:spPr>
          <a:xfrm>
            <a:off x="5638800" y="32004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ight Arrow 65"/>
          <p:cNvSpPr/>
          <p:nvPr/>
        </p:nvSpPr>
        <p:spPr>
          <a:xfrm>
            <a:off x="5638800" y="44196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ight Arrow 67"/>
          <p:cNvSpPr/>
          <p:nvPr/>
        </p:nvSpPr>
        <p:spPr>
          <a:xfrm>
            <a:off x="5638800" y="53340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ight Arrow 68"/>
          <p:cNvSpPr/>
          <p:nvPr/>
        </p:nvSpPr>
        <p:spPr>
          <a:xfrm>
            <a:off x="5638800" y="6400800"/>
            <a:ext cx="3048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ounded Rectangle 69"/>
          <p:cNvSpPr/>
          <p:nvPr/>
        </p:nvSpPr>
        <p:spPr>
          <a:xfrm>
            <a:off x="5943600" y="5867400"/>
            <a:ext cx="2514600" cy="83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defRPr/>
            </a:pPr>
            <a:r>
              <a:rPr lang="en-US" sz="1600" b="1" dirty="0" smtClean="0"/>
              <a:t>Sweat Equity Shares</a:t>
            </a:r>
          </a:p>
          <a:p>
            <a:pPr>
              <a:defRPr/>
            </a:pPr>
            <a:r>
              <a:rPr lang="en-US" sz="1600" b="1" dirty="0" smtClean="0">
                <a:solidFill>
                  <a:srgbClr val="C00000"/>
                </a:solidFill>
              </a:rPr>
              <a:t>   -</a:t>
            </a:r>
            <a:r>
              <a:rPr lang="en-US" sz="1600" dirty="0" smtClean="0"/>
              <a:t> </a:t>
            </a:r>
            <a:r>
              <a:rPr lang="en-US" sz="1600" b="1" dirty="0" smtClean="0">
                <a:solidFill>
                  <a:srgbClr val="C00000"/>
                </a:solidFill>
              </a:rPr>
              <a:t>Sec. 54</a:t>
            </a:r>
            <a:endParaRPr lang="en-US" sz="1600" b="1" dirty="0">
              <a:solidFill>
                <a:srgbClr val="C00000"/>
              </a:solidFill>
            </a:endParaRPr>
          </a:p>
        </p:txBody>
      </p:sp>
      <p:sp>
        <p:nvSpPr>
          <p:cNvPr id="71" name="Rounded Rectangle 70"/>
          <p:cNvSpPr/>
          <p:nvPr/>
        </p:nvSpPr>
        <p:spPr>
          <a:xfrm>
            <a:off x="5943600" y="5029200"/>
            <a:ext cx="2514600" cy="762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defRPr/>
            </a:pPr>
            <a:r>
              <a:rPr lang="en-US" sz="1600" b="1" dirty="0" smtClean="0">
                <a:latin typeface="+mj-lt"/>
              </a:rPr>
              <a:t>Employee Stock Option </a:t>
            </a:r>
          </a:p>
          <a:p>
            <a:pPr>
              <a:defRPr/>
            </a:pPr>
            <a:r>
              <a:rPr lang="en-US" sz="1600" b="1" dirty="0" smtClean="0">
                <a:latin typeface="+mj-lt"/>
              </a:rPr>
              <a:t>     </a:t>
            </a:r>
            <a:r>
              <a:rPr lang="en-US" sz="1600" b="1" dirty="0" smtClean="0">
                <a:solidFill>
                  <a:srgbClr val="C00000"/>
                </a:solidFill>
                <a:latin typeface="+mj-lt"/>
              </a:rPr>
              <a:t>-</a:t>
            </a:r>
            <a:r>
              <a:rPr lang="en-US" sz="1600" b="1" dirty="0" smtClean="0">
                <a:latin typeface="+mj-lt"/>
              </a:rPr>
              <a:t> </a:t>
            </a:r>
            <a:r>
              <a:rPr lang="en-US" sz="1600" b="1" dirty="0" smtClean="0">
                <a:solidFill>
                  <a:srgbClr val="C00000"/>
                </a:solidFill>
                <a:latin typeface="+mj-lt"/>
              </a:rPr>
              <a:t>Sec. 62</a:t>
            </a:r>
            <a:endParaRPr lang="en-US" sz="1600" b="1" dirty="0">
              <a:solidFill>
                <a:srgbClr val="C00000"/>
              </a:solidFill>
              <a:latin typeface="+mj-lt"/>
            </a:endParaRPr>
          </a:p>
        </p:txBody>
      </p:sp>
      <p:sp>
        <p:nvSpPr>
          <p:cNvPr id="72" name="Down Arrow 71"/>
          <p:cNvSpPr/>
          <p:nvPr/>
        </p:nvSpPr>
        <p:spPr>
          <a:xfrm>
            <a:off x="7239000" y="2438400"/>
            <a:ext cx="45719"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3" name="Straight Connector 72"/>
          <p:cNvCxnSpPr/>
          <p:nvPr/>
        </p:nvCxnSpPr>
        <p:spPr>
          <a:xfrm rot="10800000" flipV="1">
            <a:off x="5638800" y="2743200"/>
            <a:ext cx="1676399" cy="1"/>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a:endCxn id="69" idx="1"/>
          </p:cNvCxnSpPr>
          <p:nvPr/>
        </p:nvCxnSpPr>
        <p:spPr>
          <a:xfrm rot="5400000">
            <a:off x="3791744" y="4590256"/>
            <a:ext cx="3695700" cy="1588"/>
          </a:xfrm>
          <a:prstGeom prst="line">
            <a:avLst/>
          </a:prstGeom>
        </p:spPr>
        <p:style>
          <a:lnRef idx="2">
            <a:schemeClr val="accent1"/>
          </a:lnRef>
          <a:fillRef idx="0">
            <a:schemeClr val="accent1"/>
          </a:fillRef>
          <a:effectRef idx="1">
            <a:schemeClr val="accent1"/>
          </a:effectRef>
          <a:fontRef idx="minor">
            <a:schemeClr val="tx1"/>
          </a:fontRef>
        </p:style>
      </p:cxnSp>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Tree>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Parallelogram 3"/>
          <p:cNvSpPr/>
          <p:nvPr/>
        </p:nvSpPr>
        <p:spPr bwMode="auto">
          <a:xfrm>
            <a:off x="0" y="304800"/>
            <a:ext cx="3886200" cy="457200"/>
          </a:xfrm>
          <a:custGeom>
            <a:avLst/>
            <a:gdLst>
              <a:gd name="connsiteX0" fmla="*/ 0 w 4076700"/>
              <a:gd name="connsiteY0" fmla="*/ 762000 h 762000"/>
              <a:gd name="connsiteX1" fmla="*/ 995987 w 4076700"/>
              <a:gd name="connsiteY1" fmla="*/ 0 h 762000"/>
              <a:gd name="connsiteX2" fmla="*/ 4076700 w 4076700"/>
              <a:gd name="connsiteY2" fmla="*/ 0 h 762000"/>
              <a:gd name="connsiteX3" fmla="*/ 3080713 w 4076700"/>
              <a:gd name="connsiteY3" fmla="*/ 762000 h 762000"/>
              <a:gd name="connsiteX4" fmla="*/ 0 w 4076700"/>
              <a:gd name="connsiteY4" fmla="*/ 762000 h 762000"/>
              <a:gd name="connsiteX0" fmla="*/ 0 w 3340100"/>
              <a:gd name="connsiteY0" fmla="*/ 762000 h 762000"/>
              <a:gd name="connsiteX1" fmla="*/ 995987 w 3340100"/>
              <a:gd name="connsiteY1" fmla="*/ 0 h 762000"/>
              <a:gd name="connsiteX2" fmla="*/ 3340100 w 3340100"/>
              <a:gd name="connsiteY2" fmla="*/ 50800 h 762000"/>
              <a:gd name="connsiteX3" fmla="*/ 3080713 w 3340100"/>
              <a:gd name="connsiteY3" fmla="*/ 762000 h 762000"/>
              <a:gd name="connsiteX4" fmla="*/ 0 w 3340100"/>
              <a:gd name="connsiteY4" fmla="*/ 762000 h 762000"/>
              <a:gd name="connsiteX0" fmla="*/ 0 w 2476500"/>
              <a:gd name="connsiteY0" fmla="*/ 711200 h 762000"/>
              <a:gd name="connsiteX1" fmla="*/ 132387 w 2476500"/>
              <a:gd name="connsiteY1" fmla="*/ 0 h 762000"/>
              <a:gd name="connsiteX2" fmla="*/ 2476500 w 2476500"/>
              <a:gd name="connsiteY2" fmla="*/ 50800 h 762000"/>
              <a:gd name="connsiteX3" fmla="*/ 2217113 w 2476500"/>
              <a:gd name="connsiteY3" fmla="*/ 762000 h 762000"/>
              <a:gd name="connsiteX4" fmla="*/ 0 w 2476500"/>
              <a:gd name="connsiteY4" fmla="*/ 711200 h 762000"/>
              <a:gd name="connsiteX0" fmla="*/ 185113 w 2344113"/>
              <a:gd name="connsiteY0" fmla="*/ 685800 h 762000"/>
              <a:gd name="connsiteX1" fmla="*/ 0 w 2344113"/>
              <a:gd name="connsiteY1" fmla="*/ 0 h 762000"/>
              <a:gd name="connsiteX2" fmla="*/ 2344113 w 2344113"/>
              <a:gd name="connsiteY2" fmla="*/ 50800 h 762000"/>
              <a:gd name="connsiteX3" fmla="*/ 2084726 w 2344113"/>
              <a:gd name="connsiteY3" fmla="*/ 762000 h 762000"/>
              <a:gd name="connsiteX4" fmla="*/ 185113 w 2344113"/>
              <a:gd name="connsiteY4" fmla="*/ 685800 h 762000"/>
              <a:gd name="connsiteX0" fmla="*/ 7313 w 2344113"/>
              <a:gd name="connsiteY0" fmla="*/ 698500 h 762000"/>
              <a:gd name="connsiteX1" fmla="*/ 0 w 2344113"/>
              <a:gd name="connsiteY1" fmla="*/ 0 h 762000"/>
              <a:gd name="connsiteX2" fmla="*/ 2344113 w 2344113"/>
              <a:gd name="connsiteY2" fmla="*/ 50800 h 762000"/>
              <a:gd name="connsiteX3" fmla="*/ 2084726 w 2344113"/>
              <a:gd name="connsiteY3" fmla="*/ 762000 h 762000"/>
              <a:gd name="connsiteX4" fmla="*/ 7313 w 2344113"/>
              <a:gd name="connsiteY4" fmla="*/ 698500 h 762000"/>
              <a:gd name="connsiteX0" fmla="*/ 7313 w 2344113"/>
              <a:gd name="connsiteY0" fmla="*/ 698500 h 762000"/>
              <a:gd name="connsiteX1" fmla="*/ 0 w 2344113"/>
              <a:gd name="connsiteY1" fmla="*/ 0 h 762000"/>
              <a:gd name="connsiteX2" fmla="*/ 2344113 w 2344113"/>
              <a:gd name="connsiteY2" fmla="*/ 50800 h 762000"/>
              <a:gd name="connsiteX3" fmla="*/ 2326026 w 2344113"/>
              <a:gd name="connsiteY3" fmla="*/ 762000 h 762000"/>
              <a:gd name="connsiteX4" fmla="*/ 7313 w 2344113"/>
              <a:gd name="connsiteY4" fmla="*/ 6985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113" h="762000">
                <a:moveTo>
                  <a:pt x="7313" y="698500"/>
                </a:moveTo>
                <a:cubicBezTo>
                  <a:pt x="4875" y="465667"/>
                  <a:pt x="2438" y="232833"/>
                  <a:pt x="0" y="0"/>
                </a:cubicBezTo>
                <a:lnTo>
                  <a:pt x="2344113" y="50800"/>
                </a:lnTo>
                <a:lnTo>
                  <a:pt x="2326026" y="762000"/>
                </a:lnTo>
                <a:lnTo>
                  <a:pt x="7313" y="698500"/>
                </a:lnTo>
                <a:close/>
              </a:path>
            </a:pathLst>
          </a:custGeom>
          <a:ln/>
        </p:spPr>
        <p:style>
          <a:lnRef idx="1">
            <a:schemeClr val="accent3"/>
          </a:lnRef>
          <a:fillRef idx="3">
            <a:schemeClr val="accent3"/>
          </a:fillRef>
          <a:effectRef idx="2">
            <a:schemeClr val="accent3"/>
          </a:effectRef>
          <a:fontRef idx="minor">
            <a:schemeClr val="lt1"/>
          </a:fontRef>
        </p:style>
        <p:txBody>
          <a:bodyPr anchor="ctr"/>
          <a:lstStyle/>
          <a:p>
            <a:pPr eaLnBrk="1" hangingPunct="1">
              <a:spcBef>
                <a:spcPts val="800"/>
              </a:spcBef>
              <a:buFont typeface="Arial" charset="0"/>
              <a:buNone/>
              <a:defRPr/>
            </a:pPr>
            <a:r>
              <a:rPr lang="en-US" sz="2000" b="1" dirty="0"/>
              <a:t>By Unlisted Companies</a:t>
            </a:r>
          </a:p>
        </p:txBody>
      </p:sp>
      <p:sp>
        <p:nvSpPr>
          <p:cNvPr id="26" name="Parallelogram 3"/>
          <p:cNvSpPr/>
          <p:nvPr/>
        </p:nvSpPr>
        <p:spPr bwMode="auto">
          <a:xfrm>
            <a:off x="4533900" y="304800"/>
            <a:ext cx="4610100" cy="457200"/>
          </a:xfrm>
          <a:custGeom>
            <a:avLst/>
            <a:gdLst>
              <a:gd name="connsiteX0" fmla="*/ 0 w 4076700"/>
              <a:gd name="connsiteY0" fmla="*/ 762000 h 762000"/>
              <a:gd name="connsiteX1" fmla="*/ 995987 w 4076700"/>
              <a:gd name="connsiteY1" fmla="*/ 0 h 762000"/>
              <a:gd name="connsiteX2" fmla="*/ 4076700 w 4076700"/>
              <a:gd name="connsiteY2" fmla="*/ 0 h 762000"/>
              <a:gd name="connsiteX3" fmla="*/ 3080713 w 4076700"/>
              <a:gd name="connsiteY3" fmla="*/ 762000 h 762000"/>
              <a:gd name="connsiteX4" fmla="*/ 0 w 4076700"/>
              <a:gd name="connsiteY4" fmla="*/ 762000 h 762000"/>
              <a:gd name="connsiteX0" fmla="*/ 0 w 3340100"/>
              <a:gd name="connsiteY0" fmla="*/ 762000 h 762000"/>
              <a:gd name="connsiteX1" fmla="*/ 995987 w 3340100"/>
              <a:gd name="connsiteY1" fmla="*/ 0 h 762000"/>
              <a:gd name="connsiteX2" fmla="*/ 3340100 w 3340100"/>
              <a:gd name="connsiteY2" fmla="*/ 50800 h 762000"/>
              <a:gd name="connsiteX3" fmla="*/ 3080713 w 3340100"/>
              <a:gd name="connsiteY3" fmla="*/ 762000 h 762000"/>
              <a:gd name="connsiteX4" fmla="*/ 0 w 3340100"/>
              <a:gd name="connsiteY4" fmla="*/ 762000 h 762000"/>
              <a:gd name="connsiteX0" fmla="*/ 0 w 2476500"/>
              <a:gd name="connsiteY0" fmla="*/ 711200 h 762000"/>
              <a:gd name="connsiteX1" fmla="*/ 132387 w 2476500"/>
              <a:gd name="connsiteY1" fmla="*/ 0 h 762000"/>
              <a:gd name="connsiteX2" fmla="*/ 2476500 w 2476500"/>
              <a:gd name="connsiteY2" fmla="*/ 50800 h 762000"/>
              <a:gd name="connsiteX3" fmla="*/ 2217113 w 2476500"/>
              <a:gd name="connsiteY3" fmla="*/ 762000 h 762000"/>
              <a:gd name="connsiteX4" fmla="*/ 0 w 2476500"/>
              <a:gd name="connsiteY4" fmla="*/ 711200 h 762000"/>
              <a:gd name="connsiteX0" fmla="*/ 185113 w 2344113"/>
              <a:gd name="connsiteY0" fmla="*/ 685800 h 762000"/>
              <a:gd name="connsiteX1" fmla="*/ 0 w 2344113"/>
              <a:gd name="connsiteY1" fmla="*/ 0 h 762000"/>
              <a:gd name="connsiteX2" fmla="*/ 2344113 w 2344113"/>
              <a:gd name="connsiteY2" fmla="*/ 50800 h 762000"/>
              <a:gd name="connsiteX3" fmla="*/ 2084726 w 2344113"/>
              <a:gd name="connsiteY3" fmla="*/ 762000 h 762000"/>
              <a:gd name="connsiteX4" fmla="*/ 185113 w 2344113"/>
              <a:gd name="connsiteY4" fmla="*/ 685800 h 762000"/>
              <a:gd name="connsiteX0" fmla="*/ 7313 w 2344113"/>
              <a:gd name="connsiteY0" fmla="*/ 698500 h 762000"/>
              <a:gd name="connsiteX1" fmla="*/ 0 w 2344113"/>
              <a:gd name="connsiteY1" fmla="*/ 0 h 762000"/>
              <a:gd name="connsiteX2" fmla="*/ 2344113 w 2344113"/>
              <a:gd name="connsiteY2" fmla="*/ 50800 h 762000"/>
              <a:gd name="connsiteX3" fmla="*/ 2084726 w 2344113"/>
              <a:gd name="connsiteY3" fmla="*/ 762000 h 762000"/>
              <a:gd name="connsiteX4" fmla="*/ 7313 w 2344113"/>
              <a:gd name="connsiteY4" fmla="*/ 698500 h 762000"/>
              <a:gd name="connsiteX0" fmla="*/ 7313 w 2344113"/>
              <a:gd name="connsiteY0" fmla="*/ 698500 h 762000"/>
              <a:gd name="connsiteX1" fmla="*/ 0 w 2344113"/>
              <a:gd name="connsiteY1" fmla="*/ 0 h 762000"/>
              <a:gd name="connsiteX2" fmla="*/ 2344113 w 2344113"/>
              <a:gd name="connsiteY2" fmla="*/ 50800 h 762000"/>
              <a:gd name="connsiteX3" fmla="*/ 2326026 w 2344113"/>
              <a:gd name="connsiteY3" fmla="*/ 762000 h 762000"/>
              <a:gd name="connsiteX4" fmla="*/ 7313 w 2344113"/>
              <a:gd name="connsiteY4" fmla="*/ 698500 h 762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44113" h="762000">
                <a:moveTo>
                  <a:pt x="7313" y="698500"/>
                </a:moveTo>
                <a:cubicBezTo>
                  <a:pt x="4875" y="465667"/>
                  <a:pt x="2438" y="232833"/>
                  <a:pt x="0" y="0"/>
                </a:cubicBezTo>
                <a:lnTo>
                  <a:pt x="2344113" y="50800"/>
                </a:lnTo>
                <a:lnTo>
                  <a:pt x="2326026" y="762000"/>
                </a:lnTo>
                <a:lnTo>
                  <a:pt x="7313" y="698500"/>
                </a:lnTo>
                <a:close/>
              </a:path>
            </a:pathLst>
          </a:custGeom>
          <a:ln/>
        </p:spPr>
        <p:style>
          <a:lnRef idx="1">
            <a:schemeClr val="accent3"/>
          </a:lnRef>
          <a:fillRef idx="3">
            <a:schemeClr val="accent3"/>
          </a:fillRef>
          <a:effectRef idx="2">
            <a:schemeClr val="accent3"/>
          </a:effectRef>
          <a:fontRef idx="minor">
            <a:schemeClr val="lt1"/>
          </a:fontRef>
        </p:style>
        <p:txBody>
          <a:bodyPr anchor="ctr"/>
          <a:lstStyle/>
          <a:p>
            <a:pPr>
              <a:defRPr/>
            </a:pPr>
            <a:r>
              <a:rPr lang="en-US" sz="2000" b="1" dirty="0"/>
              <a:t>By Listed Companies</a:t>
            </a:r>
          </a:p>
        </p:txBody>
      </p:sp>
      <p:sp>
        <p:nvSpPr>
          <p:cNvPr id="11268" name="TextBox 1"/>
          <p:cNvSpPr txBox="1">
            <a:spLocks noChangeArrowheads="1"/>
          </p:cNvSpPr>
          <p:nvPr/>
        </p:nvSpPr>
        <p:spPr bwMode="auto">
          <a:xfrm>
            <a:off x="330200" y="762000"/>
            <a:ext cx="3810000" cy="5365571"/>
          </a:xfrm>
          <a:prstGeom prst="rect">
            <a:avLst/>
          </a:prstGeom>
          <a:noFill/>
          <a:ln w="9525">
            <a:noFill/>
            <a:miter lim="800000"/>
            <a:headEnd/>
            <a:tailEnd/>
          </a:ln>
        </p:spPr>
        <p:txBody>
          <a:bodyPr wrap="square">
            <a:spAutoFit/>
          </a:bodyPr>
          <a:lstStyle/>
          <a:p>
            <a:pPr>
              <a:buFont typeface="Arial" charset="0"/>
              <a:buNone/>
            </a:pPr>
            <a:r>
              <a:rPr lang="en-US" sz="1600" b="1" dirty="0">
                <a:solidFill>
                  <a:srgbClr val="00B050"/>
                </a:solidFill>
              </a:rPr>
              <a:t>Rights Issue</a:t>
            </a:r>
          </a:p>
          <a:p>
            <a:pPr>
              <a:buFont typeface="Arial" charset="0"/>
              <a:buNone/>
            </a:pPr>
            <a:r>
              <a:rPr lang="en-US" sz="1400" b="1" dirty="0">
                <a:solidFill>
                  <a:srgbClr val="C00000"/>
                </a:solidFill>
              </a:rPr>
              <a:t>Sec. 62(1) of Companies Act, 2013</a:t>
            </a:r>
          </a:p>
          <a:p>
            <a:pPr eaLnBrk="1" hangingPunct="1">
              <a:spcBef>
                <a:spcPts val="800"/>
              </a:spcBef>
              <a:buFont typeface="Arial" charset="0"/>
              <a:buNone/>
            </a:pPr>
            <a:endParaRPr lang="en-US" sz="1400" b="1" dirty="0">
              <a:solidFill>
                <a:srgbClr val="C00000"/>
              </a:solidFill>
              <a:latin typeface="Franklin Gothic Book" pitchFamily="34" charset="0"/>
            </a:endParaRPr>
          </a:p>
          <a:p>
            <a:r>
              <a:rPr lang="en-US" sz="1600" b="1" dirty="0">
                <a:solidFill>
                  <a:srgbClr val="00B050"/>
                </a:solidFill>
              </a:rPr>
              <a:t>Preferential Offer/Private Placement</a:t>
            </a:r>
          </a:p>
          <a:p>
            <a:r>
              <a:rPr lang="en-US" sz="1400" b="1" dirty="0">
                <a:solidFill>
                  <a:srgbClr val="C00000"/>
                </a:solidFill>
              </a:rPr>
              <a:t>Sec. 62 read with Rule 13 of Companies (Share Capital and Debentures) Rules, 2014 </a:t>
            </a:r>
            <a:r>
              <a:rPr lang="en-US" sz="1400" b="1" dirty="0"/>
              <a:t>and</a:t>
            </a:r>
            <a:endParaRPr lang="en-US" dirty="0"/>
          </a:p>
          <a:p>
            <a:r>
              <a:rPr lang="en-US" sz="1400" b="1" dirty="0">
                <a:solidFill>
                  <a:srgbClr val="C00000"/>
                </a:solidFill>
              </a:rPr>
              <a:t>Sec. 42 read with Rule 14 of Companies(Prospectus and Allotment of Securities) Rules, 2014</a:t>
            </a:r>
          </a:p>
          <a:p>
            <a:endParaRPr lang="en-US" sz="1400" b="1" dirty="0">
              <a:solidFill>
                <a:srgbClr val="C00000"/>
              </a:solidFill>
            </a:endParaRPr>
          </a:p>
          <a:p>
            <a:r>
              <a:rPr lang="en-US" sz="1600" b="1" dirty="0">
                <a:solidFill>
                  <a:srgbClr val="00B050"/>
                </a:solidFill>
              </a:rPr>
              <a:t>Employee Stock Options</a:t>
            </a:r>
          </a:p>
          <a:p>
            <a:r>
              <a:rPr lang="en-US" sz="1400" b="1" dirty="0">
                <a:solidFill>
                  <a:srgbClr val="C00000"/>
                </a:solidFill>
              </a:rPr>
              <a:t>Sec.62(1) (b) read with Rule 12 of Companies(Share Capital and Debentures) Rules, 2014</a:t>
            </a:r>
          </a:p>
          <a:p>
            <a:endParaRPr lang="en-US" sz="1400" b="1" dirty="0">
              <a:solidFill>
                <a:srgbClr val="C00000"/>
              </a:solidFill>
            </a:endParaRPr>
          </a:p>
          <a:p>
            <a:r>
              <a:rPr lang="en-US" sz="1600" b="1" dirty="0">
                <a:solidFill>
                  <a:srgbClr val="00B050"/>
                </a:solidFill>
              </a:rPr>
              <a:t>Issue of Sweat Equity Shares</a:t>
            </a:r>
          </a:p>
          <a:p>
            <a:r>
              <a:rPr lang="en-US" sz="1400" b="1" dirty="0">
                <a:solidFill>
                  <a:srgbClr val="C00000"/>
                </a:solidFill>
              </a:rPr>
              <a:t>Sec. 54 read with Rule 8 of Companies (Share Capital and Debentures) Rules, 2014</a:t>
            </a:r>
          </a:p>
          <a:p>
            <a:endParaRPr lang="en-US" dirty="0"/>
          </a:p>
          <a:p>
            <a:r>
              <a:rPr lang="en-US" sz="1600" b="1" dirty="0">
                <a:solidFill>
                  <a:srgbClr val="00B050"/>
                </a:solidFill>
              </a:rPr>
              <a:t>Bonus Issue</a:t>
            </a:r>
          </a:p>
          <a:p>
            <a:r>
              <a:rPr lang="en-US" sz="1400" b="1" dirty="0">
                <a:solidFill>
                  <a:srgbClr val="C00000"/>
                </a:solidFill>
              </a:rPr>
              <a:t>Sec. 63 read with Rule 14 of Companies (Share Capital and Debenture) Rules, 2014</a:t>
            </a:r>
          </a:p>
          <a:p>
            <a:endParaRPr lang="en-US" sz="1400" b="1" dirty="0">
              <a:solidFill>
                <a:srgbClr val="C00000"/>
              </a:solidFill>
            </a:endParaRPr>
          </a:p>
        </p:txBody>
      </p:sp>
      <p:sp>
        <p:nvSpPr>
          <p:cNvPr id="11269" name="TextBox 11"/>
          <p:cNvSpPr txBox="1">
            <a:spLocks noChangeArrowheads="1"/>
          </p:cNvSpPr>
          <p:nvPr/>
        </p:nvSpPr>
        <p:spPr bwMode="auto">
          <a:xfrm>
            <a:off x="5003800" y="762000"/>
            <a:ext cx="3810000" cy="6225858"/>
          </a:xfrm>
          <a:prstGeom prst="rect">
            <a:avLst/>
          </a:prstGeom>
          <a:noFill/>
          <a:ln w="9525">
            <a:noFill/>
            <a:miter lim="800000"/>
            <a:headEnd/>
            <a:tailEnd/>
          </a:ln>
        </p:spPr>
        <p:txBody>
          <a:bodyPr wrap="square">
            <a:spAutoFit/>
          </a:bodyPr>
          <a:lstStyle/>
          <a:p>
            <a:pPr>
              <a:buFont typeface="Arial" charset="0"/>
              <a:buNone/>
            </a:pPr>
            <a:r>
              <a:rPr lang="en-US" sz="1600" b="1" dirty="0">
                <a:solidFill>
                  <a:srgbClr val="00B050"/>
                </a:solidFill>
              </a:rPr>
              <a:t>Rights Issue</a:t>
            </a:r>
          </a:p>
          <a:p>
            <a:pPr>
              <a:buFont typeface="Arial" charset="0"/>
              <a:buNone/>
            </a:pPr>
            <a:r>
              <a:rPr lang="en-US" sz="1400" b="1" dirty="0">
                <a:solidFill>
                  <a:srgbClr val="C00000"/>
                </a:solidFill>
              </a:rPr>
              <a:t>Sec. 62(1) of Companies Act, 2013 &amp;           SEBI (ICDR) Regulations, 2009</a:t>
            </a:r>
          </a:p>
          <a:p>
            <a:pPr>
              <a:buFont typeface="Arial" charset="0"/>
              <a:buNone/>
            </a:pPr>
            <a:endParaRPr lang="en-US" sz="1400" b="1" dirty="0">
              <a:solidFill>
                <a:srgbClr val="C00000"/>
              </a:solidFill>
              <a:latin typeface="Franklin Gothic Book" pitchFamily="34" charset="0"/>
            </a:endParaRPr>
          </a:p>
          <a:p>
            <a:r>
              <a:rPr lang="en-US" sz="1600" b="1" dirty="0">
                <a:solidFill>
                  <a:srgbClr val="00B050"/>
                </a:solidFill>
              </a:rPr>
              <a:t>Preferential Offer/Qualified Institutional Placement(QIP)</a:t>
            </a:r>
          </a:p>
          <a:p>
            <a:pPr>
              <a:buFont typeface="Arial" charset="0"/>
              <a:buNone/>
            </a:pPr>
            <a:r>
              <a:rPr lang="en-US" sz="1400" b="1" dirty="0">
                <a:solidFill>
                  <a:srgbClr val="C00000"/>
                </a:solidFill>
              </a:rPr>
              <a:t>Sec. 62(1) of Companies Act, 2013 &amp;           SEBI (ICDR) Regulations, 2009</a:t>
            </a:r>
          </a:p>
          <a:p>
            <a:pPr eaLnBrk="1" hangingPunct="1">
              <a:spcBef>
                <a:spcPts val="800"/>
              </a:spcBef>
              <a:buFont typeface="Arial" charset="0"/>
              <a:buNone/>
            </a:pPr>
            <a:endParaRPr lang="en-US" sz="1400" b="1" dirty="0">
              <a:solidFill>
                <a:srgbClr val="C00000"/>
              </a:solidFill>
              <a:latin typeface="Franklin Gothic Book" pitchFamily="34" charset="0"/>
            </a:endParaRPr>
          </a:p>
          <a:p>
            <a:r>
              <a:rPr lang="en-US" sz="1600" b="1" dirty="0">
                <a:solidFill>
                  <a:srgbClr val="00B050"/>
                </a:solidFill>
              </a:rPr>
              <a:t>Public Issue of Shares</a:t>
            </a:r>
          </a:p>
          <a:p>
            <a:r>
              <a:rPr lang="en-US" sz="1400" b="1" dirty="0">
                <a:solidFill>
                  <a:srgbClr val="00B050"/>
                </a:solidFill>
              </a:rPr>
              <a:t>        </a:t>
            </a:r>
            <a:r>
              <a:rPr lang="en-US" sz="1400" b="1" dirty="0"/>
              <a:t>a) Initial Public Offer (IPO) </a:t>
            </a:r>
          </a:p>
          <a:p>
            <a:r>
              <a:rPr lang="en-US" sz="1400" b="1" dirty="0">
                <a:solidFill>
                  <a:srgbClr val="C00000"/>
                </a:solidFill>
                <a:latin typeface="Franklin Gothic Book" pitchFamily="34" charset="0"/>
              </a:rPr>
              <a:t>               </a:t>
            </a:r>
            <a:r>
              <a:rPr lang="en-US" sz="1400" b="1" dirty="0">
                <a:solidFill>
                  <a:srgbClr val="C00000"/>
                </a:solidFill>
              </a:rPr>
              <a:t>SEBI(ICDR) Regulations, 2009</a:t>
            </a:r>
          </a:p>
          <a:p>
            <a:r>
              <a:rPr lang="en-US" sz="1400" b="1" dirty="0"/>
              <a:t> </a:t>
            </a:r>
          </a:p>
          <a:p>
            <a:r>
              <a:rPr lang="en-US" sz="1400" b="1" dirty="0"/>
              <a:t>        b) Further/Follow on Public Offer</a:t>
            </a:r>
          </a:p>
          <a:p>
            <a:r>
              <a:rPr lang="en-US" sz="1400" b="1" dirty="0">
                <a:solidFill>
                  <a:srgbClr val="C00000"/>
                </a:solidFill>
                <a:latin typeface="Franklin Gothic Book" pitchFamily="34" charset="0"/>
              </a:rPr>
              <a:t>               </a:t>
            </a:r>
            <a:r>
              <a:rPr lang="en-US" sz="1400" b="1" dirty="0">
                <a:solidFill>
                  <a:srgbClr val="C00000"/>
                </a:solidFill>
              </a:rPr>
              <a:t>SEBI(ICDR) Regulations, 2009</a:t>
            </a:r>
          </a:p>
          <a:p>
            <a:endParaRPr lang="en-US" sz="1400" dirty="0"/>
          </a:p>
          <a:p>
            <a:r>
              <a:rPr lang="en-US" sz="1600" b="1" dirty="0">
                <a:solidFill>
                  <a:srgbClr val="00B050"/>
                </a:solidFill>
              </a:rPr>
              <a:t>Employee Stock Options</a:t>
            </a:r>
          </a:p>
          <a:p>
            <a:r>
              <a:rPr lang="en-IN" sz="1400" b="1" dirty="0">
                <a:solidFill>
                  <a:srgbClr val="C00000"/>
                </a:solidFill>
              </a:rPr>
              <a:t>SEBI (Share Based Employee Benefits) Regulations, 2014</a:t>
            </a:r>
          </a:p>
          <a:p>
            <a:endParaRPr lang="en-US" sz="1600" b="1" dirty="0">
              <a:solidFill>
                <a:srgbClr val="C00000"/>
              </a:solidFill>
            </a:endParaRPr>
          </a:p>
          <a:p>
            <a:r>
              <a:rPr lang="en-US" sz="1600" b="1" dirty="0">
                <a:solidFill>
                  <a:srgbClr val="00B050"/>
                </a:solidFill>
              </a:rPr>
              <a:t>Issue of Sweat Equity Shares</a:t>
            </a:r>
          </a:p>
          <a:p>
            <a:r>
              <a:rPr lang="en-IN" sz="1400" b="1" dirty="0">
                <a:solidFill>
                  <a:srgbClr val="C00000"/>
                </a:solidFill>
              </a:rPr>
              <a:t>SEBI (Issue of Sweat Equity Shares) Regulations, 2002</a:t>
            </a:r>
          </a:p>
          <a:p>
            <a:pPr>
              <a:buFont typeface="Arial" charset="0"/>
              <a:buNone/>
            </a:pPr>
            <a:endParaRPr lang="en-US" sz="1600" b="1" dirty="0">
              <a:solidFill>
                <a:srgbClr val="00B050"/>
              </a:solidFill>
            </a:endParaRPr>
          </a:p>
          <a:p>
            <a:r>
              <a:rPr lang="en-US" sz="1600" b="1" dirty="0">
                <a:solidFill>
                  <a:srgbClr val="00B050"/>
                </a:solidFill>
              </a:rPr>
              <a:t>Bonus Issue</a:t>
            </a:r>
          </a:p>
          <a:p>
            <a:r>
              <a:rPr lang="en-US" sz="1400" b="1" dirty="0">
                <a:solidFill>
                  <a:srgbClr val="C00000"/>
                </a:solidFill>
              </a:rPr>
              <a:t>SEBI(ICDR) Regulations, 2009</a:t>
            </a:r>
          </a:p>
        </p:txBody>
      </p:sp>
      <p:pic>
        <p:nvPicPr>
          <p:cNvPr id="6" name="Picture 5" descr="Untitled.png"/>
          <p:cNvPicPr>
            <a:picLocks noChangeAspect="1"/>
          </p:cNvPicPr>
          <p:nvPr/>
        </p:nvPicPr>
        <p:blipFill>
          <a:blip r:embed="rId2"/>
          <a:stretch>
            <a:fillRect/>
          </a:stretch>
        </p:blipFill>
        <p:spPr>
          <a:xfrm>
            <a:off x="8286630" y="6019800"/>
            <a:ext cx="857370" cy="838200"/>
          </a:xfrm>
          <a:prstGeom prst="rect">
            <a:avLst/>
          </a:prstGeom>
        </p:spPr>
      </p:pic>
      <p:sp>
        <p:nvSpPr>
          <p:cNvPr id="7" name="TextBox 6"/>
          <p:cNvSpPr txBox="1"/>
          <p:nvPr/>
        </p:nvSpPr>
        <p:spPr>
          <a:xfrm>
            <a:off x="0" y="0"/>
            <a:ext cx="6096000" cy="369332"/>
          </a:xfrm>
          <a:prstGeom prst="rect">
            <a:avLst/>
          </a:prstGeom>
          <a:noFill/>
        </p:spPr>
        <p:txBody>
          <a:bodyPr wrap="square" rtlCol="0">
            <a:spAutoFit/>
          </a:bodyPr>
          <a:lstStyle/>
          <a:p>
            <a:r>
              <a:rPr lang="en-US" b="1" dirty="0" smtClean="0"/>
              <a:t>Rules and Regulations  </a:t>
            </a:r>
            <a:endParaRPr lang="en-US" b="1" dirty="0"/>
          </a:p>
        </p:txBody>
      </p:sp>
    </p:spTree>
  </p:cSld>
  <p:clrMapOvr>
    <a:masterClrMapping/>
  </p:clrMapOvr>
  <p:transition spd="slow">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971800"/>
            <a:ext cx="5105400" cy="685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10" name="Rounded Rectangle 9"/>
          <p:cNvSpPr/>
          <p:nvPr/>
        </p:nvSpPr>
        <p:spPr>
          <a:xfrm>
            <a:off x="0" y="2895600"/>
            <a:ext cx="5334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228600"/>
            <a:ext cx="9144000" cy="1219200"/>
          </a:xfrm>
        </p:spPr>
        <p:txBody>
          <a:bodyPr>
            <a:normAutofit/>
          </a:bodyPr>
          <a:lstStyle/>
          <a:p>
            <a:pPr algn="l"/>
            <a:r>
              <a:rPr lang="en-US" sz="4800" b="1" dirty="0" smtClean="0">
                <a:solidFill>
                  <a:schemeClr val="accent3"/>
                </a:solidFill>
                <a:effectLst>
                  <a:outerShdw blurRad="38100" dist="38100" dir="2700000" algn="tl">
                    <a:srgbClr val="000000">
                      <a:alpha val="43137"/>
                    </a:srgbClr>
                  </a:outerShdw>
                </a:effectLst>
                <a:latin typeface="Book Antiqua" pitchFamily="18" charset="0"/>
              </a:rPr>
              <a:t>Rights Issue</a:t>
            </a:r>
            <a:endParaRPr lang="en-US" sz="4800" b="1" dirty="0">
              <a:solidFill>
                <a:schemeClr val="accent3"/>
              </a:solidFill>
              <a:effectLst>
                <a:outerShdw blurRad="38100" dist="38100" dir="2700000" algn="tl">
                  <a:srgbClr val="000000">
                    <a:alpha val="43137"/>
                  </a:srgbClr>
                </a:outerShdw>
              </a:effectLst>
              <a:latin typeface="Book Antiqua" pitchFamily="18" charset="0"/>
            </a:endParaRPr>
          </a:p>
        </p:txBody>
      </p:sp>
      <p:sp>
        <p:nvSpPr>
          <p:cNvPr id="3" name="Flowchart: Connector 2"/>
          <p:cNvSpPr/>
          <p:nvPr/>
        </p:nvSpPr>
        <p:spPr>
          <a:xfrm>
            <a:off x="-1219200" y="4267200"/>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 name="TextBox 5"/>
          <p:cNvSpPr txBox="1"/>
          <p:nvPr/>
        </p:nvSpPr>
        <p:spPr>
          <a:xfrm>
            <a:off x="0" y="762001"/>
            <a:ext cx="9296400" cy="6340197"/>
          </a:xfrm>
          <a:prstGeom prst="rect">
            <a:avLst/>
          </a:prstGeo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wrap="square" rtlCol="0">
            <a:spAutoFit/>
          </a:bodyPr>
          <a:lstStyle/>
          <a:p>
            <a:pPr>
              <a:buFont typeface="Wingdings" pitchFamily="2" charset="2"/>
              <a:buChar char="v"/>
            </a:pPr>
            <a:r>
              <a:rPr lang="en-US" sz="2000" b="1" i="1" dirty="0" smtClean="0"/>
              <a:t>Meaning of Rights Issue:</a:t>
            </a:r>
          </a:p>
          <a:p>
            <a:endParaRPr lang="en-US" b="1" i="1" dirty="0" smtClean="0"/>
          </a:p>
          <a:p>
            <a:pPr>
              <a:buFont typeface="Wingdings" pitchFamily="2" charset="2"/>
              <a:buChar char="Ø"/>
            </a:pPr>
            <a:r>
              <a:rPr lang="en-US" dirty="0" smtClean="0"/>
              <a:t>When an issue of Securities </a:t>
            </a:r>
            <a:r>
              <a:rPr lang="en-US" b="1" dirty="0" smtClean="0">
                <a:solidFill>
                  <a:srgbClr val="C00000"/>
                </a:solidFill>
              </a:rPr>
              <a:t>is made to existing shareholders </a:t>
            </a:r>
            <a:r>
              <a:rPr lang="en-US" dirty="0" smtClean="0"/>
              <a:t>existing as on a particular date fixed by the issuer (i.e.; Record date) is called  Rights issue.</a:t>
            </a:r>
          </a:p>
          <a:p>
            <a:endParaRPr lang="en-US" dirty="0" smtClean="0"/>
          </a:p>
          <a:p>
            <a:pPr>
              <a:buFont typeface="Wingdings" pitchFamily="2" charset="2"/>
              <a:buChar char="Ø"/>
            </a:pPr>
            <a:r>
              <a:rPr lang="en-US" dirty="0" smtClean="0"/>
              <a:t>The Rights are offered in a particular ratio to the number of securities held as on he record date</a:t>
            </a:r>
          </a:p>
          <a:p>
            <a:endParaRPr lang="en-US" sz="2000" b="1" i="1" dirty="0" smtClean="0"/>
          </a:p>
          <a:p>
            <a:endParaRPr lang="en-US" sz="2000" b="1" i="1" dirty="0" smtClean="0"/>
          </a:p>
          <a:p>
            <a:endParaRPr lang="en-US" sz="2000" b="1" i="1" dirty="0" smtClean="0"/>
          </a:p>
          <a:p>
            <a:pPr>
              <a:buFont typeface="Wingdings" pitchFamily="2" charset="2"/>
              <a:buChar char="v"/>
            </a:pPr>
            <a:r>
              <a:rPr lang="en-US" sz="2000" b="1" i="1" dirty="0" smtClean="0"/>
              <a:t>Procedure for Rights Issue:</a:t>
            </a:r>
          </a:p>
          <a:p>
            <a:endParaRPr lang="en-US" b="1" i="1" dirty="0" smtClean="0"/>
          </a:p>
          <a:p>
            <a:pPr marL="342900" indent="-342900">
              <a:buFont typeface="+mj-lt"/>
              <a:buAutoNum type="arabicPeriod"/>
            </a:pPr>
            <a:r>
              <a:rPr lang="en-US" b="1" dirty="0" smtClean="0"/>
              <a:t>Check weather articles authorize right issue:- </a:t>
            </a:r>
            <a:r>
              <a:rPr lang="en-US" dirty="0" smtClean="0"/>
              <a:t>If not, take steps to increase the authorised capital.</a:t>
            </a:r>
          </a:p>
          <a:p>
            <a:pPr marL="342900" indent="-342900"/>
            <a:endParaRPr lang="en-US" b="1" dirty="0" smtClean="0"/>
          </a:p>
          <a:p>
            <a:pPr marL="342900" indent="-342900"/>
            <a:r>
              <a:rPr lang="en-US" b="1" dirty="0" smtClean="0"/>
              <a:t>2.   Finalizing the Letter Offer: </a:t>
            </a:r>
            <a:r>
              <a:rPr lang="en-US" dirty="0" smtClean="0"/>
              <a:t>contains offer price, face value, mode&amp; terms of issue and right of renunciation</a:t>
            </a:r>
          </a:p>
          <a:p>
            <a:pPr marL="342900" indent="-342900"/>
            <a:endParaRPr lang="en-US" b="1" dirty="0" smtClean="0"/>
          </a:p>
          <a:p>
            <a:pPr marL="342900" indent="-342900"/>
            <a:r>
              <a:rPr lang="en-US" b="1" dirty="0" smtClean="0"/>
              <a:t>3.    Board Meeting:- </a:t>
            </a:r>
            <a:r>
              <a:rPr lang="en-US" dirty="0" smtClean="0"/>
              <a:t>Hold Board Meeting and pass resolution for approval of letter of offer. Notice of </a:t>
            </a:r>
            <a:r>
              <a:rPr lang="en-US" b="1" dirty="0" smtClean="0">
                <a:solidFill>
                  <a:srgbClr val="C00000"/>
                </a:solidFill>
              </a:rPr>
              <a:t>BM to be sent at least 7 days </a:t>
            </a:r>
            <a:r>
              <a:rPr lang="en-US" dirty="0" smtClean="0"/>
              <a:t>before date of BM</a:t>
            </a:r>
          </a:p>
          <a:p>
            <a:pPr marL="342900" indent="-342900"/>
            <a:endParaRPr lang="en-US" dirty="0" smtClean="0"/>
          </a:p>
          <a:p>
            <a:pPr marL="342900" indent="-342900">
              <a:buAutoNum type="arabicPeriod" startAt="4"/>
            </a:pPr>
            <a:r>
              <a:rPr lang="en-US" b="1" dirty="0" smtClean="0"/>
              <a:t> Filing of MGT-14 :-</a:t>
            </a:r>
            <a:r>
              <a:rPr lang="en-US" b="1" dirty="0" smtClean="0">
                <a:solidFill>
                  <a:srgbClr val="C00000"/>
                </a:solidFill>
              </a:rPr>
              <a:t>File MGT-14 </a:t>
            </a:r>
            <a:r>
              <a:rPr lang="en-US" dirty="0" smtClean="0"/>
              <a:t>within 30 days from passing board resolution. </a:t>
            </a:r>
          </a:p>
          <a:p>
            <a:pPr marL="342900" indent="-342900">
              <a:buAutoNum type="arabicPeriod" startAt="4"/>
            </a:pPr>
            <a:endParaRPr lang="en-US" dirty="0" smtClean="0"/>
          </a:p>
        </p:txBody>
      </p:sp>
      <p:pic>
        <p:nvPicPr>
          <p:cNvPr id="8" name="Picture 7" descr="Untitled.png"/>
          <p:cNvPicPr>
            <a:picLocks noChangeAspect="1"/>
          </p:cNvPicPr>
          <p:nvPr/>
        </p:nvPicPr>
        <p:blipFill>
          <a:blip r:embed="rId2"/>
          <a:stretch>
            <a:fillRect/>
          </a:stretch>
        </p:blipFill>
        <p:spPr>
          <a:xfrm>
            <a:off x="8286630" y="6172200"/>
            <a:ext cx="857370" cy="838200"/>
          </a:xfrm>
          <a:prstGeom prst="rect">
            <a:avLst/>
          </a:prstGeom>
        </p:spPr>
      </p:pic>
      <p:pic>
        <p:nvPicPr>
          <p:cNvPr id="9" name="Picture 8" descr="images.jpg"/>
          <p:cNvPicPr>
            <a:picLocks noChangeAspect="1"/>
          </p:cNvPicPr>
          <p:nvPr/>
        </p:nvPicPr>
        <p:blipFill>
          <a:blip r:embed="rId3"/>
          <a:stretch>
            <a:fillRect/>
          </a:stretch>
        </p:blipFill>
        <p:spPr>
          <a:xfrm>
            <a:off x="6477000" y="0"/>
            <a:ext cx="2857500" cy="1219200"/>
          </a:xfrm>
          <a:prstGeom prst="rect">
            <a:avLst/>
          </a:prstGeom>
        </p:spPr>
      </p:pic>
      <p:sp>
        <p:nvSpPr>
          <p:cNvPr id="12" name="Rectangle 11"/>
          <p:cNvSpPr/>
          <p:nvPr/>
        </p:nvSpPr>
        <p:spPr>
          <a:xfrm>
            <a:off x="1600200" y="2590800"/>
            <a:ext cx="6172200" cy="6858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endParaRPr lang="en-US" sz="2000" b="1" i="1" dirty="0" smtClean="0">
              <a:latin typeface="Arial" pitchFamily="34" charset="0"/>
              <a:cs typeface="Arial" pitchFamily="34" charset="0"/>
            </a:endParaRPr>
          </a:p>
          <a:p>
            <a:pPr algn="ctr"/>
            <a:r>
              <a:rPr lang="en-US" sz="2000" b="1" i="1" dirty="0" smtClean="0">
                <a:latin typeface="Arial" pitchFamily="34" charset="0"/>
                <a:cs typeface="Arial" pitchFamily="34" charset="0"/>
              </a:rPr>
              <a:t>Rights Issue for Public and Private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Se.62(1) of companies Act, 2013 </a:t>
            </a:r>
          </a:p>
          <a:p>
            <a:pPr algn="ctr"/>
            <a:endParaRPr lang="en-US" sz="2000" b="1" i="1" dirty="0" smtClean="0">
              <a:latin typeface="+mj-lt"/>
            </a:endParaRPr>
          </a:p>
          <a:p>
            <a:pPr algn="ctr"/>
            <a:endParaRPr lang="en-US" dirty="0">
              <a:latin typeface="+mj-lt"/>
            </a:endParaRPr>
          </a:p>
        </p:txBody>
      </p:sp>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titled.png"/>
          <p:cNvPicPr>
            <a:picLocks noChangeAspect="1"/>
          </p:cNvPicPr>
          <p:nvPr/>
        </p:nvPicPr>
        <p:blipFill>
          <a:blip r:embed="rId2"/>
          <a:stretch>
            <a:fillRect/>
          </a:stretch>
        </p:blipFill>
        <p:spPr>
          <a:xfrm>
            <a:off x="8286630" y="6019800"/>
            <a:ext cx="857370" cy="838200"/>
          </a:xfrm>
          <a:prstGeom prst="rect">
            <a:avLst/>
          </a:prstGeom>
        </p:spPr>
      </p:pic>
      <p:sp>
        <p:nvSpPr>
          <p:cNvPr id="6" name="Content Placeholder 5"/>
          <p:cNvSpPr>
            <a:spLocks noGrp="1"/>
          </p:cNvSpPr>
          <p:nvPr>
            <p:ph idx="1"/>
          </p:nvPr>
        </p:nvSpPr>
        <p:spPr>
          <a:xfrm>
            <a:off x="0" y="990600"/>
            <a:ext cx="9144000" cy="5867400"/>
          </a:xfrm>
          <a:effectLst>
            <a:innerShdw blurRad="114300">
              <a:prstClr val="black"/>
            </a:innerShdw>
          </a:effectLst>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
              <a:buNone/>
            </a:pPr>
            <a:r>
              <a:rPr lang="en-US" sz="1800" b="1" dirty="0" smtClean="0"/>
              <a:t>5.  Dispatch Letter of Offer</a:t>
            </a:r>
          </a:p>
          <a:p>
            <a:pPr algn="just">
              <a:buNone/>
            </a:pPr>
            <a:endParaRPr lang="en-US" sz="1800" b="1" dirty="0" smtClean="0"/>
          </a:p>
          <a:p>
            <a:pPr algn="just">
              <a:buNone/>
            </a:pPr>
            <a:r>
              <a:rPr lang="en-US" sz="1800" b="1" dirty="0" smtClean="0"/>
              <a:t>6.  Time period of open offer:- </a:t>
            </a:r>
            <a:r>
              <a:rPr lang="en-US" sz="1800" dirty="0" smtClean="0"/>
              <a:t>Offer to be kept open for minimum </a:t>
            </a:r>
            <a:r>
              <a:rPr lang="en-US" sz="1800" b="1" dirty="0" smtClean="0">
                <a:solidFill>
                  <a:srgbClr val="C00000"/>
                </a:solidFill>
              </a:rPr>
              <a:t>15 days </a:t>
            </a:r>
            <a:r>
              <a:rPr lang="en-US" sz="1800" dirty="0" smtClean="0"/>
              <a:t>upto </a:t>
            </a:r>
            <a:r>
              <a:rPr lang="en-US" sz="1800" b="1" dirty="0" smtClean="0">
                <a:solidFill>
                  <a:srgbClr val="C00000"/>
                </a:solidFill>
              </a:rPr>
              <a:t>30 days</a:t>
            </a:r>
            <a:r>
              <a:rPr lang="en-US" sz="1800" dirty="0" smtClean="0"/>
              <a:t>.</a:t>
            </a:r>
          </a:p>
          <a:p>
            <a:pPr algn="just">
              <a:buNone/>
            </a:pPr>
            <a:endParaRPr lang="en-US" sz="1800" b="1" dirty="0" smtClean="0"/>
          </a:p>
          <a:p>
            <a:pPr algn="just">
              <a:buNone/>
            </a:pPr>
            <a:r>
              <a:rPr lang="en-US" sz="1800" b="1" dirty="0" smtClean="0"/>
              <a:t>7.  Deemed refusal</a:t>
            </a:r>
            <a:r>
              <a:rPr lang="en-US" sz="1800" dirty="0" smtClean="0"/>
              <a:t>:- No Intimation in </a:t>
            </a:r>
            <a:r>
              <a:rPr lang="en-US" sz="1800" b="1" dirty="0" smtClean="0">
                <a:solidFill>
                  <a:srgbClr val="C00000"/>
                </a:solidFill>
              </a:rPr>
              <a:t>30 days </a:t>
            </a:r>
            <a:r>
              <a:rPr lang="en-US" sz="1800" dirty="0" smtClean="0"/>
              <a:t>would be deemed to be refusal of the offer.</a:t>
            </a:r>
          </a:p>
          <a:p>
            <a:pPr algn="just">
              <a:buNone/>
            </a:pPr>
            <a:endParaRPr lang="en-US" sz="1800" dirty="0" smtClean="0"/>
          </a:p>
          <a:p>
            <a:pPr algn="just">
              <a:buNone/>
            </a:pPr>
            <a:r>
              <a:rPr lang="en-US" sz="1800" b="1" dirty="0" smtClean="0"/>
              <a:t>8. Another Board Meeting</a:t>
            </a:r>
            <a:r>
              <a:rPr lang="en-US" sz="1800" dirty="0" smtClean="0"/>
              <a:t>: Hold another Board Meeting to approve issue of shares to shareholders who have opted for the Right Issue of shares. Notice of BM to be sent at least 7 days before date of BM.</a:t>
            </a:r>
          </a:p>
          <a:p>
            <a:pPr algn="just">
              <a:buNone/>
            </a:pPr>
            <a:endParaRPr lang="en-US" sz="1800" b="1" dirty="0" smtClean="0"/>
          </a:p>
          <a:p>
            <a:pPr algn="just">
              <a:buNone/>
            </a:pPr>
            <a:r>
              <a:rPr lang="en-US" sz="1800" b="1" dirty="0" smtClean="0"/>
              <a:t>9. Issuance of shares</a:t>
            </a:r>
            <a:r>
              <a:rPr lang="en-US" sz="1800" dirty="0" smtClean="0"/>
              <a:t>:– Issue shares in accordance with the </a:t>
            </a:r>
            <a:r>
              <a:rPr lang="en-US" sz="1800" b="1" dirty="0" smtClean="0">
                <a:solidFill>
                  <a:srgbClr val="C00000"/>
                </a:solidFill>
              </a:rPr>
              <a:t>list of allottees </a:t>
            </a:r>
            <a:r>
              <a:rPr lang="en-US" sz="1800" dirty="0" smtClean="0"/>
              <a:t>approved in the Board Meeting.</a:t>
            </a:r>
          </a:p>
          <a:p>
            <a:pPr algn="just">
              <a:buNone/>
            </a:pPr>
            <a:endParaRPr lang="en-US" sz="1800" dirty="0" smtClean="0"/>
          </a:p>
          <a:p>
            <a:pPr algn="just">
              <a:buNone/>
            </a:pPr>
            <a:r>
              <a:rPr lang="en-US" sz="1800" b="1" dirty="0" smtClean="0"/>
              <a:t>10. Filing of PAS- 3</a:t>
            </a:r>
            <a:r>
              <a:rPr lang="en-US" sz="1800" dirty="0" smtClean="0"/>
              <a:t>:- </a:t>
            </a:r>
            <a:r>
              <a:rPr lang="en-US" sz="1800" b="1" dirty="0" smtClean="0">
                <a:solidFill>
                  <a:srgbClr val="C00000"/>
                </a:solidFill>
              </a:rPr>
              <a:t>File PAS-3 within 30 days </a:t>
            </a:r>
            <a:r>
              <a:rPr lang="en-US" sz="1800" dirty="0" smtClean="0"/>
              <a:t>from date of allotment – return of allotment.</a:t>
            </a:r>
          </a:p>
          <a:p>
            <a:pPr algn="just">
              <a:buNone/>
            </a:pPr>
            <a:endParaRPr lang="en-US" sz="1800" dirty="0" smtClean="0"/>
          </a:p>
          <a:p>
            <a:pPr algn="just">
              <a:buNone/>
            </a:pPr>
            <a:r>
              <a:rPr lang="en-US" sz="1800" b="1" dirty="0" smtClean="0"/>
              <a:t>11</a:t>
            </a:r>
            <a:r>
              <a:rPr lang="en-US" sz="1800" dirty="0" smtClean="0"/>
              <a:t>. </a:t>
            </a:r>
            <a:r>
              <a:rPr lang="en-US" sz="1800" b="1" dirty="0" smtClean="0"/>
              <a:t>Issuance of share certificates</a:t>
            </a:r>
            <a:r>
              <a:rPr lang="en-US" sz="1800" dirty="0" smtClean="0"/>
              <a:t>:- Issue Share Certificate </a:t>
            </a:r>
            <a:r>
              <a:rPr lang="en-US" sz="1800" b="1" dirty="0" smtClean="0">
                <a:solidFill>
                  <a:srgbClr val="C00000"/>
                </a:solidFill>
              </a:rPr>
              <a:t>within 2 months </a:t>
            </a:r>
            <a:r>
              <a:rPr lang="en-US" sz="1800" dirty="0" smtClean="0"/>
              <a:t>from date of allotment.</a:t>
            </a:r>
          </a:p>
          <a:p>
            <a:pPr algn="just">
              <a:buNone/>
            </a:pPr>
            <a:endParaRPr lang="en-US" sz="1800" dirty="0" smtClean="0"/>
          </a:p>
          <a:p>
            <a:pPr algn="just">
              <a:buNone/>
            </a:pPr>
            <a:r>
              <a:rPr lang="en-US" sz="1800" b="1" dirty="0" smtClean="0"/>
              <a:t>12</a:t>
            </a:r>
            <a:r>
              <a:rPr lang="en-US" sz="1800" dirty="0" smtClean="0"/>
              <a:t>. The Board of Directors must comply with Sec. 61, 64 to increase of Authorised </a:t>
            </a:r>
          </a:p>
          <a:p>
            <a:pPr algn="just">
              <a:buNone/>
            </a:pPr>
            <a:r>
              <a:rPr lang="en-US" sz="1800" dirty="0" smtClean="0"/>
              <a:t>       Capital if post rights issue paid up capital is exceeding the existing authorised capital</a:t>
            </a:r>
            <a:endParaRPr lang="en-US" sz="1800" dirty="0"/>
          </a:p>
        </p:txBody>
      </p:sp>
      <p:pic>
        <p:nvPicPr>
          <p:cNvPr id="5" name="Picture 4" descr="Untitled.png"/>
          <p:cNvPicPr>
            <a:picLocks noChangeAspect="1"/>
          </p:cNvPicPr>
          <p:nvPr/>
        </p:nvPicPr>
        <p:blipFill>
          <a:blip r:embed="rId2"/>
          <a:stretch>
            <a:fillRect/>
          </a:stretch>
        </p:blipFill>
        <p:spPr>
          <a:xfrm>
            <a:off x="8286630" y="6019800"/>
            <a:ext cx="857370" cy="838200"/>
          </a:xfrm>
          <a:prstGeom prst="rect">
            <a:avLst/>
          </a:prstGeom>
        </p:spPr>
      </p:pic>
      <p:sp>
        <p:nvSpPr>
          <p:cNvPr id="8" name="Rectangle 7"/>
          <p:cNvSpPr/>
          <p:nvPr/>
        </p:nvSpPr>
        <p:spPr>
          <a:xfrm>
            <a:off x="1295400" y="152400"/>
            <a:ext cx="6172200" cy="685800"/>
          </a:xfrm>
          <a:prstGeom prst="rect">
            <a:avLst/>
          </a:prstGeom>
          <a:ln>
            <a:solidFill>
              <a:schemeClr val="tx1"/>
            </a:solidFill>
          </a:ln>
          <a:effectLst>
            <a:glow rad="101600">
              <a:schemeClr val="tx1">
                <a:alpha val="6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000" b="1" i="1" dirty="0" smtClean="0">
              <a:latin typeface="+mj-lt"/>
            </a:endParaRPr>
          </a:p>
          <a:p>
            <a:pPr algn="ctr"/>
            <a:endParaRPr lang="en-US" sz="2000" b="1" i="1" dirty="0" smtClean="0">
              <a:latin typeface="Arial" pitchFamily="34" charset="0"/>
              <a:cs typeface="Arial" pitchFamily="34" charset="0"/>
            </a:endParaRPr>
          </a:p>
          <a:p>
            <a:pPr algn="ctr"/>
            <a:r>
              <a:rPr lang="en-US" sz="2000" b="1" i="1" dirty="0" smtClean="0">
                <a:latin typeface="Arial" pitchFamily="34" charset="0"/>
                <a:cs typeface="Arial" pitchFamily="34" charset="0"/>
              </a:rPr>
              <a:t>Rights Issue for Public and Private Companies</a:t>
            </a:r>
            <a:r>
              <a:rPr lang="en-US" sz="2000" b="1" i="1" dirty="0" smtClean="0">
                <a:latin typeface="+mj-lt"/>
              </a:rPr>
              <a:t>:</a:t>
            </a:r>
          </a:p>
          <a:p>
            <a:pPr algn="ctr"/>
            <a:r>
              <a:rPr lang="en-US" sz="1400" b="1" dirty="0" smtClean="0">
                <a:solidFill>
                  <a:schemeClr val="bg1"/>
                </a:solidFill>
                <a:latin typeface="Arial" pitchFamily="34" charset="0"/>
                <a:cs typeface="Arial" pitchFamily="34" charset="0"/>
              </a:rPr>
              <a:t>Se.62(1) of companies Act, 2013 </a:t>
            </a:r>
          </a:p>
          <a:p>
            <a:pPr algn="ctr"/>
            <a:endParaRPr lang="en-US" sz="2000" b="1" i="1" dirty="0" smtClean="0">
              <a:latin typeface="+mj-lt"/>
            </a:endParaRPr>
          </a:p>
          <a:p>
            <a:pPr algn="ctr"/>
            <a:endParaRPr lang="en-US" dirty="0">
              <a:latin typeface="+mj-lt"/>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4849</TotalTime>
  <Words>6881</Words>
  <Application>Microsoft Office PowerPoint</Application>
  <PresentationFormat>On-screen Show (4:3)</PresentationFormat>
  <Paragraphs>825</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Coverage:</vt:lpstr>
      <vt:lpstr>Slide 3</vt:lpstr>
      <vt:lpstr>Allotment of Securities</vt:lpstr>
      <vt:lpstr>Slide 5</vt:lpstr>
      <vt:lpstr>Further issue of Capital:</vt:lpstr>
      <vt:lpstr>Slide 7</vt:lpstr>
      <vt:lpstr>Rights Issue</vt:lpstr>
      <vt:lpstr>Slide 9</vt:lpstr>
      <vt:lpstr>Slide 10</vt:lpstr>
      <vt:lpstr>Slide 11</vt:lpstr>
      <vt:lpstr>Slide 12</vt:lpstr>
      <vt:lpstr>Slide 13</vt:lpstr>
      <vt:lpstr>Further issue of capital other than Rights Issue</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Bonus Shares</vt:lpstr>
      <vt:lpstr>Slide 36</vt:lpstr>
      <vt:lpstr>Slide 37</vt:lpstr>
      <vt:lpstr>Slide 38</vt:lpstr>
      <vt:lpstr>Non Convertible Preference Shares /Debentures</vt:lpstr>
      <vt:lpstr>Issue and allotment of Preference Shares </vt:lpstr>
      <vt:lpstr>Issue and allotment of Preference Shares</vt:lpstr>
      <vt:lpstr>Slide 42</vt:lpstr>
      <vt:lpstr>Procedure to issue and redemption of Preference shares</vt:lpstr>
      <vt:lpstr>Slide 44</vt:lpstr>
      <vt:lpstr>Allotment of Debentures</vt:lpstr>
      <vt:lpstr>Allotment of Debentures</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HOME</dc:creator>
  <cp:lastModifiedBy>user</cp:lastModifiedBy>
  <cp:revision>470</cp:revision>
  <dcterms:created xsi:type="dcterms:W3CDTF">2006-08-16T00:00:00Z</dcterms:created>
  <dcterms:modified xsi:type="dcterms:W3CDTF">2017-06-11T04:03:35Z</dcterms:modified>
</cp:coreProperties>
</file>