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1" r:id="rId5"/>
    <p:sldId id="259" r:id="rId6"/>
    <p:sldId id="267" r:id="rId7"/>
    <p:sldId id="260" r:id="rId8"/>
    <p:sldId id="262" r:id="rId9"/>
    <p:sldId id="263" r:id="rId10"/>
    <p:sldId id="265" r:id="rId11"/>
    <p:sldId id="266" r:id="rId12"/>
    <p:sldId id="268" r:id="rId13"/>
    <p:sldId id="269" r:id="rId14"/>
    <p:sldId id="270" r:id="rId15"/>
    <p:sldId id="271" r:id="rId16"/>
    <p:sldId id="272" r:id="rId17"/>
    <p:sldId id="273" r:id="rId18"/>
    <p:sldId id="276" r:id="rId19"/>
    <p:sldId id="274" r:id="rId20"/>
    <p:sldId id="275"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1"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51EA0112-F601-4274-A65C-4A000D0A6BA9}" type="datetimeFigureOut">
              <a:rPr lang="en-US" smtClean="0"/>
              <a:pPr/>
              <a:t>9/7/2013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B0578AD-DAA8-403E-97D9-4B6A4DDAEA99}"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1EA0112-F601-4274-A65C-4A000D0A6BA9}" type="datetimeFigureOut">
              <a:rPr lang="en-US" smtClean="0"/>
              <a:pPr/>
              <a:t>9/7/2013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B0578AD-DAA8-403E-97D9-4B6A4DDAEA99}"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1EA0112-F601-4274-A65C-4A000D0A6BA9}" type="datetimeFigureOut">
              <a:rPr lang="en-US" smtClean="0"/>
              <a:pPr/>
              <a:t>9/7/2013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B0578AD-DAA8-403E-97D9-4B6A4DDAEA99}"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1EA0112-F601-4274-A65C-4A000D0A6BA9}" type="datetimeFigureOut">
              <a:rPr lang="en-US" smtClean="0"/>
              <a:pPr/>
              <a:t>9/7/2013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B0578AD-DAA8-403E-97D9-4B6A4DDAEA99}"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EA0112-F601-4274-A65C-4A000D0A6BA9}" type="datetimeFigureOut">
              <a:rPr lang="en-US" smtClean="0"/>
              <a:pPr/>
              <a:t>9/7/2013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B0578AD-DAA8-403E-97D9-4B6A4DDAEA99}"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51EA0112-F601-4274-A65C-4A000D0A6BA9}" type="datetimeFigureOut">
              <a:rPr lang="en-US" smtClean="0"/>
              <a:pPr/>
              <a:t>9/7/2013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B0578AD-DAA8-403E-97D9-4B6A4DDAEA99}"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51EA0112-F601-4274-A65C-4A000D0A6BA9}" type="datetimeFigureOut">
              <a:rPr lang="en-US" smtClean="0"/>
              <a:pPr/>
              <a:t>9/7/2013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B0578AD-DAA8-403E-97D9-4B6A4DDAEA99}"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51EA0112-F601-4274-A65C-4A000D0A6BA9}" type="datetimeFigureOut">
              <a:rPr lang="en-US" smtClean="0"/>
              <a:pPr/>
              <a:t>9/7/2013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B0578AD-DAA8-403E-97D9-4B6A4DDAEA99}"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EA0112-F601-4274-A65C-4A000D0A6BA9}" type="datetimeFigureOut">
              <a:rPr lang="en-US" smtClean="0"/>
              <a:pPr/>
              <a:t>9/7/2013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B0578AD-DAA8-403E-97D9-4B6A4DDAEA99}"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A0112-F601-4274-A65C-4A000D0A6BA9}" type="datetimeFigureOut">
              <a:rPr lang="en-US" smtClean="0"/>
              <a:pPr/>
              <a:t>9/7/2013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B0578AD-DAA8-403E-97D9-4B6A4DDAEA99}"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A0112-F601-4274-A65C-4A000D0A6BA9}" type="datetimeFigureOut">
              <a:rPr lang="en-US" smtClean="0"/>
              <a:pPr/>
              <a:t>9/7/2013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B0578AD-DAA8-403E-97D9-4B6A4DDAEA99}"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EA0112-F601-4274-A65C-4A000D0A6BA9}" type="datetimeFigureOut">
              <a:rPr lang="en-US" smtClean="0"/>
              <a:pPr/>
              <a:t>9/7/2013</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0578AD-DAA8-403E-97D9-4B6A4DDAEA99}"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NCLT  - CLASS ACTION SUIT</a:t>
            </a:r>
            <a:endParaRPr lang="en-IN" dirty="0"/>
          </a:p>
        </p:txBody>
      </p:sp>
      <p:sp>
        <p:nvSpPr>
          <p:cNvPr id="3" name="Subtitle 2"/>
          <p:cNvSpPr>
            <a:spLocks noGrp="1"/>
          </p:cNvSpPr>
          <p:nvPr>
            <p:ph type="subTitle" idx="1"/>
          </p:nvPr>
        </p:nvSpPr>
        <p:spPr/>
        <p:txBody>
          <a:bodyPr/>
          <a:lstStyle/>
          <a:p>
            <a:r>
              <a:rPr lang="en-US" dirty="0" smtClean="0"/>
              <a:t>A.M SRIDHARAN</a:t>
            </a:r>
          </a:p>
          <a:p>
            <a:r>
              <a:rPr lang="en-US" dirty="0" smtClean="0"/>
              <a:t>PRACTICING COMPANY SECRETARY</a:t>
            </a:r>
          </a:p>
          <a:p>
            <a:r>
              <a:rPr lang="en-US" dirty="0" smtClean="0"/>
              <a:t>09940012655; sri2fine @</a:t>
            </a:r>
            <a:r>
              <a:rPr lang="en-US" dirty="0" err="1" smtClean="0"/>
              <a:t>gmail.com</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Whether High Court Jurisdiction is completely ousted </a:t>
            </a:r>
            <a:endParaRPr lang="en-IN" dirty="0"/>
          </a:p>
        </p:txBody>
      </p:sp>
      <p:sp>
        <p:nvSpPr>
          <p:cNvPr id="3" name="Content Placeholder 2"/>
          <p:cNvSpPr>
            <a:spLocks noGrp="1"/>
          </p:cNvSpPr>
          <p:nvPr>
            <p:ph idx="1"/>
          </p:nvPr>
        </p:nvSpPr>
        <p:spPr/>
        <p:txBody>
          <a:bodyPr/>
          <a:lstStyle/>
          <a:p>
            <a:r>
              <a:rPr lang="en-US" dirty="0" smtClean="0"/>
              <a:t>Sec.463 (1)</a:t>
            </a:r>
          </a:p>
          <a:p>
            <a:r>
              <a:rPr lang="en-US" dirty="0" smtClean="0"/>
              <a:t>Relief from prosecution</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before NCLT and NCLAT</a:t>
            </a:r>
            <a:endParaRPr lang="en-IN" dirty="0"/>
          </a:p>
        </p:txBody>
      </p:sp>
      <p:sp>
        <p:nvSpPr>
          <p:cNvPr id="3" name="Content Placeholder 2"/>
          <p:cNvSpPr>
            <a:spLocks noGrp="1"/>
          </p:cNvSpPr>
          <p:nvPr>
            <p:ph idx="1"/>
          </p:nvPr>
        </p:nvSpPr>
        <p:spPr/>
        <p:txBody>
          <a:bodyPr/>
          <a:lstStyle/>
          <a:p>
            <a:r>
              <a:rPr lang="en-US" dirty="0" smtClean="0"/>
              <a:t>Sec.424</a:t>
            </a:r>
          </a:p>
          <a:p>
            <a:r>
              <a:rPr lang="en-US" dirty="0" smtClean="0"/>
              <a:t>Shall not be bound by code of civil procedure</a:t>
            </a:r>
          </a:p>
          <a:p>
            <a:r>
              <a:rPr lang="en-US" dirty="0" smtClean="0"/>
              <a:t>Shall be guided by principles of natural justice</a:t>
            </a:r>
          </a:p>
          <a:p>
            <a:r>
              <a:rPr lang="en-US" dirty="0" smtClean="0"/>
              <a:t>Other provisions of this act or rules made </a:t>
            </a:r>
            <a:r>
              <a:rPr lang="en-US" dirty="0" err="1" smtClean="0"/>
              <a:t>thereunder</a:t>
            </a:r>
            <a:endParaRPr lang="en-US" dirty="0" smtClean="0"/>
          </a:p>
          <a:p>
            <a:r>
              <a:rPr lang="en-US" dirty="0" smtClean="0"/>
              <a:t>Shall have power regulate their own procedure</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Application of Limitation Act</a:t>
            </a:r>
            <a:endParaRPr lang="en-IN" dirty="0"/>
          </a:p>
        </p:txBody>
      </p:sp>
      <p:sp>
        <p:nvSpPr>
          <p:cNvPr id="3" name="Content Placeholder 2"/>
          <p:cNvSpPr>
            <a:spLocks noGrp="1"/>
          </p:cNvSpPr>
          <p:nvPr>
            <p:ph idx="1"/>
          </p:nvPr>
        </p:nvSpPr>
        <p:spPr/>
        <p:txBody>
          <a:bodyPr>
            <a:normAutofit fontScale="92500"/>
          </a:bodyPr>
          <a:lstStyle/>
          <a:p>
            <a:r>
              <a:rPr lang="en-US" dirty="0" smtClean="0"/>
              <a:t>Sec.433 provisions of Limitation Act apply to proceedings before tribunal or appellate tribunal</a:t>
            </a:r>
          </a:p>
          <a:p>
            <a:r>
              <a:rPr lang="en-US" dirty="0" smtClean="0"/>
              <a:t>Impact</a:t>
            </a:r>
          </a:p>
          <a:p>
            <a:r>
              <a:rPr lang="en-US" dirty="0" smtClean="0"/>
              <a:t>If period is given in the Act, then application/appeal has to be filed within time contemplated</a:t>
            </a:r>
            <a:endParaRPr lang="en-IN" dirty="0"/>
          </a:p>
          <a:p>
            <a:r>
              <a:rPr lang="en-US" dirty="0" smtClean="0"/>
              <a:t>if not filed within the time contemplated application for </a:t>
            </a:r>
            <a:r>
              <a:rPr lang="en-US" dirty="0" err="1" smtClean="0"/>
              <a:t>condonation</a:t>
            </a:r>
            <a:r>
              <a:rPr lang="en-US" dirty="0" smtClean="0"/>
              <a:t> of delay under sec.5 has to be filed</a:t>
            </a:r>
          </a:p>
          <a:p>
            <a:pPr>
              <a:buNone/>
            </a:pPr>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of Limitation Act</a:t>
            </a:r>
            <a:endParaRPr lang="en-IN" dirty="0"/>
          </a:p>
        </p:txBody>
      </p:sp>
      <p:sp>
        <p:nvSpPr>
          <p:cNvPr id="3" name="Content Placeholder 2"/>
          <p:cNvSpPr>
            <a:spLocks noGrp="1"/>
          </p:cNvSpPr>
          <p:nvPr>
            <p:ph idx="1"/>
          </p:nvPr>
        </p:nvSpPr>
        <p:spPr/>
        <p:txBody>
          <a:bodyPr/>
          <a:lstStyle/>
          <a:p>
            <a:r>
              <a:rPr lang="en-US" dirty="0" smtClean="0"/>
              <a:t>If no period is given in the Act, then Art.137 of Limitation would apply.</a:t>
            </a:r>
          </a:p>
          <a:p>
            <a:r>
              <a:rPr lang="en-US" dirty="0" smtClean="0"/>
              <a:t>Art.137 prescribes a maximum of period of three years</a:t>
            </a:r>
          </a:p>
          <a:p>
            <a:r>
              <a:rPr lang="en-US" dirty="0" smtClean="0"/>
              <a:t>If not filed within 3 years then application for </a:t>
            </a:r>
            <a:r>
              <a:rPr lang="en-US" dirty="0" err="1" smtClean="0"/>
              <a:t>condonation</a:t>
            </a:r>
            <a:r>
              <a:rPr lang="en-US" dirty="0" smtClean="0"/>
              <a:t> of delay has to be filed</a:t>
            </a:r>
          </a:p>
          <a:p>
            <a:r>
              <a:rPr lang="en-US" dirty="0" smtClean="0"/>
              <a:t>Bank of Rajasthan Ltd </a:t>
            </a:r>
            <a:r>
              <a:rPr lang="en-US" dirty="0" err="1" smtClean="0"/>
              <a:t>vs</a:t>
            </a:r>
            <a:r>
              <a:rPr lang="en-US" dirty="0" smtClean="0"/>
              <a:t> Rajasthan Breweries Ltd (2007) 140 Com.cas 622 CLB</a:t>
            </a:r>
          </a:p>
          <a:p>
            <a:endParaRPr lang="en-US" dirty="0" smtClean="0"/>
          </a:p>
          <a:p>
            <a:endParaRPr lang="en-IN" dirty="0" smtClean="0"/>
          </a:p>
          <a:p>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Appeal to NCLAT</a:t>
            </a:r>
            <a:endParaRPr lang="en-IN" dirty="0"/>
          </a:p>
        </p:txBody>
      </p:sp>
      <p:sp>
        <p:nvSpPr>
          <p:cNvPr id="3" name="Content Placeholder 2"/>
          <p:cNvSpPr>
            <a:spLocks noGrp="1"/>
          </p:cNvSpPr>
          <p:nvPr>
            <p:ph idx="1"/>
          </p:nvPr>
        </p:nvSpPr>
        <p:spPr/>
        <p:txBody>
          <a:bodyPr/>
          <a:lstStyle/>
          <a:p>
            <a:r>
              <a:rPr lang="en-US" dirty="0" smtClean="0"/>
              <a:t>Sec.421</a:t>
            </a:r>
          </a:p>
          <a:p>
            <a:r>
              <a:rPr lang="en-US" dirty="0" smtClean="0"/>
              <a:t>Consent orders cannot be appealed</a:t>
            </a:r>
          </a:p>
          <a:p>
            <a:r>
              <a:rPr lang="en-US" dirty="0"/>
              <a:t> </a:t>
            </a:r>
            <a:r>
              <a:rPr lang="en-US" dirty="0" smtClean="0"/>
              <a:t>Appeal has to be filed within a period of 45 days</a:t>
            </a:r>
          </a:p>
          <a:p>
            <a:r>
              <a:rPr lang="en-US" dirty="0" smtClean="0"/>
              <a:t>On sufficient cause being shown can be filed within a further period not exceeding 45 days</a:t>
            </a: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Appeal to Supreme court</a:t>
            </a:r>
            <a:endParaRPr lang="en-IN" dirty="0"/>
          </a:p>
        </p:txBody>
      </p:sp>
      <p:sp>
        <p:nvSpPr>
          <p:cNvPr id="3" name="Content Placeholder 2"/>
          <p:cNvSpPr>
            <a:spLocks noGrp="1"/>
          </p:cNvSpPr>
          <p:nvPr>
            <p:ph idx="1"/>
          </p:nvPr>
        </p:nvSpPr>
        <p:spPr/>
        <p:txBody>
          <a:bodyPr/>
          <a:lstStyle/>
          <a:p>
            <a:r>
              <a:rPr lang="en-US" dirty="0" smtClean="0"/>
              <a:t>Sec.423</a:t>
            </a:r>
          </a:p>
          <a:p>
            <a:r>
              <a:rPr lang="en-US" dirty="0" smtClean="0"/>
              <a:t>Appeal within a period of sixty days</a:t>
            </a:r>
          </a:p>
          <a:p>
            <a:r>
              <a:rPr lang="en-US" dirty="0" smtClean="0"/>
              <a:t>On sufficient cause within a further period not exceeding sixty days.</a:t>
            </a:r>
          </a:p>
          <a:p>
            <a:r>
              <a:rPr lang="en-US" dirty="0" err="1" smtClean="0"/>
              <a:t>Tenecco</a:t>
            </a:r>
            <a:r>
              <a:rPr lang="en-US" dirty="0" smtClean="0"/>
              <a:t> Mauritius Ltd </a:t>
            </a:r>
            <a:r>
              <a:rPr lang="en-US" dirty="0" err="1" smtClean="0"/>
              <a:t>vs</a:t>
            </a:r>
            <a:r>
              <a:rPr lang="en-US" dirty="0" smtClean="0"/>
              <a:t> Bangalore Union Services Ltd &amp; others</a:t>
            </a:r>
          </a:p>
          <a:p>
            <a:endParaRPr lang="en-US" dirty="0" smtClean="0"/>
          </a:p>
          <a:p>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Contempt Powers</a:t>
            </a:r>
            <a:endParaRPr lang="en-IN" dirty="0"/>
          </a:p>
        </p:txBody>
      </p:sp>
      <p:sp>
        <p:nvSpPr>
          <p:cNvPr id="3" name="Content Placeholder 2"/>
          <p:cNvSpPr>
            <a:spLocks noGrp="1"/>
          </p:cNvSpPr>
          <p:nvPr>
            <p:ph idx="1"/>
          </p:nvPr>
        </p:nvSpPr>
        <p:spPr/>
        <p:txBody>
          <a:bodyPr/>
          <a:lstStyle/>
          <a:p>
            <a:r>
              <a:rPr lang="en-US" dirty="0" smtClean="0"/>
              <a:t>Sec.425</a:t>
            </a:r>
          </a:p>
          <a:p>
            <a:r>
              <a:rPr lang="en-US" dirty="0" smtClean="0"/>
              <a:t>Tribunal and appellate tribunal both have contempt powers</a:t>
            </a:r>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Transitional provisions</a:t>
            </a:r>
            <a:endParaRPr lang="en-IN" dirty="0"/>
          </a:p>
        </p:txBody>
      </p:sp>
      <p:sp>
        <p:nvSpPr>
          <p:cNvPr id="3" name="Content Placeholder 2"/>
          <p:cNvSpPr>
            <a:spLocks noGrp="1"/>
          </p:cNvSpPr>
          <p:nvPr>
            <p:ph idx="1"/>
          </p:nvPr>
        </p:nvSpPr>
        <p:spPr/>
        <p:txBody>
          <a:bodyPr>
            <a:normAutofit fontScale="70000" lnSpcReduction="20000"/>
          </a:bodyPr>
          <a:lstStyle/>
          <a:p>
            <a:r>
              <a:rPr lang="en-US" dirty="0" smtClean="0"/>
              <a:t>Sec.434</a:t>
            </a:r>
          </a:p>
          <a:p>
            <a:r>
              <a:rPr lang="en-US" dirty="0" smtClean="0"/>
              <a:t>434(1)(b) On notification, all pending matters shal</a:t>
            </a:r>
            <a:r>
              <a:rPr lang="en-US" dirty="0" smtClean="0"/>
              <a:t>l stand transferred to tribunal</a:t>
            </a:r>
          </a:p>
          <a:p>
            <a:r>
              <a:rPr lang="en-US" dirty="0" smtClean="0"/>
              <a:t>434(1) ( c) all proceedings under the Companies Act, 1956 including proceedings relating to arbitration, compromise and </a:t>
            </a:r>
            <a:r>
              <a:rPr lang="en-US" dirty="0" err="1" smtClean="0"/>
              <a:t>arrangments</a:t>
            </a:r>
            <a:r>
              <a:rPr lang="en-US" dirty="0" smtClean="0"/>
              <a:t> and reconstruction and winding up of companies, pending immediately before such date before any district court or High Court shall stand transferred to tribunal</a:t>
            </a:r>
          </a:p>
          <a:p>
            <a:r>
              <a:rPr lang="en-US" dirty="0" smtClean="0"/>
              <a:t>434(1)(d)  any appeal before AAIFR and reference before BIFR shall stand abated</a:t>
            </a:r>
          </a:p>
          <a:p>
            <a:pPr>
              <a:buNone/>
            </a:pPr>
            <a:r>
              <a:rPr lang="en-US" dirty="0" smtClean="0"/>
              <a:t> </a:t>
            </a:r>
            <a:r>
              <a:rPr lang="en-US" dirty="0" smtClean="0"/>
              <a:t>    provided the company may make a reference to the tribunal within 180 days from the date commencement of this Act</a:t>
            </a:r>
          </a:p>
          <a:p>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limit for disposal</a:t>
            </a:r>
            <a:endParaRPr lang="en-IN" dirty="0"/>
          </a:p>
        </p:txBody>
      </p:sp>
      <p:sp>
        <p:nvSpPr>
          <p:cNvPr id="3" name="Content Placeholder 2"/>
          <p:cNvSpPr>
            <a:spLocks noGrp="1"/>
          </p:cNvSpPr>
          <p:nvPr>
            <p:ph idx="1"/>
          </p:nvPr>
        </p:nvSpPr>
        <p:spPr/>
        <p:txBody>
          <a:bodyPr>
            <a:normAutofit fontScale="92500"/>
          </a:bodyPr>
          <a:lstStyle/>
          <a:p>
            <a:r>
              <a:rPr lang="en-US" dirty="0" smtClean="0"/>
              <a:t>Sec.422</a:t>
            </a:r>
          </a:p>
          <a:p>
            <a:r>
              <a:rPr lang="en-US" dirty="0" smtClean="0"/>
              <a:t>Sec.422(1) Every </a:t>
            </a:r>
            <a:r>
              <a:rPr lang="en-US" dirty="0" err="1" smtClean="0"/>
              <a:t>endeavour</a:t>
            </a:r>
            <a:r>
              <a:rPr lang="en-US" dirty="0" smtClean="0"/>
              <a:t> shall be made to dispose every application or petition presented to NCLT and every appeal to NCLAT within 3 months</a:t>
            </a:r>
          </a:p>
          <a:p>
            <a:r>
              <a:rPr lang="en-US" dirty="0" smtClean="0"/>
              <a:t>Sec.422(2) record the reason and the president or chairperson by taking into account the reason so recorded extend the period by such period not exceeding ninety days as he may consider necessary.</a:t>
            </a:r>
          </a:p>
          <a:p>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Mediation and conciliation </a:t>
            </a:r>
            <a:endParaRPr lang="en-IN" dirty="0"/>
          </a:p>
        </p:txBody>
      </p:sp>
      <p:sp>
        <p:nvSpPr>
          <p:cNvPr id="3" name="Content Placeholder 2"/>
          <p:cNvSpPr>
            <a:spLocks noGrp="1"/>
          </p:cNvSpPr>
          <p:nvPr>
            <p:ph idx="1"/>
          </p:nvPr>
        </p:nvSpPr>
        <p:spPr/>
        <p:txBody>
          <a:bodyPr>
            <a:normAutofit fontScale="85000" lnSpcReduction="20000"/>
          </a:bodyPr>
          <a:lstStyle/>
          <a:p>
            <a:r>
              <a:rPr lang="en-US" dirty="0" smtClean="0"/>
              <a:t>Sec.442</a:t>
            </a:r>
          </a:p>
          <a:p>
            <a:r>
              <a:rPr lang="en-US" dirty="0" smtClean="0"/>
              <a:t>442(1) CG shall maintain a panel of experts to be called as the Mediation and conciliation panel for mediation between the parties during the pendency of any proceedings</a:t>
            </a:r>
          </a:p>
          <a:p>
            <a:r>
              <a:rPr lang="en-US" dirty="0" smtClean="0"/>
              <a:t>Any of the parties may at any time during the proceedings may apply and the CG, tribunal or appellate tribunal shall appoint one or more experts</a:t>
            </a:r>
          </a:p>
          <a:p>
            <a:r>
              <a:rPr lang="en-US" dirty="0" smtClean="0"/>
              <a:t>May </a:t>
            </a:r>
            <a:r>
              <a:rPr lang="en-US" dirty="0" err="1" smtClean="0"/>
              <a:t>suo-motu</a:t>
            </a:r>
            <a:r>
              <a:rPr lang="en-US" dirty="0" smtClean="0"/>
              <a:t> refer the matter</a:t>
            </a:r>
          </a:p>
          <a:p>
            <a:r>
              <a:rPr lang="en-US" dirty="0" smtClean="0"/>
              <a:t>Within 3 months forward its recommendation</a:t>
            </a:r>
          </a:p>
          <a:p>
            <a:r>
              <a:rPr lang="en-US" dirty="0" smtClean="0"/>
              <a:t>Any party aggrieved may file objection</a:t>
            </a:r>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NCLT</a:t>
            </a:r>
            <a:endParaRPr lang="en-IN" dirty="0"/>
          </a:p>
        </p:txBody>
      </p:sp>
      <p:sp>
        <p:nvSpPr>
          <p:cNvPr id="3" name="Content Placeholder 2"/>
          <p:cNvSpPr>
            <a:spLocks noGrp="1"/>
          </p:cNvSpPr>
          <p:nvPr>
            <p:ph idx="1"/>
          </p:nvPr>
        </p:nvSpPr>
        <p:spPr/>
        <p:txBody>
          <a:bodyPr>
            <a:normAutofit/>
          </a:bodyPr>
          <a:lstStyle/>
          <a:p>
            <a:r>
              <a:rPr lang="en-US" dirty="0" smtClean="0"/>
              <a:t>Sec.430 – bars jurisdiction of civil courts</a:t>
            </a:r>
          </a:p>
          <a:p>
            <a:r>
              <a:rPr lang="en-US" dirty="0" smtClean="0"/>
              <a:t>No civil court shall have any  jurisdiction </a:t>
            </a:r>
          </a:p>
          <a:p>
            <a:r>
              <a:rPr lang="en-US" dirty="0" smtClean="0"/>
              <a:t>any suit or proceeding in respect of which the tribunal or appellate tribunal is empowered</a:t>
            </a:r>
          </a:p>
          <a:p>
            <a:r>
              <a:rPr lang="en-US" dirty="0" smtClean="0"/>
              <a:t>Under this Act or any other law for the time being in force</a:t>
            </a:r>
          </a:p>
          <a:p>
            <a:r>
              <a:rPr lang="en-US" dirty="0" smtClean="0"/>
              <a:t>No injunction shall be granted by any court or other authority</a:t>
            </a:r>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action suit</a:t>
            </a:r>
            <a:endParaRPr lang="en-IN" dirty="0"/>
          </a:p>
        </p:txBody>
      </p:sp>
      <p:sp>
        <p:nvSpPr>
          <p:cNvPr id="3" name="Content Placeholder 2"/>
          <p:cNvSpPr>
            <a:spLocks noGrp="1"/>
          </p:cNvSpPr>
          <p:nvPr>
            <p:ph idx="1"/>
          </p:nvPr>
        </p:nvSpPr>
        <p:spPr/>
        <p:txBody>
          <a:bodyPr>
            <a:normAutofit fontScale="85000" lnSpcReduction="20000"/>
          </a:bodyPr>
          <a:lstStyle/>
          <a:p>
            <a:r>
              <a:rPr lang="en-IN" dirty="0" smtClean="0"/>
              <a:t>The class action lawsuit filed against IT firm iGATE and its former CEO, </a:t>
            </a:r>
            <a:r>
              <a:rPr lang="en-IN" dirty="0" err="1" smtClean="0"/>
              <a:t>Phaneesh</a:t>
            </a:r>
            <a:r>
              <a:rPr lang="en-IN" dirty="0" smtClean="0"/>
              <a:t> Murthy, was voluntarily dismissed by the shareholder plaintiff in a United States District Court</a:t>
            </a:r>
            <a:r>
              <a:rPr lang="en-IN" dirty="0" smtClean="0"/>
              <a:t>.</a:t>
            </a:r>
          </a:p>
          <a:p>
            <a:r>
              <a:rPr lang="en-IN" dirty="0" smtClean="0"/>
              <a:t>iGATE was slapped with the suit, by people who had purchased securities of the company between March 14, 2012 and May 21, 2013, for allegedly failing to disclose Mr. Murthy’s relationship with a subordinate employee</a:t>
            </a:r>
            <a:r>
              <a:rPr lang="en-IN" dirty="0" smtClean="0"/>
              <a:t>.</a:t>
            </a:r>
          </a:p>
          <a:p>
            <a:r>
              <a:rPr lang="en-US" dirty="0" smtClean="0"/>
              <a:t>Source The Hindu online dated  Aug 23, 2013</a:t>
            </a:r>
          </a:p>
          <a:p>
            <a:r>
              <a:rPr lang="en-US" dirty="0" smtClean="0"/>
              <a:t>Earlier </a:t>
            </a:r>
            <a:r>
              <a:rPr lang="en-US" dirty="0" err="1" smtClean="0"/>
              <a:t>Phaneesh</a:t>
            </a:r>
            <a:r>
              <a:rPr lang="en-US" dirty="0" smtClean="0"/>
              <a:t> Murthy was sacked on 20/05/2013</a:t>
            </a:r>
          </a:p>
          <a:p>
            <a:r>
              <a:rPr lang="en-US" dirty="0" smtClean="0"/>
              <a:t>Shares were quoting at US $ 15.22</a:t>
            </a:r>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TCS faces class action suit</a:t>
            </a:r>
            <a:endParaRPr lang="en-IN" dirty="0"/>
          </a:p>
        </p:txBody>
      </p:sp>
      <p:sp>
        <p:nvSpPr>
          <p:cNvPr id="3" name="Content Placeholder 2"/>
          <p:cNvSpPr>
            <a:spLocks noGrp="1"/>
          </p:cNvSpPr>
          <p:nvPr>
            <p:ph idx="1"/>
          </p:nvPr>
        </p:nvSpPr>
        <p:spPr/>
        <p:txBody>
          <a:bodyPr>
            <a:normAutofit fontScale="85000" lnSpcReduction="10000"/>
          </a:bodyPr>
          <a:lstStyle/>
          <a:p>
            <a:pPr marL="330200" indent="-330200">
              <a:spcBef>
                <a:spcPts val="638"/>
              </a:spcBef>
              <a:spcAft>
                <a:spcPts val="1425"/>
              </a:spcAft>
              <a:buSzPct val="45000"/>
              <a:buFont typeface="Arial" charset="0"/>
              <a:buChar char="•"/>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pPr>
            <a:r>
              <a:rPr lang="en-US" dirty="0" smtClean="0">
                <a:solidFill>
                  <a:srgbClr val="000000"/>
                </a:solidFill>
                <a:latin typeface="Calibri" charset="0"/>
              </a:rPr>
              <a:t>Two employees </a:t>
            </a:r>
            <a:r>
              <a:rPr lang="en-US" dirty="0" err="1" smtClean="0">
                <a:solidFill>
                  <a:srgbClr val="000000"/>
                </a:solidFill>
                <a:latin typeface="Calibri" charset="0"/>
              </a:rPr>
              <a:t>Gopi</a:t>
            </a:r>
            <a:r>
              <a:rPr lang="en-US" dirty="0" smtClean="0">
                <a:solidFill>
                  <a:srgbClr val="000000"/>
                </a:solidFill>
                <a:latin typeface="Calibri" charset="0"/>
              </a:rPr>
              <a:t> </a:t>
            </a:r>
            <a:r>
              <a:rPr lang="en-US" dirty="0" err="1" smtClean="0">
                <a:solidFill>
                  <a:srgbClr val="000000"/>
                </a:solidFill>
                <a:latin typeface="Calibri" charset="0"/>
              </a:rPr>
              <a:t>Vedachalam</a:t>
            </a:r>
            <a:r>
              <a:rPr lang="en-US" dirty="0" smtClean="0">
                <a:solidFill>
                  <a:srgbClr val="000000"/>
                </a:solidFill>
                <a:latin typeface="Calibri" charset="0"/>
              </a:rPr>
              <a:t> and </a:t>
            </a:r>
            <a:r>
              <a:rPr lang="en-US" dirty="0" err="1" smtClean="0">
                <a:solidFill>
                  <a:srgbClr val="000000"/>
                </a:solidFill>
                <a:latin typeface="Calibri" charset="0"/>
              </a:rPr>
              <a:t>Kangana</a:t>
            </a:r>
            <a:r>
              <a:rPr lang="en-US" dirty="0" smtClean="0">
                <a:solidFill>
                  <a:srgbClr val="000000"/>
                </a:solidFill>
                <a:latin typeface="Calibri" charset="0"/>
              </a:rPr>
              <a:t> </a:t>
            </a:r>
            <a:r>
              <a:rPr lang="en-US" dirty="0" err="1" smtClean="0">
                <a:solidFill>
                  <a:srgbClr val="000000"/>
                </a:solidFill>
                <a:latin typeface="Calibri" charset="0"/>
              </a:rPr>
              <a:t>Beri</a:t>
            </a:r>
            <a:r>
              <a:rPr lang="en-US" dirty="0" smtClean="0">
                <a:solidFill>
                  <a:srgbClr val="000000"/>
                </a:solidFill>
                <a:latin typeface="Calibri" charset="0"/>
              </a:rPr>
              <a:t> file complaint that Tata Sons and its subsidiary TCS  of breaching employment contracts and violation of California </a:t>
            </a:r>
            <a:r>
              <a:rPr lang="en-US" dirty="0" err="1" smtClean="0">
                <a:solidFill>
                  <a:srgbClr val="000000"/>
                </a:solidFill>
                <a:latin typeface="Calibri" charset="0"/>
              </a:rPr>
              <a:t>Labour</a:t>
            </a:r>
            <a:r>
              <a:rPr lang="en-US" dirty="0" smtClean="0">
                <a:solidFill>
                  <a:srgbClr val="000000"/>
                </a:solidFill>
                <a:latin typeface="Calibri" charset="0"/>
              </a:rPr>
              <a:t> Code which resulted in unpaid wages</a:t>
            </a:r>
          </a:p>
          <a:p>
            <a:pPr marL="330200" indent="-330200">
              <a:spcBef>
                <a:spcPts val="638"/>
              </a:spcBef>
              <a:spcAft>
                <a:spcPts val="1425"/>
              </a:spcAft>
              <a:buSzPct val="45000"/>
              <a:buFont typeface="Arial" charset="0"/>
              <a:buChar char="•"/>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pPr>
            <a:r>
              <a:rPr lang="en-US" dirty="0" smtClean="0">
                <a:solidFill>
                  <a:srgbClr val="000000"/>
                </a:solidFill>
                <a:latin typeface="Calibri" charset="0"/>
              </a:rPr>
              <a:t>Alleged </a:t>
            </a:r>
          </a:p>
          <a:p>
            <a:pPr marL="330200" indent="-330200">
              <a:spcBef>
                <a:spcPts val="638"/>
              </a:spcBef>
              <a:spcAft>
                <a:spcPts val="1425"/>
              </a:spcAft>
              <a:buSzPct val="45000"/>
              <a:buFont typeface="Arial" charset="0"/>
              <a:buChar char="•"/>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pPr>
            <a:r>
              <a:rPr lang="en-US" dirty="0" smtClean="0">
                <a:solidFill>
                  <a:srgbClr val="000000"/>
                </a:solidFill>
                <a:latin typeface="Calibri" charset="0"/>
              </a:rPr>
              <a:t>    a) Tata unjustly enriched itself by requiring all of       its non-US Citizen employees to endorse and sign over their federal and state tax refund checks to Tata and by taking </a:t>
            </a:r>
            <a:r>
              <a:rPr lang="en-US" dirty="0" err="1" smtClean="0">
                <a:solidFill>
                  <a:srgbClr val="000000"/>
                </a:solidFill>
                <a:latin typeface="Calibri" charset="0"/>
              </a:rPr>
              <a:t>unauthorised</a:t>
            </a:r>
            <a:r>
              <a:rPr lang="en-US" dirty="0" smtClean="0">
                <a:solidFill>
                  <a:srgbClr val="000000"/>
                </a:solidFill>
                <a:latin typeface="Calibri" charset="0"/>
              </a:rPr>
              <a:t> deductions from its employee’s paychecks.</a:t>
            </a:r>
          </a:p>
          <a:p>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TCS faces class action suit</a:t>
            </a:r>
            <a:endParaRPr lang="en-IN" dirty="0"/>
          </a:p>
        </p:txBody>
      </p:sp>
      <p:sp>
        <p:nvSpPr>
          <p:cNvPr id="3" name="Content Placeholder 2"/>
          <p:cNvSpPr>
            <a:spLocks noGrp="1"/>
          </p:cNvSpPr>
          <p:nvPr>
            <p:ph idx="1"/>
          </p:nvPr>
        </p:nvSpPr>
        <p:spPr/>
        <p:txBody>
          <a:bodyPr>
            <a:normAutofit fontScale="85000" lnSpcReduction="20000"/>
          </a:bodyPr>
          <a:lstStyle/>
          <a:p>
            <a:pPr>
              <a:spcBef>
                <a:spcPts val="638"/>
              </a:spcBef>
              <a:spcAft>
                <a:spcPts val="1425"/>
              </a:spcAft>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smtClean="0">
                <a:solidFill>
                  <a:srgbClr val="000000"/>
                </a:solidFill>
                <a:latin typeface="Calibri" charset="0"/>
              </a:rPr>
              <a:t>b) TCS promised to pay  a gross US salary and a separate Indian salary. </a:t>
            </a:r>
          </a:p>
          <a:p>
            <a:pPr>
              <a:spcBef>
                <a:spcPts val="638"/>
              </a:spcBef>
              <a:spcAft>
                <a:spcPts val="1425"/>
              </a:spcAft>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smtClean="0">
                <a:solidFill>
                  <a:srgbClr val="000000"/>
                </a:solidFill>
                <a:latin typeface="Calibri" charset="0"/>
              </a:rPr>
              <a:t>   c) Company’s </a:t>
            </a:r>
            <a:r>
              <a:rPr lang="en-US" dirty="0" err="1" smtClean="0">
                <a:solidFill>
                  <a:srgbClr val="000000"/>
                </a:solidFill>
                <a:latin typeface="Calibri" charset="0"/>
              </a:rPr>
              <a:t>unauthorised</a:t>
            </a:r>
            <a:r>
              <a:rPr lang="en-US" dirty="0" smtClean="0">
                <a:solidFill>
                  <a:srgbClr val="000000"/>
                </a:solidFill>
                <a:latin typeface="Calibri" charset="0"/>
              </a:rPr>
              <a:t> deductions from its employees wages prevented employees from receiving both their promised US Salary and Indian Salary</a:t>
            </a:r>
          </a:p>
          <a:p>
            <a:pPr>
              <a:spcBef>
                <a:spcPts val="638"/>
              </a:spcBef>
              <a:spcAft>
                <a:spcPts val="1425"/>
              </a:spcAft>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smtClean="0">
                <a:solidFill>
                  <a:srgbClr val="000000"/>
                </a:solidFill>
                <a:latin typeface="Calibri" charset="0"/>
              </a:rPr>
              <a:t>    In 2006 and 2007 TCS and others file a motion to dismiss the case</a:t>
            </a:r>
          </a:p>
          <a:p>
            <a:pPr>
              <a:spcBef>
                <a:spcPts val="638"/>
              </a:spcBef>
              <a:spcAft>
                <a:spcPts val="1425"/>
              </a:spcAft>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smtClean="0">
                <a:solidFill>
                  <a:srgbClr val="000000"/>
                </a:solidFill>
                <a:latin typeface="Calibri" charset="0"/>
              </a:rPr>
              <a:t>    </a:t>
            </a:r>
            <a:r>
              <a:rPr lang="en-US" b="1" dirty="0" smtClean="0">
                <a:solidFill>
                  <a:srgbClr val="000000"/>
                </a:solidFill>
                <a:latin typeface="Calibri" charset="0"/>
              </a:rPr>
              <a:t>US District Court grants class action status</a:t>
            </a:r>
          </a:p>
          <a:p>
            <a:pPr>
              <a:spcBef>
                <a:spcPts val="638"/>
              </a:spcBef>
              <a:spcAft>
                <a:spcPts val="1425"/>
              </a:spcAft>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err="1" smtClean="0">
                <a:solidFill>
                  <a:srgbClr val="000000"/>
                </a:solidFill>
                <a:latin typeface="Calibri" charset="0"/>
              </a:rPr>
              <a:t>Source:Business</a:t>
            </a:r>
            <a:r>
              <a:rPr lang="en-US" dirty="0" smtClean="0">
                <a:solidFill>
                  <a:srgbClr val="000000"/>
                </a:solidFill>
                <a:latin typeface="Calibri" charset="0"/>
              </a:rPr>
              <a:t> standard Jan 26, 2013</a:t>
            </a:r>
          </a:p>
          <a:p>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Infosys faces class action suit</a:t>
            </a:r>
            <a:endParaRPr lang="en-IN" dirty="0"/>
          </a:p>
        </p:txBody>
      </p:sp>
      <p:sp>
        <p:nvSpPr>
          <p:cNvPr id="3" name="Content Placeholder 2"/>
          <p:cNvSpPr>
            <a:spLocks noGrp="1"/>
          </p:cNvSpPr>
          <p:nvPr>
            <p:ph idx="1"/>
          </p:nvPr>
        </p:nvSpPr>
        <p:spPr/>
        <p:txBody>
          <a:bodyPr/>
          <a:lstStyle/>
          <a:p>
            <a:pPr marL="330200" indent="-330200">
              <a:spcBef>
                <a:spcPts val="638"/>
              </a:spcBef>
              <a:spcAft>
                <a:spcPts val="1425"/>
              </a:spcAft>
              <a:buSzPct val="45000"/>
              <a:buFont typeface="Arial" charset="0"/>
              <a:buChar char="•"/>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pPr>
            <a:r>
              <a:rPr lang="en-US" dirty="0" smtClean="0">
                <a:solidFill>
                  <a:srgbClr val="000000"/>
                </a:solidFill>
                <a:latin typeface="Calibri" charset="0"/>
              </a:rPr>
              <a:t>Jack Palmer, an employee filed a case that Infosys misused B1 business visa to send lower level and unskilled foreigners to the US to work in full time positions</a:t>
            </a:r>
          </a:p>
          <a:p>
            <a:pPr marL="330200" indent="-330200">
              <a:spcBef>
                <a:spcPts val="638"/>
              </a:spcBef>
              <a:spcAft>
                <a:spcPts val="1425"/>
              </a:spcAft>
              <a:buSzPct val="45000"/>
              <a:buFont typeface="Arial" charset="0"/>
              <a:buChar char="•"/>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pPr>
            <a:r>
              <a:rPr lang="en-US" b="1" dirty="0" smtClean="0">
                <a:solidFill>
                  <a:srgbClr val="000000"/>
                </a:solidFill>
                <a:latin typeface="Calibri" charset="0"/>
              </a:rPr>
              <a:t>Court classified as a class action</a:t>
            </a:r>
          </a:p>
          <a:p>
            <a:pPr marL="330200" indent="-330200">
              <a:spcBef>
                <a:spcPts val="638"/>
              </a:spcBef>
              <a:spcAft>
                <a:spcPts val="1425"/>
              </a:spcAft>
              <a:buSzPct val="45000"/>
              <a:buFont typeface="Arial" charset="0"/>
              <a:buChar char="•"/>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pPr>
            <a:r>
              <a:rPr lang="en-US" sz="3600" dirty="0" smtClean="0">
                <a:solidFill>
                  <a:srgbClr val="000000"/>
                </a:solidFill>
                <a:latin typeface="Calibri" charset="0"/>
              </a:rPr>
              <a:t>Source: The Business Standard  Jan 26, 2013</a:t>
            </a:r>
          </a:p>
          <a:p>
            <a:endParaRPr lang="en-I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Bhopal  Gas Tragedy</a:t>
            </a:r>
            <a:endParaRPr lang="en-IN" dirty="0"/>
          </a:p>
        </p:txBody>
      </p:sp>
      <p:sp>
        <p:nvSpPr>
          <p:cNvPr id="3" name="Content Placeholder 2"/>
          <p:cNvSpPr>
            <a:spLocks noGrp="1"/>
          </p:cNvSpPr>
          <p:nvPr>
            <p:ph idx="1"/>
          </p:nvPr>
        </p:nvSpPr>
        <p:spPr/>
        <p:txBody>
          <a:bodyPr>
            <a:normAutofit fontScale="70000" lnSpcReduction="20000"/>
          </a:bodyPr>
          <a:lstStyle/>
          <a:p>
            <a:r>
              <a:rPr lang="en-US" dirty="0" smtClean="0">
                <a:solidFill>
                  <a:srgbClr val="000000"/>
                </a:solidFill>
                <a:latin typeface="Calibri" charset="0"/>
              </a:rPr>
              <a:t>Tragedy </a:t>
            </a:r>
            <a:r>
              <a:rPr lang="en-US" dirty="0" err="1" smtClean="0">
                <a:solidFill>
                  <a:srgbClr val="000000"/>
                </a:solidFill>
                <a:latin typeface="Calibri" charset="0"/>
              </a:rPr>
              <a:t>occured</a:t>
            </a:r>
            <a:r>
              <a:rPr lang="en-US" dirty="0" smtClean="0">
                <a:solidFill>
                  <a:srgbClr val="000000"/>
                </a:solidFill>
                <a:latin typeface="Calibri" charset="0"/>
              </a:rPr>
              <a:t> </a:t>
            </a:r>
            <a:r>
              <a:rPr lang="en-US" dirty="0" smtClean="0">
                <a:solidFill>
                  <a:srgbClr val="000000"/>
                </a:solidFill>
                <a:latin typeface="Calibri" charset="0"/>
              </a:rPr>
              <a:t>on Dec.2-3, 1984 in Bhopal</a:t>
            </a:r>
            <a:endParaRPr lang="en-US" dirty="0" smtClean="0">
              <a:solidFill>
                <a:srgbClr val="000000"/>
              </a:solidFill>
              <a:latin typeface="Calibri" charset="0"/>
            </a:endParaRPr>
          </a:p>
          <a:p>
            <a:r>
              <a:rPr lang="en-US" dirty="0" smtClean="0">
                <a:solidFill>
                  <a:srgbClr val="000000"/>
                </a:solidFill>
                <a:latin typeface="Calibri" charset="0"/>
              </a:rPr>
              <a:t>In </a:t>
            </a:r>
            <a:r>
              <a:rPr lang="en-US" dirty="0" smtClean="0">
                <a:solidFill>
                  <a:srgbClr val="000000"/>
                </a:solidFill>
                <a:latin typeface="Calibri" charset="0"/>
              </a:rPr>
              <a:t>Mar.1985, the Govt. of India </a:t>
            </a:r>
            <a:r>
              <a:rPr lang="en-US" dirty="0" smtClean="0">
                <a:solidFill>
                  <a:srgbClr val="000000"/>
                </a:solidFill>
                <a:latin typeface="Calibri" charset="0"/>
              </a:rPr>
              <a:t>enacted the </a:t>
            </a:r>
            <a:r>
              <a:rPr lang="en-US" dirty="0" smtClean="0">
                <a:solidFill>
                  <a:srgbClr val="000000"/>
                </a:solidFill>
                <a:latin typeface="Calibri" charset="0"/>
              </a:rPr>
              <a:t>Bhopal Gas Leak Disaster Act enabling the GOI to act as the legal representative of the victims in claims arising of or related to the Bhopal </a:t>
            </a:r>
            <a:r>
              <a:rPr lang="en-US" dirty="0" smtClean="0">
                <a:solidFill>
                  <a:srgbClr val="000000"/>
                </a:solidFill>
                <a:latin typeface="Calibri" charset="0"/>
              </a:rPr>
              <a:t>Disaster</a:t>
            </a:r>
          </a:p>
          <a:p>
            <a:r>
              <a:rPr lang="en-US" dirty="0" smtClean="0">
                <a:solidFill>
                  <a:srgbClr val="000000"/>
                </a:solidFill>
                <a:latin typeface="Calibri" charset="0"/>
              </a:rPr>
              <a:t>In </a:t>
            </a:r>
            <a:r>
              <a:rPr lang="en-US" dirty="0" smtClean="0">
                <a:solidFill>
                  <a:srgbClr val="000000"/>
                </a:solidFill>
                <a:latin typeface="Calibri" charset="0"/>
              </a:rPr>
              <a:t>Jan 1987 US Court of Appeals confirm the transfer of litigation to India  and rules that UCIL is a separate legal entity,  owned, managed  and operated exclusively by Indian Citizens in India. </a:t>
            </a:r>
            <a:endParaRPr lang="en-US" dirty="0" smtClean="0">
              <a:solidFill>
                <a:srgbClr val="000000"/>
              </a:solidFill>
              <a:latin typeface="Calibri" charset="0"/>
            </a:endParaRPr>
          </a:p>
          <a:p>
            <a:r>
              <a:rPr lang="en-US" dirty="0" smtClean="0">
                <a:solidFill>
                  <a:srgbClr val="000000"/>
                </a:solidFill>
                <a:latin typeface="Calibri" charset="0"/>
              </a:rPr>
              <a:t>In October 1993, US Supreme Court refuses to hear the </a:t>
            </a:r>
            <a:r>
              <a:rPr lang="en-US" dirty="0" smtClean="0">
                <a:solidFill>
                  <a:srgbClr val="000000"/>
                </a:solidFill>
                <a:latin typeface="Calibri" charset="0"/>
              </a:rPr>
              <a:t>appeal</a:t>
            </a:r>
          </a:p>
          <a:p>
            <a:r>
              <a:rPr lang="en-US" dirty="0" smtClean="0">
                <a:solidFill>
                  <a:srgbClr val="000000"/>
                </a:solidFill>
                <a:latin typeface="Calibri" charset="0"/>
              </a:rPr>
              <a:t>In 2006 second circuit court of Appeals (one of the thirteen United States Courts of Appeals) in New </a:t>
            </a:r>
            <a:r>
              <a:rPr lang="en-US" dirty="0" err="1" smtClean="0">
                <a:solidFill>
                  <a:srgbClr val="000000"/>
                </a:solidFill>
                <a:latin typeface="Calibri" charset="0"/>
              </a:rPr>
              <a:t>york</a:t>
            </a:r>
            <a:r>
              <a:rPr lang="en-US" dirty="0" smtClean="0">
                <a:solidFill>
                  <a:srgbClr val="000000"/>
                </a:solidFill>
                <a:latin typeface="Calibri" charset="0"/>
              </a:rPr>
              <a:t> city upheld the dismissal of remaining claims in the case of </a:t>
            </a:r>
            <a:r>
              <a:rPr lang="en-US" dirty="0" err="1" smtClean="0">
                <a:solidFill>
                  <a:srgbClr val="000000"/>
                </a:solidFill>
                <a:latin typeface="Calibri" charset="0"/>
              </a:rPr>
              <a:t>Bano</a:t>
            </a:r>
            <a:r>
              <a:rPr lang="en-US" dirty="0" smtClean="0">
                <a:solidFill>
                  <a:srgbClr val="000000"/>
                </a:solidFill>
                <a:latin typeface="Calibri" charset="0"/>
              </a:rPr>
              <a:t> Vs. Union Carbide Corporation. </a:t>
            </a:r>
            <a:r>
              <a:rPr lang="en-US" b="1" dirty="0" smtClean="0">
                <a:solidFill>
                  <a:srgbClr val="000000"/>
                </a:solidFill>
                <a:latin typeface="Calibri" charset="0"/>
              </a:rPr>
              <a:t>This has blocked the plaintiff motion for class certification</a:t>
            </a:r>
            <a:r>
              <a:rPr lang="en-US" dirty="0" smtClean="0">
                <a:solidFill>
                  <a:srgbClr val="000000"/>
                </a:solidFill>
                <a:latin typeface="Calibri" charset="0"/>
              </a:rPr>
              <a:t> and claims for property damages and remediation</a:t>
            </a:r>
          </a:p>
          <a:p>
            <a:endParaRPr lang="en-US" dirty="0" smtClean="0">
              <a:solidFill>
                <a:srgbClr val="000000"/>
              </a:solidFill>
              <a:latin typeface="Calibri" charset="0"/>
            </a:endParaRPr>
          </a:p>
          <a:p>
            <a:endParaRPr lang="en-US" dirty="0" smtClean="0">
              <a:solidFill>
                <a:srgbClr val="000000"/>
              </a:solidFill>
              <a:latin typeface="Calibri" charset="0"/>
            </a:endParaRPr>
          </a:p>
          <a:p>
            <a:endParaRPr lang="en-US" dirty="0" smtClean="0">
              <a:solidFill>
                <a:srgbClr val="000000"/>
              </a:solidFill>
              <a:latin typeface="Calibri" charset="0"/>
            </a:endParaRPr>
          </a:p>
          <a:p>
            <a:endParaRPr lang="en-US" dirty="0" smtClean="0">
              <a:solidFill>
                <a:srgbClr val="000000"/>
              </a:solidFill>
              <a:latin typeface="Calibri" charset="0"/>
            </a:endParaRPr>
          </a:p>
          <a:p>
            <a:endParaRPr lang="en-IN"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action</a:t>
            </a:r>
            <a:endParaRPr lang="en-IN" dirty="0"/>
          </a:p>
        </p:txBody>
      </p:sp>
      <p:sp>
        <p:nvSpPr>
          <p:cNvPr id="3" name="Content Placeholder 2"/>
          <p:cNvSpPr>
            <a:spLocks noGrp="1"/>
          </p:cNvSpPr>
          <p:nvPr>
            <p:ph idx="1"/>
          </p:nvPr>
        </p:nvSpPr>
        <p:spPr/>
        <p:txBody>
          <a:bodyPr/>
          <a:lstStyle/>
          <a:p>
            <a:pPr marL="330200" indent="-330200">
              <a:spcBef>
                <a:spcPts val="638"/>
              </a:spcBef>
              <a:spcAft>
                <a:spcPts val="1425"/>
              </a:spcAft>
              <a:buSzPct val="45000"/>
              <a:buFont typeface="Arial" charset="0"/>
              <a:buChar char="•"/>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pPr>
            <a:r>
              <a:rPr lang="en-US" dirty="0" smtClean="0">
                <a:solidFill>
                  <a:srgbClr val="000000"/>
                </a:solidFill>
                <a:latin typeface="Calibri" charset="0"/>
              </a:rPr>
              <a:t>Also known as representative action</a:t>
            </a:r>
          </a:p>
          <a:p>
            <a:pPr marL="330200" indent="-330200">
              <a:spcBef>
                <a:spcPts val="638"/>
              </a:spcBef>
              <a:spcAft>
                <a:spcPts val="1425"/>
              </a:spcAft>
              <a:buSzPct val="45000"/>
              <a:buFont typeface="Arial" charset="0"/>
              <a:buChar char="•"/>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pPr>
            <a:r>
              <a:rPr lang="en-US" dirty="0" smtClean="0">
                <a:solidFill>
                  <a:srgbClr val="000000"/>
                </a:solidFill>
                <a:latin typeface="Calibri" charset="0"/>
              </a:rPr>
              <a:t>Is a civil action</a:t>
            </a:r>
          </a:p>
          <a:p>
            <a:pPr marL="330200" indent="-330200">
              <a:spcBef>
                <a:spcPts val="638"/>
              </a:spcBef>
              <a:spcAft>
                <a:spcPts val="1425"/>
              </a:spcAft>
              <a:buSzPct val="45000"/>
              <a:buFont typeface="Arial" charset="0"/>
              <a:buChar char="•"/>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pPr>
            <a:r>
              <a:rPr lang="en-US" dirty="0" smtClean="0">
                <a:solidFill>
                  <a:srgbClr val="000000"/>
                </a:solidFill>
                <a:latin typeface="Calibri" charset="0"/>
              </a:rPr>
              <a:t>A class action is brought  by one or more people for  themselves and other people, for the benefit, of all persons so interested</a:t>
            </a:r>
          </a:p>
          <a:p>
            <a:pPr>
              <a:buNone/>
            </a:pPr>
            <a:endParaRPr lang="en-IN"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Class action – whether a new concept and remedy</a:t>
            </a:r>
            <a:endParaRPr lang="en-IN" dirty="0"/>
          </a:p>
        </p:txBody>
      </p:sp>
      <p:sp>
        <p:nvSpPr>
          <p:cNvPr id="3" name="Content Placeholder 2"/>
          <p:cNvSpPr>
            <a:spLocks noGrp="1"/>
          </p:cNvSpPr>
          <p:nvPr>
            <p:ph idx="1"/>
          </p:nvPr>
        </p:nvSpPr>
        <p:spPr/>
        <p:txBody>
          <a:bodyPr/>
          <a:lstStyle/>
          <a:p>
            <a:pPr indent="-333375">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smtClean="0"/>
              <a:t>Sec.91 </a:t>
            </a:r>
            <a:r>
              <a:rPr lang="en-US" dirty="0" smtClean="0"/>
              <a:t>of Code of Civil </a:t>
            </a:r>
            <a:r>
              <a:rPr lang="en-US" dirty="0" smtClean="0"/>
              <a:t>Procedure</a:t>
            </a:r>
          </a:p>
          <a:p>
            <a:pPr indent="-333375">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smtClean="0"/>
              <a:t>Order </a:t>
            </a:r>
            <a:r>
              <a:rPr lang="en-US" dirty="0" smtClean="0"/>
              <a:t>I, Rule 8 of </a:t>
            </a:r>
            <a:r>
              <a:rPr lang="en-US" dirty="0" smtClean="0"/>
              <a:t>CPC</a:t>
            </a:r>
          </a:p>
          <a:p>
            <a:pPr indent="-333375">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smtClean="0"/>
              <a:t>Sec.12(1</a:t>
            </a:r>
            <a:r>
              <a:rPr lang="en-US" dirty="0" smtClean="0"/>
              <a:t>) ( c) of Consumer Protection Act,        1986 </a:t>
            </a:r>
            <a:endParaRPr lang="en-US" dirty="0" smtClean="0"/>
          </a:p>
          <a:p>
            <a:pPr indent="-333375">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smtClean="0"/>
              <a:t>Public </a:t>
            </a:r>
            <a:r>
              <a:rPr lang="en-US" dirty="0" smtClean="0"/>
              <a:t>interest litigation in High Courts and Supreme </a:t>
            </a:r>
            <a:r>
              <a:rPr lang="en-US" dirty="0" smtClean="0"/>
              <a:t>Court</a:t>
            </a:r>
          </a:p>
          <a:p>
            <a:pPr indent="-333375">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smtClean="0"/>
              <a:t>Class </a:t>
            </a:r>
            <a:r>
              <a:rPr lang="en-US" dirty="0" smtClean="0"/>
              <a:t>Petition for human rights violations</a:t>
            </a:r>
          </a:p>
          <a:p>
            <a:endParaRPr lang="en-IN"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Class action suits</a:t>
            </a:r>
            <a:endParaRPr lang="en-IN" dirty="0"/>
          </a:p>
        </p:txBody>
      </p:sp>
      <p:sp>
        <p:nvSpPr>
          <p:cNvPr id="3" name="Content Placeholder 2"/>
          <p:cNvSpPr>
            <a:spLocks noGrp="1"/>
          </p:cNvSpPr>
          <p:nvPr>
            <p:ph idx="1"/>
          </p:nvPr>
        </p:nvSpPr>
        <p:spPr/>
        <p:txBody>
          <a:bodyPr>
            <a:normAutofit/>
          </a:bodyPr>
          <a:lstStyle/>
          <a:p>
            <a:pPr marL="330200" indent="-330200">
              <a:spcBef>
                <a:spcPts val="800"/>
              </a:spcBef>
              <a:spcAft>
                <a:spcPct val="0"/>
              </a:spcAft>
              <a:buFont typeface="Arial" charset="0"/>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en-IN" dirty="0" smtClean="0"/>
              <a:t>Permission of the Court or at the direction of the court one or more persons may sue or defend (order I, Rule 8 ( 1 ) of CPC</a:t>
            </a:r>
            <a:r>
              <a:rPr lang="en-IN" dirty="0" smtClean="0"/>
              <a:t>)</a:t>
            </a:r>
            <a:endParaRPr lang="en-IN" dirty="0" smtClean="0"/>
          </a:p>
          <a:p>
            <a:pPr marL="330200" indent="-330200">
              <a:spcBef>
                <a:spcPts val="800"/>
              </a:spcBef>
              <a:spcAft>
                <a:spcPct val="0"/>
              </a:spcAft>
              <a:buFont typeface="Arial" charset="0"/>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en-IN" dirty="0" smtClean="0"/>
              <a:t>When all the persons jointly interested are made parties, order I, Rule 8  does not apply and there is no need to apply for leave – </a:t>
            </a:r>
            <a:r>
              <a:rPr lang="en-IN" b="1" dirty="0" err="1" smtClean="0"/>
              <a:t>Jaina</a:t>
            </a:r>
            <a:r>
              <a:rPr lang="en-IN" b="1" dirty="0" smtClean="0"/>
              <a:t> Muhammad Vs. Official Assignee, Madras AIR 1946 Mad 25</a:t>
            </a:r>
          </a:p>
          <a:p>
            <a:endParaRPr lang="en-IN"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Advantages</a:t>
            </a:r>
            <a:endParaRPr lang="en-IN" dirty="0"/>
          </a:p>
        </p:txBody>
      </p:sp>
      <p:sp>
        <p:nvSpPr>
          <p:cNvPr id="3" name="Content Placeholder 2"/>
          <p:cNvSpPr>
            <a:spLocks noGrp="1"/>
          </p:cNvSpPr>
          <p:nvPr>
            <p:ph idx="1"/>
          </p:nvPr>
        </p:nvSpPr>
        <p:spPr/>
        <p:txBody>
          <a:bodyPr/>
          <a:lstStyle/>
          <a:p>
            <a:pPr marL="330200" indent="-330200">
              <a:spcBef>
                <a:spcPts val="800"/>
              </a:spcBef>
              <a:spcAft>
                <a:spcPct val="0"/>
              </a:spcAft>
              <a:buFont typeface="Arial" charset="0"/>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en-IN" dirty="0" smtClean="0"/>
              <a:t>Reduction in no. of lawsuits</a:t>
            </a:r>
          </a:p>
          <a:p>
            <a:pPr marL="330200" indent="-330200">
              <a:spcBef>
                <a:spcPts val="800"/>
              </a:spcBef>
              <a:spcAft>
                <a:spcPct val="0"/>
              </a:spcAft>
              <a:buFont typeface="Arial" charset="0"/>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en-IN" dirty="0" smtClean="0"/>
              <a:t>Reduces litigation costs</a:t>
            </a:r>
          </a:p>
          <a:p>
            <a:pPr marL="330200" indent="-330200">
              <a:spcBef>
                <a:spcPts val="800"/>
              </a:spcBef>
              <a:spcAft>
                <a:spcPct val="0"/>
              </a:spcAft>
              <a:buFont typeface="Arial" charset="0"/>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en-IN" dirty="0" smtClean="0"/>
              <a:t>Aggregation increase the efficiency of legal process</a:t>
            </a:r>
          </a:p>
          <a:p>
            <a:pPr marL="330200" indent="-330200">
              <a:spcBef>
                <a:spcPts val="800"/>
              </a:spcBef>
              <a:spcAft>
                <a:spcPct val="0"/>
              </a:spcAft>
              <a:buFont typeface="Arial" charset="0"/>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en-IN" dirty="0" smtClean="0"/>
              <a:t>Avoids repetition of same witnesses, documents and trial time and again</a:t>
            </a:r>
          </a:p>
          <a:p>
            <a:pPr>
              <a:buNone/>
            </a:pPr>
            <a:endParaRPr lang="en-IN"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a:t>
            </a:r>
            <a:endParaRPr lang="en-IN" dirty="0"/>
          </a:p>
        </p:txBody>
      </p:sp>
      <p:sp>
        <p:nvSpPr>
          <p:cNvPr id="3" name="Content Placeholder 2"/>
          <p:cNvSpPr>
            <a:spLocks noGrp="1"/>
          </p:cNvSpPr>
          <p:nvPr>
            <p:ph idx="1"/>
          </p:nvPr>
        </p:nvSpPr>
        <p:spPr/>
        <p:txBody>
          <a:bodyPr/>
          <a:lstStyle/>
          <a:p>
            <a:pPr marL="330200" indent="-330200">
              <a:spcBef>
                <a:spcPts val="800"/>
              </a:spcBef>
              <a:spcAft>
                <a:spcPct val="0"/>
              </a:spcAft>
              <a:buFont typeface="Arial" charset="0"/>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en-US" dirty="0" smtClean="0"/>
              <a:t>Overcomes the disincentive - a small recovery that an individual may get by pursuing his single action</a:t>
            </a:r>
          </a:p>
          <a:p>
            <a:pPr marL="330200" indent="-330200">
              <a:spcBef>
                <a:spcPts val="800"/>
              </a:spcBef>
              <a:spcAft>
                <a:spcPct val="0"/>
              </a:spcAft>
              <a:buFont typeface="Arial" charset="0"/>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en-US" dirty="0" smtClean="0"/>
              <a:t>Avoids different court rulings allowing the </a:t>
            </a:r>
            <a:r>
              <a:rPr lang="en-US" dirty="0" err="1" smtClean="0"/>
              <a:t>defendents</a:t>
            </a:r>
            <a:r>
              <a:rPr lang="en-US" dirty="0" smtClean="0"/>
              <a:t> to follow the rulings easily.</a:t>
            </a:r>
          </a:p>
          <a:p>
            <a:pPr marL="330200" indent="-330200">
              <a:spcBef>
                <a:spcPts val="800"/>
              </a:spcBef>
              <a:spcAft>
                <a:spcPct val="0"/>
              </a:spcAft>
              <a:buFont typeface="Arial" charset="0"/>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en-US" dirty="0" smtClean="0"/>
              <a:t>Ensures all the interested persons receive relief and the early bird alone  do not get the relief</a:t>
            </a:r>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NCLT</a:t>
            </a:r>
            <a:endParaRPr lang="en-IN" dirty="0"/>
          </a:p>
        </p:txBody>
      </p:sp>
      <p:sp>
        <p:nvSpPr>
          <p:cNvPr id="3" name="Content Placeholder 2"/>
          <p:cNvSpPr>
            <a:spLocks noGrp="1"/>
          </p:cNvSpPr>
          <p:nvPr>
            <p:ph idx="1"/>
          </p:nvPr>
        </p:nvSpPr>
        <p:spPr/>
        <p:txBody>
          <a:bodyPr/>
          <a:lstStyle/>
          <a:p>
            <a:r>
              <a:rPr lang="en-US" dirty="0" smtClean="0"/>
              <a:t>Sec.268 – No appeal shall lie in any court or authority and no civil court shall have  any jurisdiction</a:t>
            </a:r>
          </a:p>
          <a:p>
            <a:r>
              <a:rPr lang="en-US" dirty="0" smtClean="0"/>
              <a:t>In respect of any matter in which the tribunal or appellate tribunal is empowered this chapter</a:t>
            </a:r>
          </a:p>
          <a:p>
            <a:r>
              <a:rPr lang="en-US" dirty="0" smtClean="0"/>
              <a:t>No injunction shall be granted by any court or other authority</a:t>
            </a:r>
            <a:endParaRPr lang="en-IN"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Disadvantages</a:t>
            </a:r>
            <a:endParaRPr lang="en-IN" dirty="0"/>
          </a:p>
        </p:txBody>
      </p:sp>
      <p:sp>
        <p:nvSpPr>
          <p:cNvPr id="3" name="Content Placeholder 2"/>
          <p:cNvSpPr>
            <a:spLocks noGrp="1"/>
          </p:cNvSpPr>
          <p:nvPr>
            <p:ph idx="1"/>
          </p:nvPr>
        </p:nvSpPr>
        <p:spPr/>
        <p:txBody>
          <a:bodyPr/>
          <a:lstStyle/>
          <a:p>
            <a:pPr marL="330200" indent="-330200">
              <a:spcBef>
                <a:spcPts val="800"/>
              </a:spcBef>
              <a:spcAft>
                <a:spcPct val="0"/>
              </a:spcAft>
              <a:buFont typeface="Arial" charset="0"/>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en-US" dirty="0" smtClean="0"/>
              <a:t>Ruling by the court operates as res </a:t>
            </a:r>
            <a:r>
              <a:rPr lang="en-US" dirty="0" err="1" smtClean="0"/>
              <a:t>judicata</a:t>
            </a:r>
            <a:r>
              <a:rPr lang="en-US" dirty="0" smtClean="0"/>
              <a:t> for the members of the class</a:t>
            </a:r>
          </a:p>
          <a:p>
            <a:pPr marL="330200" indent="-330200">
              <a:spcBef>
                <a:spcPts val="800"/>
              </a:spcBef>
              <a:spcAft>
                <a:spcPct val="0"/>
              </a:spcAft>
              <a:buFont typeface="Arial" charset="0"/>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en-US" dirty="0" smtClean="0"/>
              <a:t>High costs – huge amount is spent on attorney fees; sometimes cost benefit ratio is negligible</a:t>
            </a:r>
          </a:p>
          <a:p>
            <a:pPr marL="330200" indent="-330200">
              <a:spcBef>
                <a:spcPts val="800"/>
              </a:spcBef>
              <a:spcAft>
                <a:spcPct val="0"/>
              </a:spcAft>
              <a:buFont typeface="Arial" charset="0"/>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en-US" dirty="0" smtClean="0"/>
              <a:t>If the claims are </a:t>
            </a:r>
            <a:r>
              <a:rPr lang="en-US" dirty="0" err="1" smtClean="0"/>
              <a:t>arbitrable</a:t>
            </a:r>
            <a:r>
              <a:rPr lang="en-US" dirty="0" smtClean="0"/>
              <a:t>, whether can be brought before the Tribunal</a:t>
            </a:r>
          </a:p>
          <a:p>
            <a:endParaRPr lang="en-IN"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action/derivative action</a:t>
            </a:r>
            <a:endParaRPr lang="en-IN" dirty="0"/>
          </a:p>
        </p:txBody>
      </p:sp>
      <p:sp>
        <p:nvSpPr>
          <p:cNvPr id="3" name="Content Placeholder 2"/>
          <p:cNvSpPr>
            <a:spLocks noGrp="1"/>
          </p:cNvSpPr>
          <p:nvPr>
            <p:ph idx="1"/>
          </p:nvPr>
        </p:nvSpPr>
        <p:spPr/>
        <p:txBody>
          <a:bodyPr>
            <a:normAutofit fontScale="92500" lnSpcReduction="20000"/>
          </a:bodyPr>
          <a:lstStyle/>
          <a:p>
            <a:r>
              <a:rPr lang="en-US" dirty="0" smtClean="0"/>
              <a:t>In a representative/class action, the plaintiffs are the beneficiaries</a:t>
            </a:r>
          </a:p>
          <a:p>
            <a:r>
              <a:rPr lang="en-US" dirty="0" smtClean="0"/>
              <a:t>In a derivative claim, the company is the principal beneficiary, though the plaintiffs may incidentally get benefitted</a:t>
            </a:r>
          </a:p>
          <a:p>
            <a:r>
              <a:rPr lang="en-US" dirty="0" smtClean="0"/>
              <a:t>The action under these sections (397/398) is a derivative action for the benefit of all the shareholders, the company and in public interest (</a:t>
            </a:r>
            <a:r>
              <a:rPr lang="en-US" dirty="0" err="1" smtClean="0"/>
              <a:t>para</a:t>
            </a:r>
            <a:r>
              <a:rPr lang="en-US" dirty="0" smtClean="0"/>
              <a:t> 31) - PIK securities Private Limited and others </a:t>
            </a:r>
            <a:r>
              <a:rPr lang="en-US" dirty="0" err="1" smtClean="0"/>
              <a:t>vs.United</a:t>
            </a:r>
            <a:r>
              <a:rPr lang="en-US" dirty="0" smtClean="0"/>
              <a:t> western Bank Limited and others</a:t>
            </a:r>
          </a:p>
          <a:p>
            <a:endParaRPr lang="en-IN"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Class action under the Companies Act, 2013</a:t>
            </a:r>
            <a:endParaRPr lang="en-IN" dirty="0"/>
          </a:p>
        </p:txBody>
      </p:sp>
      <p:sp>
        <p:nvSpPr>
          <p:cNvPr id="3" name="Content Placeholder 2"/>
          <p:cNvSpPr>
            <a:spLocks noGrp="1"/>
          </p:cNvSpPr>
          <p:nvPr>
            <p:ph idx="1"/>
          </p:nvPr>
        </p:nvSpPr>
        <p:spPr/>
        <p:txBody>
          <a:bodyPr/>
          <a:lstStyle/>
          <a:p>
            <a:pPr indent="-341313">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N" dirty="0" smtClean="0"/>
              <a:t>Sec. </a:t>
            </a:r>
            <a:r>
              <a:rPr lang="en-IN" dirty="0" smtClean="0"/>
              <a:t>37</a:t>
            </a:r>
          </a:p>
          <a:p>
            <a:pPr indent="-341313">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N" dirty="0" smtClean="0"/>
              <a:t>Sec. </a:t>
            </a:r>
            <a:r>
              <a:rPr lang="en-IN" dirty="0" smtClean="0"/>
              <a:t>245</a:t>
            </a:r>
          </a:p>
          <a:p>
            <a:endParaRPr lang="en-IN"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dirty="0" smtClean="0"/>
              <a:t>M</a:t>
            </a:r>
            <a:r>
              <a:rPr lang="en-US" dirty="0" smtClean="0"/>
              <a:t>isleading statements in prospectus</a:t>
            </a:r>
            <a:endParaRPr lang="en-IN" dirty="0"/>
          </a:p>
        </p:txBody>
      </p:sp>
      <p:sp>
        <p:nvSpPr>
          <p:cNvPr id="3" name="Content Placeholder 2"/>
          <p:cNvSpPr>
            <a:spLocks noGrp="1"/>
          </p:cNvSpPr>
          <p:nvPr>
            <p:ph idx="1"/>
          </p:nvPr>
        </p:nvSpPr>
        <p:spPr/>
        <p:txBody>
          <a:bodyPr/>
          <a:lstStyle/>
          <a:p>
            <a:r>
              <a:rPr lang="en-US" dirty="0" smtClean="0"/>
              <a:t>A suit may be filed or any other action may be taken u/s.34 or 35 or 36 any person, group of persons or any association of persons may file a suit or any other action or any association of persons for misleading statement or inclusion or omission of any matter in the prospectus </a:t>
            </a:r>
            <a:endParaRPr lang="en-IN"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action</a:t>
            </a:r>
            <a:endParaRPr lang="en-IN" dirty="0"/>
          </a:p>
        </p:txBody>
      </p:sp>
      <p:sp>
        <p:nvSpPr>
          <p:cNvPr id="3" name="Content Placeholder 2"/>
          <p:cNvSpPr>
            <a:spLocks noGrp="1"/>
          </p:cNvSpPr>
          <p:nvPr>
            <p:ph idx="1"/>
          </p:nvPr>
        </p:nvSpPr>
        <p:spPr/>
        <p:txBody>
          <a:bodyPr>
            <a:normAutofit fontScale="40000" lnSpcReduction="20000"/>
          </a:bodyPr>
          <a:lstStyle/>
          <a:p>
            <a:r>
              <a:rPr lang="en-US" sz="6000" dirty="0" smtClean="0"/>
              <a:t>Sec.245(1) – </a:t>
            </a:r>
            <a:r>
              <a:rPr lang="en-US" sz="6000" dirty="0" smtClean="0"/>
              <a:t> </a:t>
            </a:r>
            <a:r>
              <a:rPr lang="en-US" sz="6000" dirty="0" smtClean="0"/>
              <a:t>such number of member or members, depositor or depositors or any class of them –  </a:t>
            </a:r>
            <a:r>
              <a:rPr lang="en-IN" sz="6000" dirty="0" smtClean="0"/>
              <a:t>Management </a:t>
            </a:r>
            <a:r>
              <a:rPr lang="en-IN" sz="6000" dirty="0" smtClean="0"/>
              <a:t>or conduct  of the affairs of the company are being conducted in a manner prejudicial to the interests of the company or its members or </a:t>
            </a:r>
            <a:r>
              <a:rPr lang="en-IN" sz="6000" dirty="0" smtClean="0"/>
              <a:t>depositors seek all or any of the orders</a:t>
            </a:r>
          </a:p>
          <a:p>
            <a:r>
              <a:rPr lang="en-US" sz="6000" dirty="0" smtClean="0"/>
              <a:t>Sec.245 (1) (a) to (f) various restraint orders</a:t>
            </a:r>
            <a:endParaRPr lang="en-IN" sz="6000" dirty="0" smtClean="0"/>
          </a:p>
          <a:p>
            <a:r>
              <a:rPr lang="en-US" sz="6000" dirty="0" smtClean="0"/>
              <a:t>Sec.245(1)(g) claim damages or compensation of demand any other suitable action from or against –</a:t>
            </a:r>
          </a:p>
          <a:p>
            <a:pPr>
              <a:buNone/>
            </a:pPr>
            <a:r>
              <a:rPr lang="en-US" sz="6000" dirty="0" smtClean="0"/>
              <a:t> </a:t>
            </a:r>
            <a:r>
              <a:rPr lang="en-US" sz="6000" dirty="0" smtClean="0"/>
              <a:t>    the company or its directors</a:t>
            </a:r>
          </a:p>
          <a:p>
            <a:pPr>
              <a:buNone/>
            </a:pPr>
            <a:r>
              <a:rPr lang="en-US" sz="6000" dirty="0" smtClean="0"/>
              <a:t> </a:t>
            </a:r>
            <a:r>
              <a:rPr lang="en-US" sz="6000" dirty="0" smtClean="0"/>
              <a:t>    the auditor or audit firm </a:t>
            </a:r>
          </a:p>
          <a:p>
            <a:pPr>
              <a:buNone/>
            </a:pPr>
            <a:r>
              <a:rPr lang="en-US" sz="6000" dirty="0" smtClean="0"/>
              <a:t> </a:t>
            </a:r>
            <a:r>
              <a:rPr lang="en-US" sz="6000" dirty="0" smtClean="0"/>
              <a:t>    expert or advisor or consultant or any other person</a:t>
            </a:r>
          </a:p>
          <a:p>
            <a:r>
              <a:rPr lang="en-US" sz="6000" dirty="0" smtClean="0"/>
              <a:t>Sec.245(1)(h)  to seek any other remedy</a:t>
            </a:r>
            <a:r>
              <a:rPr lang="en-US" dirty="0" smtClean="0"/>
              <a:t>    </a:t>
            </a:r>
            <a:endParaRPr lang="en-IN" dirty="0" smtClean="0"/>
          </a:p>
          <a:p>
            <a:pPr>
              <a:buNone/>
            </a:pPr>
            <a:r>
              <a:rPr lang="en-IN" dirty="0" smtClean="0"/>
              <a:t> </a:t>
            </a:r>
            <a:endParaRPr lang="en-US" dirty="0" smtClean="0"/>
          </a:p>
          <a:p>
            <a:endParaRPr lang="en-IN"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action</a:t>
            </a:r>
            <a:endParaRPr lang="en-IN" dirty="0"/>
          </a:p>
        </p:txBody>
      </p:sp>
      <p:sp>
        <p:nvSpPr>
          <p:cNvPr id="3" name="Content Placeholder 2"/>
          <p:cNvSpPr>
            <a:spLocks noGrp="1"/>
          </p:cNvSpPr>
          <p:nvPr>
            <p:ph idx="1"/>
          </p:nvPr>
        </p:nvSpPr>
        <p:spPr/>
        <p:txBody>
          <a:bodyPr>
            <a:normAutofit fontScale="85000" lnSpcReduction="10000"/>
          </a:bodyPr>
          <a:lstStyle/>
          <a:p>
            <a:r>
              <a:rPr lang="en-IN" dirty="0" smtClean="0"/>
              <a:t>Sec.245 (3) (</a:t>
            </a:r>
            <a:r>
              <a:rPr lang="en-IN" dirty="0" err="1" smtClean="0"/>
              <a:t>i</a:t>
            </a:r>
            <a:r>
              <a:rPr lang="en-IN" dirty="0" smtClean="0"/>
              <a:t>) (a)  not less than one hundred members of the company or not less than such percentage of total number of its members as may be prescribed  or any member or members holding such percentage of the issued share capital of the company as may be prescribed</a:t>
            </a:r>
          </a:p>
          <a:p>
            <a:r>
              <a:rPr lang="en-US" dirty="0" smtClean="0"/>
              <a:t>Sec.245(3)(b) not having a share capital not less than one-fifth of total number of members</a:t>
            </a:r>
          </a:p>
          <a:p>
            <a:r>
              <a:rPr lang="en-US" dirty="0" smtClean="0"/>
              <a:t>Sec.245(3)(ii) Not less than one hundred depositors or not less than such percentage of the total number of depositors as may be prescribed whichever is less</a:t>
            </a:r>
            <a:endParaRPr lang="en-IN"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Class action Suit – procedure in US</a:t>
            </a:r>
            <a:endParaRPr lang="en-IN" dirty="0"/>
          </a:p>
        </p:txBody>
      </p:sp>
      <p:sp>
        <p:nvSpPr>
          <p:cNvPr id="3" name="Content Placeholder 2"/>
          <p:cNvSpPr>
            <a:spLocks noGrp="1"/>
          </p:cNvSpPr>
          <p:nvPr>
            <p:ph idx="1"/>
          </p:nvPr>
        </p:nvSpPr>
        <p:spPr/>
        <p:txBody>
          <a:bodyPr>
            <a:normAutofit lnSpcReduction="10000"/>
          </a:bodyPr>
          <a:lstStyle/>
          <a:p>
            <a:pPr marL="330200" indent="-330200">
              <a:spcBef>
                <a:spcPts val="800"/>
              </a:spcBef>
              <a:spcAft>
                <a:spcPct val="0"/>
              </a:spcAft>
              <a:buFont typeface="Arial" charset="0"/>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en-IN" dirty="0" smtClean="0"/>
              <a:t>Rule 23 of federal rules of procedure</a:t>
            </a:r>
          </a:p>
          <a:p>
            <a:pPr marL="330200" indent="-330200">
              <a:spcBef>
                <a:spcPts val="800"/>
              </a:spcBef>
              <a:spcAft>
                <a:spcPct val="0"/>
              </a:spcAft>
              <a:buFont typeface="Arial" charset="0"/>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en-IN" dirty="0" smtClean="0"/>
              <a:t>After service of complaint and filing of the complaint with the court and  </a:t>
            </a:r>
            <a:r>
              <a:rPr lang="en-IN" dirty="0" err="1" smtClean="0"/>
              <a:t>defendents</a:t>
            </a:r>
            <a:r>
              <a:rPr lang="en-IN" dirty="0" smtClean="0"/>
              <a:t> may file a motion challenging the lawsuit. In Indian context equal to maintainability or admissibility</a:t>
            </a:r>
          </a:p>
          <a:p>
            <a:pPr marL="330200" indent="-330200">
              <a:spcBef>
                <a:spcPts val="800"/>
              </a:spcBef>
              <a:spcAft>
                <a:spcPct val="0"/>
              </a:spcAft>
              <a:buFont typeface="Arial" charset="0"/>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en-IN" dirty="0" smtClean="0"/>
              <a:t>After Ruling on motion, period of  preliminary discovery would take place. Lawyers may demand documents, depositions</a:t>
            </a:r>
          </a:p>
          <a:p>
            <a:endParaRPr lang="en-IN"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Class action Suit – procedure in US</a:t>
            </a:r>
            <a:endParaRPr lang="en-IN" dirty="0"/>
          </a:p>
        </p:txBody>
      </p:sp>
      <p:sp>
        <p:nvSpPr>
          <p:cNvPr id="3" name="Content Placeholder 2"/>
          <p:cNvSpPr>
            <a:spLocks noGrp="1"/>
          </p:cNvSpPr>
          <p:nvPr>
            <p:ph idx="1"/>
          </p:nvPr>
        </p:nvSpPr>
        <p:spPr/>
        <p:txBody>
          <a:bodyPr/>
          <a:lstStyle/>
          <a:p>
            <a:pPr marL="330200" indent="-330200">
              <a:spcBef>
                <a:spcPts val="800"/>
              </a:spcBef>
              <a:spcAft>
                <a:spcPct val="0"/>
              </a:spcAft>
              <a:buFont typeface="Arial" charset="0"/>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en-IN" dirty="0" smtClean="0"/>
              <a:t>During the discovery phase, the </a:t>
            </a:r>
            <a:r>
              <a:rPr lang="en-IN" dirty="0" err="1" smtClean="0"/>
              <a:t>defendents</a:t>
            </a:r>
            <a:r>
              <a:rPr lang="en-IN" dirty="0" smtClean="0"/>
              <a:t> may file motion to challenge the legal sufficiency or underlying factual basis for the action.  This is known as motions for summary judgement</a:t>
            </a:r>
          </a:p>
          <a:p>
            <a:pPr marL="330200" indent="-330200">
              <a:spcBef>
                <a:spcPts val="800"/>
              </a:spcBef>
              <a:spcAft>
                <a:spcPct val="0"/>
              </a:spcAft>
              <a:buFont typeface="Arial" charset="0"/>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en-IN" dirty="0" smtClean="0"/>
              <a:t>After preliminary discovery is completed, the plaintiffs will file motion to certify a class action.</a:t>
            </a:r>
          </a:p>
          <a:p>
            <a:pPr>
              <a:buNone/>
            </a:pPr>
            <a:endParaRPr lang="en-IN"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Class action Suit – procedure in US</a:t>
            </a:r>
            <a:endParaRPr lang="en-IN" dirty="0"/>
          </a:p>
        </p:txBody>
      </p:sp>
      <p:sp>
        <p:nvSpPr>
          <p:cNvPr id="3" name="Content Placeholder 2"/>
          <p:cNvSpPr>
            <a:spLocks noGrp="1"/>
          </p:cNvSpPr>
          <p:nvPr>
            <p:ph idx="1"/>
          </p:nvPr>
        </p:nvSpPr>
        <p:spPr/>
        <p:txBody>
          <a:bodyPr/>
          <a:lstStyle/>
          <a:p>
            <a:pPr marL="330200" indent="-330200">
              <a:spcBef>
                <a:spcPts val="800"/>
              </a:spcBef>
              <a:spcAft>
                <a:spcPct val="0"/>
              </a:spcAft>
              <a:buFont typeface="Arial" charset="0"/>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en-IN" dirty="0" smtClean="0"/>
              <a:t>If the complaint is money the court will order notice to the class</a:t>
            </a:r>
          </a:p>
          <a:p>
            <a:pPr marL="330200" indent="-330200">
              <a:spcBef>
                <a:spcPts val="800"/>
              </a:spcBef>
              <a:spcAft>
                <a:spcPct val="0"/>
              </a:spcAft>
              <a:buFont typeface="Arial" charset="0"/>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en-IN" dirty="0" smtClean="0"/>
              <a:t>Trial or settlement</a:t>
            </a:r>
          </a:p>
          <a:p>
            <a:pPr>
              <a:buNone/>
            </a:pPr>
            <a:endParaRPr lang="en-IN"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Procedure contemplated by the </a:t>
            </a:r>
            <a:r>
              <a:rPr lang="en-IN" dirty="0" smtClean="0"/>
              <a:t>Companies Act, 2013</a:t>
            </a:r>
            <a:endParaRPr lang="en-IN" dirty="0"/>
          </a:p>
        </p:txBody>
      </p:sp>
      <p:sp>
        <p:nvSpPr>
          <p:cNvPr id="3" name="Content Placeholder 2"/>
          <p:cNvSpPr>
            <a:spLocks noGrp="1"/>
          </p:cNvSpPr>
          <p:nvPr>
            <p:ph idx="1"/>
          </p:nvPr>
        </p:nvSpPr>
        <p:spPr/>
        <p:txBody>
          <a:bodyPr>
            <a:normAutofit/>
          </a:bodyPr>
          <a:lstStyle/>
          <a:p>
            <a:pPr marL="330200" indent="-330200">
              <a:spcBef>
                <a:spcPts val="800"/>
              </a:spcBef>
              <a:spcAft>
                <a:spcPct val="0"/>
              </a:spcAft>
              <a:buFont typeface="Arial" charset="0"/>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en-IN" dirty="0" smtClean="0"/>
              <a:t>Sec. </a:t>
            </a:r>
            <a:r>
              <a:rPr lang="en-IN" dirty="0" smtClean="0"/>
              <a:t>245(4) (c) whether the member or creditor could pursue in his own </a:t>
            </a:r>
            <a:r>
              <a:rPr lang="en-IN" dirty="0" smtClean="0"/>
              <a:t>right</a:t>
            </a:r>
          </a:p>
          <a:p>
            <a:pPr marL="330200" indent="-330200">
              <a:spcBef>
                <a:spcPts val="800"/>
              </a:spcBef>
              <a:spcAft>
                <a:spcPct val="0"/>
              </a:spcAft>
              <a:buFont typeface="Arial" charset="0"/>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en-US" dirty="0" smtClean="0"/>
              <a:t>Sec.245(4)(d) – any evidence as to the views of the members or depositors who have no personal interest, direct or indirect, in the matter being proceeded under this section</a:t>
            </a:r>
            <a:endParaRPr lang="en-IN" dirty="0" smtClean="0"/>
          </a:p>
          <a:p>
            <a:pPr>
              <a:buNone/>
            </a:pP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NCLT- Criminal Jurisdiction </a:t>
            </a:r>
            <a:br>
              <a:rPr lang="en-US" dirty="0" smtClean="0"/>
            </a:br>
            <a:r>
              <a:rPr lang="en-US" dirty="0" smtClean="0"/>
              <a:t>not barred</a:t>
            </a:r>
            <a:endParaRPr lang="en-IN" dirty="0"/>
          </a:p>
        </p:txBody>
      </p:sp>
      <p:sp>
        <p:nvSpPr>
          <p:cNvPr id="3" name="Text Placeholder 2"/>
          <p:cNvSpPr>
            <a:spLocks noGrp="1"/>
          </p:cNvSpPr>
          <p:nvPr>
            <p:ph type="body" idx="1"/>
          </p:nvPr>
        </p:nvSpPr>
        <p:spPr/>
        <p:txBody>
          <a:bodyPr/>
          <a:lstStyle/>
          <a:p>
            <a:r>
              <a:rPr lang="en-US" dirty="0" smtClean="0"/>
              <a:t>1956 Act</a:t>
            </a:r>
            <a:endParaRPr lang="en-IN" dirty="0"/>
          </a:p>
        </p:txBody>
      </p:sp>
      <p:sp>
        <p:nvSpPr>
          <p:cNvPr id="4" name="Content Placeholder 3"/>
          <p:cNvSpPr>
            <a:spLocks noGrp="1"/>
          </p:cNvSpPr>
          <p:nvPr>
            <p:ph sz="half" idx="2"/>
          </p:nvPr>
        </p:nvSpPr>
        <p:spPr/>
        <p:txBody>
          <a:bodyPr/>
          <a:lstStyle/>
          <a:p>
            <a:r>
              <a:rPr lang="en-US" dirty="0" smtClean="0"/>
              <a:t>First class magistrate or presidency magistrate</a:t>
            </a:r>
          </a:p>
          <a:p>
            <a:r>
              <a:rPr lang="en-US" dirty="0" smtClean="0"/>
              <a:t>Sessions court (revision or appeal)</a:t>
            </a:r>
          </a:p>
          <a:p>
            <a:r>
              <a:rPr lang="en-US" dirty="0" smtClean="0"/>
              <a:t>High Court</a:t>
            </a:r>
            <a:endParaRPr lang="en-IN" dirty="0"/>
          </a:p>
        </p:txBody>
      </p:sp>
      <p:sp>
        <p:nvSpPr>
          <p:cNvPr id="5" name="Text Placeholder 4"/>
          <p:cNvSpPr>
            <a:spLocks noGrp="1"/>
          </p:cNvSpPr>
          <p:nvPr>
            <p:ph type="body" sz="quarter" idx="3"/>
          </p:nvPr>
        </p:nvSpPr>
        <p:spPr/>
        <p:txBody>
          <a:bodyPr/>
          <a:lstStyle/>
          <a:p>
            <a:r>
              <a:rPr lang="en-US" dirty="0" smtClean="0"/>
              <a:t>2013 Act</a:t>
            </a:r>
            <a:endParaRPr lang="en-IN" dirty="0"/>
          </a:p>
        </p:txBody>
      </p:sp>
      <p:sp>
        <p:nvSpPr>
          <p:cNvPr id="6" name="Content Placeholder 5"/>
          <p:cNvSpPr>
            <a:spLocks noGrp="1"/>
          </p:cNvSpPr>
          <p:nvPr>
            <p:ph sz="quarter" idx="4"/>
          </p:nvPr>
        </p:nvSpPr>
        <p:spPr/>
        <p:txBody>
          <a:bodyPr/>
          <a:lstStyle/>
          <a:p>
            <a:r>
              <a:rPr lang="en-US" dirty="0" smtClean="0"/>
              <a:t>Special court  - judge should be  immediately before appointment  shall be holding office of a sessions judge or as an additional sessions judge – Sec.435 (3)</a:t>
            </a:r>
          </a:p>
          <a:p>
            <a:r>
              <a:rPr lang="en-US" dirty="0" smtClean="0"/>
              <a:t>High court  (revision or appeal)  Sec.437</a:t>
            </a:r>
            <a:endParaRPr lang="en-IN"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Procedure contemplated by the Companies Act, 2013</a:t>
            </a:r>
            <a:endParaRPr lang="en-IN" dirty="0"/>
          </a:p>
        </p:txBody>
      </p:sp>
      <p:sp>
        <p:nvSpPr>
          <p:cNvPr id="3" name="Content Placeholder 2"/>
          <p:cNvSpPr>
            <a:spLocks noGrp="1"/>
          </p:cNvSpPr>
          <p:nvPr>
            <p:ph idx="1"/>
          </p:nvPr>
        </p:nvSpPr>
        <p:spPr/>
        <p:txBody>
          <a:bodyPr>
            <a:normAutofit fontScale="85000" lnSpcReduction="10000"/>
          </a:bodyPr>
          <a:lstStyle/>
          <a:p>
            <a:pPr marL="330200" indent="-330200">
              <a:spcBef>
                <a:spcPts val="800"/>
              </a:spcBef>
              <a:spcAft>
                <a:spcPct val="0"/>
              </a:spcAft>
              <a:buFont typeface="Arial" charset="0"/>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en-IN" dirty="0" err="1" smtClean="0"/>
              <a:t>Cl</a:t>
            </a:r>
            <a:r>
              <a:rPr lang="en-IN" dirty="0" smtClean="0"/>
              <a:t> 245 (5) </a:t>
            </a:r>
            <a:endParaRPr lang="en-IN" dirty="0" smtClean="0"/>
          </a:p>
          <a:p>
            <a:pPr marL="330200" indent="-330200">
              <a:spcBef>
                <a:spcPts val="800"/>
              </a:spcBef>
              <a:spcAft>
                <a:spcPct val="0"/>
              </a:spcAft>
              <a:buFont typeface="Arial" charset="0"/>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en-IN" dirty="0" smtClean="0"/>
              <a:t>gives </a:t>
            </a:r>
            <a:r>
              <a:rPr lang="en-IN" dirty="0" smtClean="0"/>
              <a:t>an inference that the application shall have to be admitted by the tribunal before it proceeds on it.</a:t>
            </a:r>
          </a:p>
          <a:p>
            <a:pPr marL="330200" indent="-330200">
              <a:spcBef>
                <a:spcPts val="800"/>
              </a:spcBef>
              <a:spcAft>
                <a:spcPct val="0"/>
              </a:spcAft>
              <a:buFont typeface="Arial" charset="0"/>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en-IN" dirty="0" smtClean="0"/>
              <a:t>Notice of admission by public notice shall be served on the members or depositors of the </a:t>
            </a:r>
            <a:r>
              <a:rPr lang="en-IN" dirty="0" smtClean="0"/>
              <a:t>class</a:t>
            </a:r>
          </a:p>
          <a:p>
            <a:pPr marL="330200" indent="-330200">
              <a:spcBef>
                <a:spcPts val="800"/>
              </a:spcBef>
              <a:spcAft>
                <a:spcPct val="0"/>
              </a:spcAft>
              <a:buFont typeface="Arial" charset="0"/>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en-US" dirty="0" smtClean="0"/>
              <a:t>All similar applications pending in any jurisdiction should be consolidated into single application</a:t>
            </a:r>
          </a:p>
          <a:p>
            <a:pPr marL="330200" indent="-330200">
              <a:spcBef>
                <a:spcPts val="800"/>
              </a:spcBef>
              <a:spcAft>
                <a:spcPct val="0"/>
              </a:spcAft>
              <a:buFont typeface="Arial" charset="0"/>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en-US" dirty="0" smtClean="0"/>
              <a:t>Lead applicant</a:t>
            </a:r>
          </a:p>
          <a:p>
            <a:pPr marL="330200" indent="-330200">
              <a:spcBef>
                <a:spcPts val="800"/>
              </a:spcBef>
              <a:spcAft>
                <a:spcPct val="0"/>
              </a:spcAft>
              <a:buFont typeface="Arial" charset="0"/>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en-IN" dirty="0" smtClean="0"/>
              <a:t>The costs or expenses incurred shall be defrayed by the company or person responsible for oppressive act.</a:t>
            </a:r>
          </a:p>
          <a:p>
            <a:pPr marL="330200" indent="-330200">
              <a:spcBef>
                <a:spcPts val="800"/>
              </a:spcBef>
              <a:spcAft>
                <a:spcPct val="0"/>
              </a:spcAft>
              <a:buFont typeface="Arial" charset="0"/>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endParaRPr lang="en-IN" dirty="0" smtClean="0"/>
          </a:p>
          <a:p>
            <a:pPr>
              <a:buNone/>
            </a:pPr>
            <a:endParaRPr lang="en-IN"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Class action Suit - fees</a:t>
            </a:r>
            <a:endParaRPr lang="en-IN" dirty="0"/>
          </a:p>
        </p:txBody>
      </p:sp>
      <p:sp>
        <p:nvSpPr>
          <p:cNvPr id="3" name="Content Placeholder 2"/>
          <p:cNvSpPr>
            <a:spLocks noGrp="1"/>
          </p:cNvSpPr>
          <p:nvPr>
            <p:ph idx="1"/>
          </p:nvPr>
        </p:nvSpPr>
        <p:spPr/>
        <p:txBody>
          <a:bodyPr/>
          <a:lstStyle/>
          <a:p>
            <a:pPr marL="330200" indent="-330200">
              <a:spcBef>
                <a:spcPts val="800"/>
              </a:spcBef>
              <a:spcAft>
                <a:spcPct val="0"/>
              </a:spcAft>
              <a:buFont typeface="Arial" charset="0"/>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en-IN" dirty="0" smtClean="0"/>
              <a:t>The fees paid to advocates in US in Class action is known as contingency fees </a:t>
            </a:r>
          </a:p>
          <a:p>
            <a:pPr marL="330200" indent="-330200">
              <a:spcBef>
                <a:spcPts val="800"/>
              </a:spcBef>
              <a:spcAft>
                <a:spcPct val="0"/>
              </a:spcAft>
              <a:buFont typeface="Arial" charset="0"/>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en-IN" dirty="0" smtClean="0"/>
              <a:t>It is by way of percentages of award or settlement which encourages parties to resort to class action suits</a:t>
            </a:r>
          </a:p>
          <a:p>
            <a:pPr marL="330200" indent="-330200">
              <a:spcBef>
                <a:spcPts val="800"/>
              </a:spcBef>
              <a:spcAft>
                <a:spcPct val="0"/>
              </a:spcAft>
              <a:buFont typeface="Arial" charset="0"/>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en-IN" dirty="0" smtClean="0"/>
              <a:t>In India fees cannot be paid as a percentage of award or settlement</a:t>
            </a:r>
          </a:p>
          <a:p>
            <a:pPr>
              <a:buNone/>
            </a:pPr>
            <a:endParaRPr lang="en-IN"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Class action Suit </a:t>
            </a:r>
            <a:endParaRPr lang="en-IN" dirty="0"/>
          </a:p>
        </p:txBody>
      </p:sp>
      <p:sp>
        <p:nvSpPr>
          <p:cNvPr id="3" name="Content Placeholder 2"/>
          <p:cNvSpPr>
            <a:spLocks noGrp="1"/>
          </p:cNvSpPr>
          <p:nvPr>
            <p:ph idx="1"/>
          </p:nvPr>
        </p:nvSpPr>
        <p:spPr/>
        <p:txBody>
          <a:bodyPr/>
          <a:lstStyle/>
          <a:p>
            <a:pPr marL="330200" indent="-330200">
              <a:spcBef>
                <a:spcPts val="800"/>
              </a:spcBef>
              <a:spcAft>
                <a:spcPct val="0"/>
              </a:spcAft>
              <a:buFont typeface="Arial" charset="0"/>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en-IN" dirty="0" smtClean="0"/>
              <a:t>Costs shall be awarded not exceeding Rs.1 </a:t>
            </a:r>
            <a:r>
              <a:rPr lang="en-IN" dirty="0" err="1" smtClean="0"/>
              <a:t>lakh</a:t>
            </a:r>
            <a:r>
              <a:rPr lang="en-IN" dirty="0" smtClean="0"/>
              <a:t> in case of frivolous or vexatious application</a:t>
            </a:r>
          </a:p>
          <a:p>
            <a:pPr marL="330200" indent="-330200">
              <a:spcBef>
                <a:spcPts val="800"/>
              </a:spcBef>
              <a:spcAft>
                <a:spcPct val="0"/>
              </a:spcAft>
              <a:buFont typeface="Arial" charset="0"/>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en-IN" dirty="0" smtClean="0"/>
              <a:t>Whether costs can awarded after admitting the application</a:t>
            </a:r>
          </a:p>
          <a:p>
            <a:pPr>
              <a:buNone/>
            </a:pPr>
            <a:endParaRPr lang="en-IN"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Class action Suit </a:t>
            </a:r>
            <a:endParaRPr lang="en-IN" dirty="0"/>
          </a:p>
        </p:txBody>
      </p:sp>
      <p:sp>
        <p:nvSpPr>
          <p:cNvPr id="3" name="Content Placeholder 2"/>
          <p:cNvSpPr>
            <a:spLocks noGrp="1"/>
          </p:cNvSpPr>
          <p:nvPr>
            <p:ph idx="1"/>
          </p:nvPr>
        </p:nvSpPr>
        <p:spPr/>
        <p:txBody>
          <a:bodyPr/>
          <a:lstStyle/>
          <a:p>
            <a:pPr marL="339725" indent="-331788">
              <a:spcBef>
                <a:spcPts val="800"/>
              </a:spcBef>
              <a:spcAft>
                <a:spcPct val="0"/>
              </a:spcAft>
              <a:buFont typeface="Arial"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IN" dirty="0" smtClean="0"/>
              <a:t>Evidences  - exchange of documents permitted under US laws.</a:t>
            </a:r>
          </a:p>
          <a:p>
            <a:pPr marL="339725" indent="-331788">
              <a:spcBef>
                <a:spcPts val="800"/>
              </a:spcBef>
              <a:spcAft>
                <a:spcPct val="0"/>
              </a:spcAft>
              <a:buFont typeface="Arial"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IN" dirty="0" smtClean="0"/>
              <a:t>Under Oppression and mismanagement, the Petitioner cannot ask for documents from the Company  - </a:t>
            </a:r>
            <a:r>
              <a:rPr lang="en-IN" b="1" dirty="0" err="1" smtClean="0"/>
              <a:t>Mohta</a:t>
            </a:r>
            <a:r>
              <a:rPr lang="en-IN" b="1" dirty="0" smtClean="0"/>
              <a:t> Bros P Ltd. Vs. Calcutta Landing and Shipping Co (1970) 40 Comp. </a:t>
            </a:r>
            <a:r>
              <a:rPr lang="en-IN" b="1" dirty="0" err="1" smtClean="0"/>
              <a:t>Cas</a:t>
            </a:r>
            <a:r>
              <a:rPr lang="en-IN" b="1" dirty="0" smtClean="0"/>
              <a:t>. 119 Cal</a:t>
            </a:r>
            <a:endParaRPr lang="en-IN"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IN" dirty="0"/>
          </a:p>
        </p:txBody>
      </p:sp>
      <p:sp>
        <p:nvSpPr>
          <p:cNvPr id="3" name="Subtitle 2"/>
          <p:cNvSpPr>
            <a:spLocks noGrp="1"/>
          </p:cNvSpPr>
          <p:nvPr>
            <p:ph type="subTitle" idx="1"/>
          </p:nvPr>
        </p:nvSpPr>
        <p:spPr/>
        <p:txBody>
          <a:bodyPr/>
          <a:lstStyle/>
          <a:p>
            <a:endParaRPr lang="en-I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NCLT</a:t>
            </a:r>
            <a:endParaRPr lang="en-IN" dirty="0"/>
          </a:p>
        </p:txBody>
      </p:sp>
      <p:sp>
        <p:nvSpPr>
          <p:cNvPr id="3" name="Content Placeholder 2"/>
          <p:cNvSpPr>
            <a:spLocks noGrp="1"/>
          </p:cNvSpPr>
          <p:nvPr>
            <p:ph idx="1"/>
          </p:nvPr>
        </p:nvSpPr>
        <p:spPr/>
        <p:txBody>
          <a:bodyPr/>
          <a:lstStyle/>
          <a:p>
            <a:r>
              <a:rPr lang="en-US" dirty="0" smtClean="0"/>
              <a:t>Impact of Sec.430</a:t>
            </a:r>
          </a:p>
          <a:p>
            <a:r>
              <a:rPr lang="en-US" dirty="0" smtClean="0"/>
              <a:t>Sec.96 (AGM), 97 (application to tribunal for AGM) and 98 ( application to tribunal for EGM)</a:t>
            </a:r>
          </a:p>
          <a:p>
            <a:r>
              <a:rPr lang="en-US" dirty="0" smtClean="0"/>
              <a:t>Sec.169  - Removal of directors</a:t>
            </a:r>
          </a:p>
          <a:p>
            <a:r>
              <a:rPr lang="en-US" dirty="0" smtClean="0"/>
              <a:t>K. </a:t>
            </a:r>
            <a:r>
              <a:rPr lang="en-US" dirty="0" err="1" smtClean="0"/>
              <a:t>Radhakrishnan</a:t>
            </a:r>
            <a:r>
              <a:rPr lang="en-US" dirty="0" smtClean="0"/>
              <a:t> </a:t>
            </a:r>
            <a:r>
              <a:rPr lang="en-US" dirty="0" err="1" smtClean="0"/>
              <a:t>vs</a:t>
            </a:r>
            <a:r>
              <a:rPr lang="en-US" dirty="0" smtClean="0"/>
              <a:t> </a:t>
            </a:r>
            <a:r>
              <a:rPr lang="en-US" dirty="0" err="1" smtClean="0"/>
              <a:t>Thirumani</a:t>
            </a:r>
            <a:r>
              <a:rPr lang="en-US" dirty="0" smtClean="0"/>
              <a:t> Asphalts and Felts P. Ltd (1997) 13 SCL 169 Mad.</a:t>
            </a:r>
          </a:p>
          <a:p>
            <a:endParaRPr lang="en-US" dirty="0" smtClean="0"/>
          </a:p>
          <a:p>
            <a:pPr>
              <a:buNone/>
            </a:pP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NCLT</a:t>
            </a:r>
            <a:endParaRPr lang="en-IN" dirty="0"/>
          </a:p>
        </p:txBody>
      </p:sp>
      <p:sp>
        <p:nvSpPr>
          <p:cNvPr id="3" name="Content Placeholder 2"/>
          <p:cNvSpPr>
            <a:spLocks noGrp="1"/>
          </p:cNvSpPr>
          <p:nvPr>
            <p:ph idx="1"/>
          </p:nvPr>
        </p:nvSpPr>
        <p:spPr/>
        <p:txBody>
          <a:bodyPr/>
          <a:lstStyle/>
          <a:p>
            <a:r>
              <a:rPr lang="en-US" dirty="0" smtClean="0"/>
              <a:t>IMPACT OF SEC.430</a:t>
            </a:r>
          </a:p>
          <a:p>
            <a:r>
              <a:rPr lang="en-US" dirty="0" smtClean="0"/>
              <a:t>Evidences have to be taken by NCLT</a:t>
            </a:r>
          </a:p>
          <a:p>
            <a:r>
              <a:rPr lang="en-US" dirty="0" err="1" smtClean="0"/>
              <a:t>Rajinder</a:t>
            </a:r>
            <a:r>
              <a:rPr lang="en-US" dirty="0" smtClean="0"/>
              <a:t> Kumar </a:t>
            </a:r>
            <a:r>
              <a:rPr lang="en-US" dirty="0" err="1" smtClean="0"/>
              <a:t>Malhotra</a:t>
            </a:r>
            <a:r>
              <a:rPr lang="en-US" dirty="0" smtClean="0"/>
              <a:t> </a:t>
            </a:r>
            <a:r>
              <a:rPr lang="en-US" dirty="0" err="1" smtClean="0"/>
              <a:t>vs</a:t>
            </a:r>
            <a:r>
              <a:rPr lang="en-US" dirty="0" smtClean="0"/>
              <a:t> </a:t>
            </a:r>
            <a:r>
              <a:rPr lang="en-US" dirty="0" err="1" smtClean="0"/>
              <a:t>Harbhans</a:t>
            </a:r>
            <a:r>
              <a:rPr lang="en-US" dirty="0" smtClean="0"/>
              <a:t> </a:t>
            </a:r>
            <a:r>
              <a:rPr lang="en-US" dirty="0" err="1" smtClean="0"/>
              <a:t>Lal</a:t>
            </a:r>
            <a:r>
              <a:rPr lang="en-US" dirty="0" smtClean="0"/>
              <a:t> </a:t>
            </a:r>
            <a:r>
              <a:rPr lang="en-US" dirty="0" err="1" smtClean="0"/>
              <a:t>Malhotra</a:t>
            </a:r>
            <a:r>
              <a:rPr lang="en-US" dirty="0" smtClean="0"/>
              <a:t> &amp; Sons Ltd (1996) 87 </a:t>
            </a:r>
            <a:r>
              <a:rPr lang="en-US" dirty="0" err="1" smtClean="0"/>
              <a:t>Comp.Cases</a:t>
            </a:r>
            <a:r>
              <a:rPr lang="en-US" dirty="0" smtClean="0"/>
              <a:t> 146 (CLB)</a:t>
            </a:r>
          </a:p>
          <a:p>
            <a:pPr>
              <a:buNone/>
            </a:pP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Whether High Court Jurisdiction is completely ousted in civil matters</a:t>
            </a:r>
            <a:endParaRPr lang="en-IN" dirty="0"/>
          </a:p>
        </p:txBody>
      </p:sp>
      <p:sp>
        <p:nvSpPr>
          <p:cNvPr id="3" name="Content Placeholder 2"/>
          <p:cNvSpPr>
            <a:spLocks noGrp="1"/>
          </p:cNvSpPr>
          <p:nvPr>
            <p:ph idx="1"/>
          </p:nvPr>
        </p:nvSpPr>
        <p:spPr/>
        <p:txBody>
          <a:bodyPr>
            <a:normAutofit fontScale="77500" lnSpcReduction="20000"/>
          </a:bodyPr>
          <a:lstStyle/>
          <a:p>
            <a:r>
              <a:rPr lang="en-US" dirty="0" smtClean="0"/>
              <a:t>Sec.2(29) court means-</a:t>
            </a:r>
          </a:p>
          <a:p>
            <a:pPr>
              <a:buNone/>
            </a:pPr>
            <a:r>
              <a:rPr lang="en-US" dirty="0"/>
              <a:t> </a:t>
            </a:r>
            <a:r>
              <a:rPr lang="en-US" dirty="0" smtClean="0"/>
              <a:t>   (</a:t>
            </a:r>
            <a:r>
              <a:rPr lang="en-US" dirty="0" err="1" smtClean="0"/>
              <a:t>i</a:t>
            </a:r>
            <a:r>
              <a:rPr lang="en-US" dirty="0" smtClean="0"/>
              <a:t>) High court having jurisdiction in relation to the place at which the registered office of the company concerned is situate, except to the extent to which jurisdiction has been conferred on any district court or district courts subordinate to that High Court  under Sub-clause (ii) </a:t>
            </a:r>
          </a:p>
          <a:p>
            <a:pPr>
              <a:buNone/>
            </a:pPr>
            <a:r>
              <a:rPr lang="en-US" dirty="0"/>
              <a:t> </a:t>
            </a:r>
            <a:r>
              <a:rPr lang="en-US" dirty="0" smtClean="0"/>
              <a:t>   (ii) district court</a:t>
            </a:r>
          </a:p>
          <a:p>
            <a:pPr>
              <a:buNone/>
            </a:pPr>
            <a:r>
              <a:rPr lang="en-US" dirty="0"/>
              <a:t> </a:t>
            </a:r>
            <a:r>
              <a:rPr lang="en-US" dirty="0" smtClean="0"/>
              <a:t>   (iii) court of sessions having jurisdiction to try any offence under this or previous companies law</a:t>
            </a:r>
          </a:p>
          <a:p>
            <a:pPr>
              <a:buNone/>
            </a:pPr>
            <a:r>
              <a:rPr lang="en-US" dirty="0"/>
              <a:t> </a:t>
            </a:r>
            <a:r>
              <a:rPr lang="en-US" dirty="0" smtClean="0"/>
              <a:t>    (iv) the special court established under sec.435</a:t>
            </a:r>
          </a:p>
          <a:p>
            <a:pPr>
              <a:buNone/>
            </a:pPr>
            <a:r>
              <a:rPr lang="en-US" dirty="0"/>
              <a:t> </a:t>
            </a:r>
            <a:r>
              <a:rPr lang="en-US" dirty="0" smtClean="0"/>
              <a:t>    (v) any metropolitan magistrate or a judicial magistrate of the first class  having jurisdiction to try any offence under this Act or any previous company law</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Whether High Court Jurisdiction is completely ousted in civil matters</a:t>
            </a:r>
            <a:endParaRPr lang="en-IN" dirty="0"/>
          </a:p>
        </p:txBody>
      </p:sp>
      <p:sp>
        <p:nvSpPr>
          <p:cNvPr id="3" name="Content Placeholder 2"/>
          <p:cNvSpPr>
            <a:spLocks noGrp="1"/>
          </p:cNvSpPr>
          <p:nvPr>
            <p:ph idx="1"/>
          </p:nvPr>
        </p:nvSpPr>
        <p:spPr/>
        <p:txBody>
          <a:bodyPr/>
          <a:lstStyle/>
          <a:p>
            <a:r>
              <a:rPr lang="en-US" dirty="0" smtClean="0"/>
              <a:t>Sec. 130 re-opening of accounts</a:t>
            </a:r>
          </a:p>
          <a:p>
            <a:r>
              <a:rPr lang="en-US" dirty="0" smtClean="0"/>
              <a:t>Application is made by the CG, Income tax authorities, SEBI, any other statutory regulatory body or authority or </a:t>
            </a:r>
            <a:r>
              <a:rPr lang="en-US" dirty="0" smtClean="0">
                <a:solidFill>
                  <a:srgbClr val="FF0000"/>
                </a:solidFill>
              </a:rPr>
              <a:t>any person </a:t>
            </a:r>
            <a:r>
              <a:rPr lang="en-US" dirty="0" smtClean="0"/>
              <a:t>concerned</a:t>
            </a:r>
          </a:p>
          <a:p>
            <a:r>
              <a:rPr lang="en-US" dirty="0" smtClean="0"/>
              <a:t>An order is made by a court of competent </a:t>
            </a:r>
            <a:r>
              <a:rPr lang="en-US" dirty="0" err="1" smtClean="0"/>
              <a:t>jurisidiction</a:t>
            </a:r>
            <a:r>
              <a:rPr lang="en-US" dirty="0" smtClean="0"/>
              <a:t> or Tribunal </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Whether High Court Jurisdiction is completely ousted in civil matters</a:t>
            </a:r>
            <a:endParaRPr lang="en-IN" dirty="0"/>
          </a:p>
        </p:txBody>
      </p:sp>
      <p:sp>
        <p:nvSpPr>
          <p:cNvPr id="3" name="Content Placeholder 2"/>
          <p:cNvSpPr>
            <a:spLocks noGrp="1"/>
          </p:cNvSpPr>
          <p:nvPr>
            <p:ph idx="1"/>
          </p:nvPr>
        </p:nvSpPr>
        <p:spPr/>
        <p:txBody>
          <a:bodyPr/>
          <a:lstStyle/>
          <a:p>
            <a:r>
              <a:rPr lang="en-US" dirty="0" smtClean="0"/>
              <a:t>Sec.210 (2) where an order is passed by a court or tribunal in any proceeding before it that the affairs of the company ought to be investigated, the central government shall order investigation into the affairs of that company</a:t>
            </a: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427</TotalTime>
  <Words>2488</Words>
  <Application>Microsoft Office PowerPoint</Application>
  <PresentationFormat>On-screen Show (4:3)</PresentationFormat>
  <Paragraphs>202</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NCLT  - CLASS ACTION SUIT</vt:lpstr>
      <vt:lpstr>NCLT</vt:lpstr>
      <vt:lpstr>NCLT</vt:lpstr>
      <vt:lpstr>NCLT- Criminal Jurisdiction  not barred</vt:lpstr>
      <vt:lpstr>NCLT</vt:lpstr>
      <vt:lpstr>NCLT</vt:lpstr>
      <vt:lpstr>Whether High Court Jurisdiction is completely ousted in civil matters</vt:lpstr>
      <vt:lpstr>Whether High Court Jurisdiction is completely ousted in civil matters</vt:lpstr>
      <vt:lpstr>Whether High Court Jurisdiction is completely ousted in civil matters</vt:lpstr>
      <vt:lpstr>Whether High Court Jurisdiction is completely ousted </vt:lpstr>
      <vt:lpstr>Procedure before NCLT and NCLAT</vt:lpstr>
      <vt:lpstr>Application of Limitation Act</vt:lpstr>
      <vt:lpstr>Application of Limitation Act</vt:lpstr>
      <vt:lpstr>Appeal to NCLAT</vt:lpstr>
      <vt:lpstr>Appeal to Supreme court</vt:lpstr>
      <vt:lpstr>Contempt Powers</vt:lpstr>
      <vt:lpstr>Transitional provisions</vt:lpstr>
      <vt:lpstr>Time limit for disposal</vt:lpstr>
      <vt:lpstr>Mediation and conciliation </vt:lpstr>
      <vt:lpstr>Class action suit</vt:lpstr>
      <vt:lpstr>TCS faces class action suit</vt:lpstr>
      <vt:lpstr>TCS faces class action suit</vt:lpstr>
      <vt:lpstr>Infosys faces class action suit</vt:lpstr>
      <vt:lpstr>Bhopal  Gas Tragedy</vt:lpstr>
      <vt:lpstr>Class action</vt:lpstr>
      <vt:lpstr>Class action – whether a new concept and remedy</vt:lpstr>
      <vt:lpstr>Class action suits</vt:lpstr>
      <vt:lpstr>Advantages</vt:lpstr>
      <vt:lpstr>Advantages</vt:lpstr>
      <vt:lpstr>Disadvantages</vt:lpstr>
      <vt:lpstr>Class action/derivative action</vt:lpstr>
      <vt:lpstr>Class action under the Companies Act, 2013</vt:lpstr>
      <vt:lpstr> Misleading statements in prospectus</vt:lpstr>
      <vt:lpstr>Class action</vt:lpstr>
      <vt:lpstr>Class action</vt:lpstr>
      <vt:lpstr>Class action Suit – procedure in US</vt:lpstr>
      <vt:lpstr>Class action Suit – procedure in US</vt:lpstr>
      <vt:lpstr>Class action Suit – procedure in US</vt:lpstr>
      <vt:lpstr>Procedure contemplated by the Companies Act, 2013</vt:lpstr>
      <vt:lpstr>Procedure contemplated by the Companies Act, 2013</vt:lpstr>
      <vt:lpstr>Class action Suit - fees</vt:lpstr>
      <vt:lpstr>Class action Suit </vt:lpstr>
      <vt:lpstr>Class action Suit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NCLT  - CLASS ACTION SUIT</dc:title>
  <dc:creator>SRIDHAR</dc:creator>
  <cp:lastModifiedBy>SRIDHAR</cp:lastModifiedBy>
  <cp:revision>38</cp:revision>
  <dcterms:created xsi:type="dcterms:W3CDTF">2013-09-06T14:26:07Z</dcterms:created>
  <dcterms:modified xsi:type="dcterms:W3CDTF">2013-09-07T03:14:31Z</dcterms:modified>
</cp:coreProperties>
</file>