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361C5-3C60-4615-B99F-0689BA9909A2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3EA97-5231-4064-9AAA-C47184A97DA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616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E3A1E-C611-4573-87F0-A0676091F10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160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194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87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201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52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548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9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99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561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06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92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530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1249B-2E43-4006-95FF-6557E9C7499F}" type="datetimeFigureOut">
              <a:rPr lang="en-IN" smtClean="0"/>
              <a:t>11/11/2023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DC080-E1F5-495E-9740-1B1894102C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57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iliguri@icsi.edu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58" y="995198"/>
            <a:ext cx="6867758" cy="40467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777824" y="1515999"/>
            <a:ext cx="5480101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IN" sz="2000" dirty="0">
                <a:solidFill>
                  <a:srgbClr val="00B050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Siliguri Chapter of EIRC of ICSI</a:t>
            </a:r>
            <a:endParaRPr lang="en-IN" sz="20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1981" y="1917462"/>
            <a:ext cx="3429000" cy="7491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IN" dirty="0">
                <a:solidFill>
                  <a:srgbClr val="385623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Organising</a:t>
            </a:r>
            <a:endParaRPr lang="en-IN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450"/>
              </a:spcAft>
            </a:pPr>
            <a:r>
              <a:rPr lang="en-IN" u="sng" dirty="0" smtClean="0">
                <a:solidFill>
                  <a:srgbClr val="FF0000"/>
                </a:solidFill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Study Circle Meet &amp; Diwali Milan</a:t>
            </a:r>
            <a:endParaRPr lang="en-IN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584125"/>
              </p:ext>
            </p:extLst>
          </p:nvPr>
        </p:nvGraphicFramePr>
        <p:xfrm>
          <a:off x="557559" y="2804328"/>
          <a:ext cx="5998454" cy="787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061"/>
                <a:gridCol w="2310393"/>
              </a:tblGrid>
              <a:tr h="348407"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Topics </a:t>
                      </a:r>
                      <a:endParaRPr lang="en-IN" sz="1400" dirty="0"/>
                    </a:p>
                  </a:txBody>
                  <a:tcPr marL="51435" marR="51435" marT="25718" marB="257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 smtClean="0"/>
                        <a:t>Speaker</a:t>
                      </a:r>
                      <a:endParaRPr lang="en-IN" sz="1400" dirty="0"/>
                    </a:p>
                  </a:txBody>
                  <a:tcPr marL="51435" marR="51435" marT="25718" marB="2571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7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Know</a:t>
                      </a:r>
                      <a:r>
                        <a:rPr lang="en-IN" sz="17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 CSBF</a:t>
                      </a:r>
                      <a:endParaRPr lang="en-IN" sz="17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7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a:t>Group Discussion</a:t>
                      </a:r>
                    </a:p>
                  </a:txBody>
                  <a:tcPr marL="38576" marR="3857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190840" y="1911688"/>
            <a:ext cx="1611141" cy="620449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10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Date- </a:t>
            </a:r>
            <a:r>
              <a:rPr lang="en-IN" sz="110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Saturday</a:t>
            </a:r>
            <a:endParaRPr lang="en-IN" sz="1100" dirty="0" smtClean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en-IN" sz="11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IN" sz="1100" baseline="30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IN" sz="11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Nov, </a:t>
            </a:r>
            <a:r>
              <a:rPr lang="en-IN" sz="1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2023</a:t>
            </a:r>
          </a:p>
          <a:p>
            <a:pPr algn="ctr"/>
            <a:r>
              <a:rPr lang="en-IN" sz="11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{4:30 Pm-06:30 </a:t>
            </a:r>
            <a:r>
              <a:rPr lang="en-IN" sz="11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Pm</a:t>
            </a:r>
            <a:r>
              <a:rPr lang="en-IN" sz="1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01179"/>
              </p:ext>
            </p:extLst>
          </p:nvPr>
        </p:nvGraphicFramePr>
        <p:xfrm>
          <a:off x="440732" y="5403987"/>
          <a:ext cx="5302179" cy="13803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34068"/>
                <a:gridCol w="1278589"/>
                <a:gridCol w="1814050"/>
                <a:gridCol w="1075472"/>
              </a:tblGrid>
              <a:tr h="379869">
                <a:tc gridSpan="4">
                  <a:txBody>
                    <a:bodyPr/>
                    <a:lstStyle/>
                    <a:p>
                      <a:pPr marL="68580" algn="l">
                        <a:lnSpc>
                          <a:spcPts val="11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8580" algn="l">
                        <a:lnSpc>
                          <a:spcPts val="11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 smtClean="0">
                          <a:solidFill>
                            <a:schemeClr val="tx1"/>
                          </a:solidFill>
                          <a:effectLst/>
                        </a:rPr>
                        <a:t>Bank</a:t>
                      </a:r>
                      <a:r>
                        <a:rPr lang="en-US" sz="1500" i="1" spc="-1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i="1" dirty="0">
                          <a:solidFill>
                            <a:schemeClr val="tx1"/>
                          </a:solidFill>
                          <a:effectLst/>
                        </a:rPr>
                        <a:t>detail</a:t>
                      </a:r>
                      <a:r>
                        <a:rPr lang="en-US" sz="1500" i="1" spc="-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i="1" dirty="0">
                          <a:solidFill>
                            <a:schemeClr val="tx1"/>
                          </a:solidFill>
                          <a:effectLst/>
                        </a:rPr>
                        <a:t>for</a:t>
                      </a:r>
                      <a:r>
                        <a:rPr lang="en-US" sz="150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i="1" dirty="0">
                          <a:solidFill>
                            <a:schemeClr val="tx1"/>
                          </a:solidFill>
                          <a:effectLst/>
                        </a:rPr>
                        <a:t>Online</a:t>
                      </a:r>
                      <a:r>
                        <a:rPr lang="en-US" sz="1500" i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500" i="1" dirty="0">
                          <a:solidFill>
                            <a:schemeClr val="tx1"/>
                          </a:solidFill>
                          <a:effectLst/>
                        </a:rPr>
                        <a:t>payment</a:t>
                      </a:r>
                      <a:r>
                        <a:rPr lang="en-US" sz="1500" i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</a:p>
                    <a:p>
                      <a:pPr marL="68580" algn="l">
                        <a:lnSpc>
                          <a:spcPts val="116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IN" sz="12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54358">
                <a:tc>
                  <a:txBody>
                    <a:bodyPr/>
                    <a:lstStyle/>
                    <a:p>
                      <a:pPr marR="245110" algn="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Bank</a:t>
                      </a:r>
                      <a:r>
                        <a:rPr lang="en-US" sz="1200" spc="-1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526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SB Account</a:t>
                      </a:r>
                      <a:r>
                        <a:rPr lang="en-US" sz="13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No.</a:t>
                      </a:r>
                      <a:endParaRPr lang="en-IN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1345" algn="l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A/c.</a:t>
                      </a:r>
                      <a:r>
                        <a:rPr lang="en-US" sz="1200" b="1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266700" algn="ctr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IFSC</a:t>
                      </a:r>
                      <a:endParaRPr lang="en-IN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8747">
                <a:tc>
                  <a:txBody>
                    <a:bodyPr/>
                    <a:lstStyle/>
                    <a:p>
                      <a:pPr marR="27368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R="27368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Canara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Bank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367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3675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6396101000370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7645" marR="124460" indent="55880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The Institute of Company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Secretaries</a:t>
                      </a:r>
                      <a:r>
                        <a:rPr lang="en-US" sz="14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of India-Siliguri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6520" marR="267970" algn="ctr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CNRB0006396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62348" y="6789021"/>
            <a:ext cx="626823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400" dirty="0"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making the payment please forward details (Name, Membership No. &amp; transaction id) </a:t>
            </a:r>
            <a:r>
              <a:rPr lang="en-IN" sz="1400" dirty="0">
                <a:solidFill>
                  <a:srgbClr val="002060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</a:t>
            </a:r>
            <a:r>
              <a:rPr lang="en-IN" sz="1400" u="sng" dirty="0">
                <a:solidFill>
                  <a:srgbClr val="002060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siliguri@icsi.edu</a:t>
            </a:r>
            <a:endParaRPr lang="en-IN" sz="14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5793" y="7434583"/>
            <a:ext cx="6039678" cy="655949"/>
          </a:xfrm>
          <a:prstGeom prst="rect">
            <a:avLst/>
          </a:prstGeom>
          <a:effectLst>
            <a:glow rad="127000">
              <a:schemeClr val="accent1">
                <a:alpha val="31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400" dirty="0">
                <a:solidFill>
                  <a:srgbClr val="7030A0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details please contact: 0353 2432780; Email- </a:t>
            </a:r>
            <a:r>
              <a:rPr lang="en-IN" sz="1400" u="sng" dirty="0">
                <a:solidFill>
                  <a:srgbClr val="0563C1"/>
                </a:solidFill>
                <a:latin typeface="Calisto MT" panose="0204060305050503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siliguri@icsi.edu</a:t>
            </a:r>
            <a:endParaRPr lang="en-IN" sz="1400" u="sng" dirty="0">
              <a:solidFill>
                <a:srgbClr val="0563C1"/>
              </a:solidFill>
              <a:latin typeface="Calisto MT" panose="02040603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8940" algn="ctr">
              <a:lnSpc>
                <a:spcPct val="107000"/>
              </a:lnSpc>
              <a:spcAft>
                <a:spcPts val="800"/>
              </a:spcAft>
            </a:pPr>
            <a:r>
              <a:rPr lang="en-IN" sz="1400" dirty="0">
                <a:solidFill>
                  <a:srgbClr val="00206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Kindly make it convenient to attend the programme.</a:t>
            </a:r>
            <a:endParaRPr lang="en-IN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40732" y="8397961"/>
            <a:ext cx="1574405" cy="3228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200" i="1" dirty="0">
                <a:solidFill>
                  <a:srgbClr val="00206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warm Regards</a:t>
            </a:r>
            <a:r>
              <a:rPr lang="en-IN" sz="1400" i="1" dirty="0">
                <a:solidFill>
                  <a:srgbClr val="002060"/>
                </a:solidFill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IN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 descr="C:\Users\ICSI SILIGURI\Pictures\connect icsi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24" y="9606915"/>
            <a:ext cx="6885324" cy="299085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Rounded Rectangle 28"/>
          <p:cNvSpPr/>
          <p:nvPr/>
        </p:nvSpPr>
        <p:spPr>
          <a:xfrm>
            <a:off x="495793" y="8726146"/>
            <a:ext cx="5991717" cy="466643"/>
          </a:xfrm>
          <a:prstGeom prst="roundRect">
            <a:avLst>
              <a:gd name="adj" fmla="val 1894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3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CS Nitin Gupta                                                                              CS (Dr) </a:t>
            </a:r>
            <a:r>
              <a:rPr lang="en-IN" sz="1300" b="1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Pintu</a:t>
            </a:r>
            <a:r>
              <a:rPr lang="en-IN" sz="13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Prasad Jaiswal</a:t>
            </a:r>
          </a:p>
          <a:p>
            <a:r>
              <a:rPr lang="en-IN" sz="13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Chairman                                                                                       Secretary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656522" y="4666483"/>
            <a:ext cx="1127050" cy="1048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900" b="1" dirty="0">
              <a:solidFill>
                <a:schemeClr val="tx1"/>
              </a:solidFill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5529248"/>
            <a:ext cx="936163" cy="117771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7" name="Rounded Rectangle 36"/>
          <p:cNvSpPr/>
          <p:nvPr/>
        </p:nvSpPr>
        <p:spPr>
          <a:xfrm>
            <a:off x="5726674" y="5795103"/>
            <a:ext cx="829339" cy="1714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000" b="1" dirty="0">
                <a:solidFill>
                  <a:schemeClr val="tx1"/>
                </a:solidFill>
              </a:rPr>
              <a:t>Scan &amp;Pay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01647"/>
              </p:ext>
            </p:extLst>
          </p:nvPr>
        </p:nvGraphicFramePr>
        <p:xfrm>
          <a:off x="599803" y="3769028"/>
          <a:ext cx="5956210" cy="489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3681"/>
                <a:gridCol w="3482529"/>
              </a:tblGrid>
              <a:tr h="4534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Fees*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5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(Inclusive</a:t>
                      </a:r>
                      <a:r>
                        <a:rPr lang="en-IN" sz="1500" b="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GST)</a:t>
                      </a:r>
                      <a:endParaRPr lang="en-IN" sz="15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400" b="0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N" sz="1400" b="1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Rs</a:t>
                      </a:r>
                      <a:r>
                        <a:rPr lang="en-IN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IN" sz="14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150/-</a:t>
                      </a:r>
                      <a:endParaRPr lang="en-IN" sz="1400" b="1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46100" y="4656335"/>
            <a:ext cx="5989371" cy="589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>
                <a:latin typeface="Calisto MT" panose="02040603050505030304" pitchFamily="18" charset="0"/>
              </a:rPr>
              <a:t>Venue- Chapter Office, Siliguri</a:t>
            </a:r>
            <a:endParaRPr lang="en-IN" sz="2800" dirty="0">
              <a:latin typeface="Calisto MT" panose="02040603050505030304" pitchFamily="18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5230981" y="1840476"/>
            <a:ext cx="1262384" cy="854328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rgbClr val="C00000"/>
                </a:solidFill>
              </a:rPr>
              <a:t>CPE-01</a:t>
            </a:r>
          </a:p>
          <a:p>
            <a:pPr algn="ctr"/>
            <a:r>
              <a:rPr lang="en-IN" sz="1400" b="1" dirty="0">
                <a:solidFill>
                  <a:srgbClr val="C00000"/>
                </a:solidFill>
              </a:rPr>
              <a:t>[</a:t>
            </a:r>
            <a:r>
              <a:rPr lang="en-IN" sz="1400" b="1" dirty="0" smtClean="0">
                <a:solidFill>
                  <a:srgbClr val="C00000"/>
                </a:solidFill>
              </a:rPr>
              <a:t>Structured]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0732" y="9218772"/>
            <a:ext cx="6151497" cy="2959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1200" b="1" i="1" dirty="0" smtClean="0">
                <a:solidFill>
                  <a:srgbClr val="002060"/>
                </a:solidFill>
              </a:rPr>
              <a:t>*N.B-CSBF Members discount of </a:t>
            </a:r>
            <a:r>
              <a:rPr lang="en-IN" sz="1200" b="1" i="1" dirty="0" err="1" smtClean="0">
                <a:solidFill>
                  <a:srgbClr val="002060"/>
                </a:solidFill>
              </a:rPr>
              <a:t>Rs</a:t>
            </a:r>
            <a:r>
              <a:rPr lang="en-IN" sz="1200" b="1" i="1" dirty="0" smtClean="0">
                <a:solidFill>
                  <a:srgbClr val="002060"/>
                </a:solidFill>
              </a:rPr>
              <a:t>. 50/- on above fees.</a:t>
            </a:r>
            <a:endParaRPr lang="en-IN" sz="1200" b="1" i="1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7558" y="7416841"/>
            <a:ext cx="3369217" cy="35212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N" sz="1600" dirty="0">
              <a:solidFill>
                <a:srgbClr val="00206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10" y="536"/>
            <a:ext cx="6871662" cy="98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150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Algerian</vt:lpstr>
      <vt:lpstr>Arial</vt:lpstr>
      <vt:lpstr>Bell MT</vt:lpstr>
      <vt:lpstr>Bookman Old Style</vt:lpstr>
      <vt:lpstr>Calibri</vt:lpstr>
      <vt:lpstr>Calibri Light</vt:lpstr>
      <vt:lpstr>Calisto MT</vt:lpstr>
      <vt:lpstr>Cambria</vt:lpstr>
      <vt:lpstr>Cambria Math</vt:lpstr>
      <vt:lpstr>Rockwell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ICSI SILIGURI</dc:creator>
  <cp:lastModifiedBy>ICSI SILIGURI</cp:lastModifiedBy>
  <cp:revision>50</cp:revision>
  <dcterms:created xsi:type="dcterms:W3CDTF">2023-08-09T07:43:48Z</dcterms:created>
  <dcterms:modified xsi:type="dcterms:W3CDTF">2023-11-11T09:45:41Z</dcterms:modified>
</cp:coreProperties>
</file>