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3" r:id="rId26"/>
    <p:sldId id="284" r:id="rId27"/>
    <p:sldId id="285" r:id="rId28"/>
    <p:sldId id="286" r:id="rId29"/>
    <p:sldId id="288" r:id="rId30"/>
    <p:sldId id="291" r:id="rId31"/>
    <p:sldId id="292" r:id="rId32"/>
    <p:sldId id="293" r:id="rId33"/>
    <p:sldId id="294" r:id="rId34"/>
    <p:sldId id="298" r:id="rId35"/>
    <p:sldId id="297" r:id="rId36"/>
    <p:sldId id="276"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B097F1-43BA-4BDE-A378-AC0B07F607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754D3C3-45CE-482B-B8EF-7DEB84F65076}" type="slidenum">
              <a:rPr lang="en-US" smtClean="0"/>
              <a:pPr/>
              <a:t>1</a:t>
            </a:fld>
            <a:endParaRPr lang="en-US" smtClean="0"/>
          </a:p>
        </p:txBody>
      </p:sp>
      <p:sp>
        <p:nvSpPr>
          <p:cNvPr id="39939" name="Rectangle 7"/>
          <p:cNvSpPr txBox="1">
            <a:spLocks noGrp="1" noChangeArrowheads="1"/>
          </p:cNvSpPr>
          <p:nvPr/>
        </p:nvSpPr>
        <p:spPr bwMode="auto">
          <a:xfrm>
            <a:off x="3886200" y="8685213"/>
            <a:ext cx="2970213" cy="457200"/>
          </a:xfrm>
          <a:prstGeom prst="rect">
            <a:avLst/>
          </a:prstGeom>
          <a:noFill/>
          <a:ln w="9525">
            <a:noFill/>
            <a:miter lim="800000"/>
            <a:headEnd/>
            <a:tailEnd/>
          </a:ln>
        </p:spPr>
        <p:txBody>
          <a:bodyPr lIns="92297" tIns="46148" rIns="92297" bIns="46148" anchor="b"/>
          <a:lstStyle/>
          <a:p>
            <a:pPr algn="r" defTabSz="922338" eaLnBrk="0" hangingPunct="0"/>
            <a:fld id="{7F68140F-FBE3-4F08-912F-892FFF94D56E}" type="slidenum">
              <a:rPr lang="en-US" sz="1200">
                <a:latin typeface="Times New Roman" pitchFamily="18" charset="0"/>
              </a:rPr>
              <a:pPr algn="r" defTabSz="922338" eaLnBrk="0" hangingPunct="0"/>
              <a:t>1</a:t>
            </a:fld>
            <a:endParaRPr lang="en-US" sz="1200">
              <a:latin typeface="Times New Roman" pitchFamily="18" charset="0"/>
            </a:endParaRPr>
          </a:p>
        </p:txBody>
      </p:sp>
      <p:sp>
        <p:nvSpPr>
          <p:cNvPr id="39940" name="Rectangle 2"/>
          <p:cNvSpPr>
            <a:spLocks noRot="1" noChangeArrowheads="1" noTextEdit="1"/>
          </p:cNvSpPr>
          <p:nvPr>
            <p:ph type="sldImg"/>
          </p:nvPr>
        </p:nvSpPr>
        <p:spPr>
          <a:ln/>
        </p:spPr>
      </p:sp>
      <p:sp>
        <p:nvSpPr>
          <p:cNvPr id="39941" name="Rectangle 3"/>
          <p:cNvSpPr>
            <a:spLocks noGrp="1" noChangeArrowheads="1"/>
          </p:cNvSpPr>
          <p:nvPr>
            <p:ph type="body" idx="1"/>
          </p:nvPr>
        </p:nvSpPr>
        <p:spPr>
          <a:noFill/>
          <a:ln/>
        </p:spPr>
        <p:txBody>
          <a:bodyPr lIns="92297" tIns="46148" rIns="92297" bIns="4614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CE4CBFF-AC9A-4A62-BE5B-89FF65415BE6}" type="slidenum">
              <a:rPr lang="en-US" smtClean="0"/>
              <a:pPr/>
              <a:t>8</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lIns="92297" tIns="46148" rIns="92297" bIns="46148"/>
          <a:lstStyle/>
          <a:p>
            <a:pPr eaLnBrk="1" hangingPunct="1">
              <a:spcBef>
                <a:spcPct val="0"/>
              </a:spcBef>
            </a:pPr>
            <a:r>
              <a:rPr lang="en-US" smtClean="0"/>
              <a:t>Remove from the workplace all items that are not needed for current production (or office) operation. </a:t>
            </a:r>
            <a:br>
              <a:rPr lang="en-US" smtClean="0"/>
            </a:br>
            <a:r>
              <a:rPr lang="en-US" smtClean="0"/>
              <a:t>· Sorting means leaving only the bare necessities </a:t>
            </a:r>
            <a:br>
              <a:rPr lang="en-US" smtClean="0"/>
            </a:br>
            <a:r>
              <a:rPr lang="en-US" smtClean="0"/>
              <a:t>· When in doubt, throw it away</a:t>
            </a:r>
          </a:p>
          <a:p>
            <a:pPr eaLnBrk="1" hangingPunct="1"/>
            <a:endParaRPr lang="en-US" smtClean="0"/>
          </a:p>
          <a:p>
            <a:pPr eaLnBrk="1" hangingPunct="1">
              <a:spcBef>
                <a:spcPct val="0"/>
              </a:spcBef>
            </a:pPr>
            <a:r>
              <a:rPr lang="en-US" smtClean="0"/>
              <a:t>Example—Computer Cleanup</a:t>
            </a:r>
          </a:p>
          <a:p>
            <a:pPr eaLnBrk="1" hangingPunct="1">
              <a:spcBef>
                <a:spcPct val="0"/>
              </a:spcBef>
            </a:pPr>
            <a:r>
              <a:rPr lang="en-US" smtClean="0"/>
              <a:t>Sort</a:t>
            </a:r>
          </a:p>
          <a:p>
            <a:pPr eaLnBrk="1" hangingPunct="1">
              <a:spcBef>
                <a:spcPct val="0"/>
              </a:spcBef>
            </a:pPr>
            <a:r>
              <a:rPr lang="en-US" smtClean="0"/>
              <a:t>– Check all files and software</a:t>
            </a:r>
          </a:p>
          <a:p>
            <a:pPr eaLnBrk="1" hangingPunct="1">
              <a:spcBef>
                <a:spcPct val="0"/>
              </a:spcBef>
            </a:pPr>
            <a:r>
              <a:rPr lang="en-US" smtClean="0"/>
              <a:t>– Get rid of unnecessary</a:t>
            </a:r>
          </a:p>
          <a:p>
            <a:pPr eaLnBrk="1" hangingPunct="1">
              <a:spcBef>
                <a:spcPct val="0"/>
              </a:spcBef>
            </a:pPr>
            <a:r>
              <a:rPr lang="en-US" smtClean="0"/>
              <a:t>– Benefit: Faster processing time because more memory is available.</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9DF571E-7FBF-41FE-BF93-D39A3460844B}" type="slidenum">
              <a:rPr lang="en-US" smtClean="0"/>
              <a:pPr/>
              <a:t>9</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lIns="92297" tIns="46148" rIns="92297" bIns="46148"/>
          <a:lstStyle/>
          <a:p>
            <a:pPr algn="just" eaLnBrk="1" hangingPunct="1">
              <a:spcBef>
                <a:spcPct val="0"/>
              </a:spcBef>
            </a:pPr>
            <a:r>
              <a:rPr lang="en-US" b="1" smtClean="0"/>
              <a:t>Set in Order”</a:t>
            </a:r>
            <a:r>
              <a:rPr lang="en-US" smtClean="0"/>
              <a:t> Arranging needed items so that they are readily accessible and labeled so that anyone can find them or put them away. S3’s Implementation Phase includes establishing features in the workplace that make it clear that there’s a place for everything and that provide visual signals to help people succeed. </a:t>
            </a:r>
          </a:p>
          <a:p>
            <a:pPr algn="just" eaLnBrk="1" hangingPunct="1">
              <a:spcBef>
                <a:spcPct val="0"/>
              </a:spcBef>
            </a:pPr>
            <a:endParaRPr lang="en-US" smtClean="0"/>
          </a:p>
          <a:p>
            <a:pPr algn="just" eaLnBrk="1" hangingPunct="1">
              <a:spcBef>
                <a:spcPct val="0"/>
              </a:spcBef>
            </a:pPr>
            <a:r>
              <a:rPr lang="en-US" smtClean="0"/>
              <a:t>It focuses on the need for arranging tools and equipment in an order that promotes optimum work flow. Having designated locations for all items in the work area enables employees to take control over their operations. Employees will be able to immediately see if things are out of place and if more materials, supplies, or tools need to be ordered.</a:t>
            </a:r>
          </a:p>
          <a:p>
            <a:pPr eaLnBrk="1" hangingPunct="1">
              <a:spcBef>
                <a:spcPct val="0"/>
              </a:spcBef>
            </a:pPr>
            <a:endParaRPr lang="en-US" smtClean="0"/>
          </a:p>
          <a:p>
            <a:pPr eaLnBrk="1" hangingPunct="1">
              <a:spcBef>
                <a:spcPct val="0"/>
              </a:spcBef>
            </a:pPr>
            <a:r>
              <a:rPr lang="en-US" smtClean="0"/>
              <a:t>In order to successfully implement S3, there are common actions that need to be performed.</a:t>
            </a:r>
          </a:p>
          <a:p>
            <a:pPr eaLnBrk="1" hangingPunct="1">
              <a:spcBef>
                <a:spcPct val="0"/>
              </a:spcBef>
            </a:pPr>
            <a:r>
              <a:rPr lang="en-US" smtClean="0"/>
              <a:t>• Place borders around equipment and objects that rest on the floor. This clearly identifies the location of equipment and also warns people passing by not to get too close.</a:t>
            </a:r>
          </a:p>
          <a:p>
            <a:pPr eaLnBrk="1" hangingPunct="1">
              <a:spcBef>
                <a:spcPct val="0"/>
              </a:spcBef>
            </a:pPr>
            <a:r>
              <a:rPr lang="en-US" smtClean="0"/>
              <a:t>• Use an address system to identify System locations, storage areas, and shelf locations.</a:t>
            </a:r>
          </a:p>
          <a:p>
            <a:pPr eaLnBrk="1" hangingPunct="1">
              <a:spcBef>
                <a:spcPct val="0"/>
              </a:spcBef>
            </a:pPr>
            <a:r>
              <a:rPr lang="en-US" smtClean="0"/>
              <a:t>• Label tools, fixtures, jigs, etc., for easy cross-identification with storage location markings.</a:t>
            </a:r>
          </a:p>
          <a:p>
            <a:pPr eaLnBrk="1" hangingPunct="1">
              <a:spcBef>
                <a:spcPct val="0"/>
              </a:spcBef>
            </a:pPr>
            <a:r>
              <a:rPr lang="en-US" smtClean="0"/>
              <a:t>• Where possible, use pictures and graphics to facilitate recognition.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27BFE0C-83C3-4986-A66A-325F0B409620}" type="slidenum">
              <a:rPr lang="en-US" smtClean="0"/>
              <a:pPr/>
              <a:t>10</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lIns="92297" tIns="46148" rIns="92297" bIns="46148"/>
          <a:lstStyle/>
          <a:p>
            <a:pPr eaLnBrk="1" hangingPunct="1"/>
            <a:r>
              <a:rPr lang="en-US" smtClean="0"/>
              <a:t>A management auditing process should be put into practice to ensure that employees understand that maintaining the level of workplace organization is a top priority.</a:t>
            </a:r>
          </a:p>
          <a:p>
            <a:pPr eaLnBrk="1" hangingPunct="1"/>
            <a:endParaRPr lang="en-US" smtClean="0"/>
          </a:p>
          <a:p>
            <a:pPr eaLnBrk="1" hangingPunct="1"/>
            <a:r>
              <a:rPr lang="en-US" smtClean="0"/>
              <a:t>Be sure to publicize success stories and provide appropriate recognition to team members</a:t>
            </a:r>
          </a:p>
          <a:p>
            <a:pPr eaLnBrk="1" hangingPunct="1"/>
            <a:endParaRPr lang="en-US" smtClean="0"/>
          </a:p>
          <a:p>
            <a:pPr eaLnBrk="1" hangingPunct="1"/>
            <a:r>
              <a:rPr lang="en-US" smtClean="0"/>
              <a:t>Workers should be encouraged to continue to make improvements to their workplace on a regular basis. </a:t>
            </a:r>
          </a:p>
          <a:p>
            <a:pPr eaLnBrk="1" hangingPunct="1"/>
            <a:endParaRPr lang="en-US" smtClean="0"/>
          </a:p>
          <a:p>
            <a:pPr eaLnBrk="1" hangingPunct="1"/>
            <a:r>
              <a:rPr lang="en-US" smtClean="0"/>
              <a:t>Continuous improvement must become part of the routine expectations and activities of the work day.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A9D19-5B60-4BB1-B2DB-A4511E41DF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42C333-ABA7-48AA-A30B-8627F28505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3DE3FC-0A5D-4E9B-B011-528BD93576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309D-A367-4DF3-84F7-93B1750BF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4A34D4-5CFF-4EF3-9797-28D36C3986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2FD41E-931A-4319-9AB7-42C85771F4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E0AEE3-E012-4F29-A26A-EABA3ECDCF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A4A005-D309-4BC1-8F32-CD7676E9FE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4F6778A-2BFA-444E-A462-6DEECE15FB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274A3A-BDCF-4A7F-A0D8-1F10DF4AD4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803ABD-CF6F-4448-8366-95A9174511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A1A4F91-7A27-483D-BB75-4B22ABDA23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webopedia.com/TERM/S/security.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457200" y="3200400"/>
            <a:ext cx="8382000" cy="1524000"/>
          </a:xfrm>
          <a:prstGeom prst="rect">
            <a:avLst/>
          </a:prstGeom>
          <a:noFill/>
          <a:ln w="9525">
            <a:noFill/>
            <a:miter lim="800000"/>
            <a:headEnd/>
            <a:tailEnd/>
          </a:ln>
          <a:effectLst/>
        </p:spPr>
        <p:txBody>
          <a:bodyPr anchor="ctr" anchorCtr="1"/>
          <a:lstStyle/>
          <a:p>
            <a:pPr algn="ctr">
              <a:defRPr/>
            </a:pPr>
            <a:r>
              <a:rPr lang="en-US" sz="4400" b="1" dirty="0">
                <a:solidFill>
                  <a:srgbClr val="002060"/>
                </a:solidFill>
                <a:effectLst>
                  <a:outerShdw blurRad="38100" dist="38100" dir="2700000" algn="tl">
                    <a:srgbClr val="FFFFFF"/>
                  </a:outerShdw>
                </a:effectLst>
                <a:latin typeface="Garamond" pitchFamily="18" charset="0"/>
              </a:rPr>
              <a:t>Office Administration and Systems in office of PCS</a:t>
            </a:r>
            <a:endParaRPr lang="en-US" sz="7200" b="1" dirty="0">
              <a:solidFill>
                <a:srgbClr val="002060"/>
              </a:solidFill>
              <a:effectLst>
                <a:outerShdw blurRad="38100" dist="38100" dir="2700000" algn="tl">
                  <a:srgbClr val="FFFFFF"/>
                </a:outerShdw>
              </a:effectLst>
              <a:latin typeface="Garamond" pitchFamily="18" charset="0"/>
            </a:endParaRPr>
          </a:p>
        </p:txBody>
      </p:sp>
      <p:pic>
        <p:nvPicPr>
          <p:cNvPr id="8195" name="Picture 7" descr="IMAGES 3.jpg"/>
          <p:cNvPicPr>
            <a:picLocks noChangeAspect="1"/>
          </p:cNvPicPr>
          <p:nvPr/>
        </p:nvPicPr>
        <p:blipFill>
          <a:blip r:embed="rId3" cstate="print"/>
          <a:srcRect/>
          <a:stretch>
            <a:fillRect/>
          </a:stretch>
        </p:blipFill>
        <p:spPr bwMode="auto">
          <a:xfrm>
            <a:off x="3276600" y="304800"/>
            <a:ext cx="2667000" cy="2981325"/>
          </a:xfrm>
          <a:prstGeom prst="rect">
            <a:avLst/>
          </a:prstGeom>
          <a:noFill/>
          <a:ln w="9525">
            <a:noFill/>
            <a:miter lim="800000"/>
            <a:headEnd/>
            <a:tailEnd/>
          </a:ln>
        </p:spPr>
      </p:pic>
      <p:pic>
        <p:nvPicPr>
          <p:cNvPr id="8196" name="Picture 9" descr="images 4.jpg"/>
          <p:cNvPicPr>
            <a:picLocks noChangeAspect="1"/>
          </p:cNvPicPr>
          <p:nvPr/>
        </p:nvPicPr>
        <p:blipFill>
          <a:blip r:embed="rId4" cstate="print"/>
          <a:srcRect/>
          <a:stretch>
            <a:fillRect/>
          </a:stretch>
        </p:blipFill>
        <p:spPr bwMode="auto">
          <a:xfrm>
            <a:off x="5926138" y="304800"/>
            <a:ext cx="2913062" cy="198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2"/>
          <p:cNvSpPr txBox="1">
            <a:spLocks noGrp="1"/>
          </p:cNvSpPr>
          <p:nvPr/>
        </p:nvSpPr>
        <p:spPr bwMode="auto">
          <a:xfrm>
            <a:off x="7924800" y="6356350"/>
            <a:ext cx="762000" cy="365125"/>
          </a:xfrm>
          <a:prstGeom prst="rect">
            <a:avLst/>
          </a:prstGeom>
          <a:noFill/>
          <a:ln w="9525">
            <a:noFill/>
            <a:miter lim="800000"/>
            <a:headEnd/>
            <a:tailEnd/>
          </a:ln>
        </p:spPr>
        <p:txBody>
          <a:bodyPr lIns="0" rIns="0" anchor="b"/>
          <a:lstStyle/>
          <a:p>
            <a:pPr algn="r"/>
            <a:fld id="{E0593C34-8EB5-4303-8DC4-EEE4CE5320A5}" type="slidenum">
              <a:rPr lang="en-US" sz="1200">
                <a:solidFill>
                  <a:srgbClr val="FFFFFF"/>
                </a:solidFill>
              </a:rPr>
              <a:pPr algn="r"/>
              <a:t>10</a:t>
            </a:fld>
            <a:endParaRPr lang="en-US" sz="1200">
              <a:solidFill>
                <a:srgbClr val="FFFFFF"/>
              </a:solidFill>
            </a:endParaRPr>
          </a:p>
        </p:txBody>
      </p:sp>
      <p:sp>
        <p:nvSpPr>
          <p:cNvPr id="19459" name="Rectangle 3"/>
          <p:cNvSpPr>
            <a:spLocks noGrp="1" noChangeArrowheads="1"/>
          </p:cNvSpPr>
          <p:nvPr>
            <p:ph type="body" idx="4294967295"/>
          </p:nvPr>
        </p:nvSpPr>
        <p:spPr>
          <a:xfrm>
            <a:off x="0" y="152400"/>
            <a:ext cx="8229600" cy="762000"/>
          </a:xfrm>
        </p:spPr>
        <p:txBody>
          <a:bodyPr>
            <a:normAutofit fontScale="92500" lnSpcReduction="10000"/>
          </a:bodyPr>
          <a:lstStyle/>
          <a:p>
            <a:pPr marL="273050" indent="-273050" algn="just" eaLnBrk="1" hangingPunct="1">
              <a:lnSpc>
                <a:spcPct val="70000"/>
              </a:lnSpc>
              <a:buFontTx/>
              <a:buBlip>
                <a:blip r:embed="rId3"/>
              </a:buBlip>
              <a:defRPr/>
            </a:pPr>
            <a:endParaRPr lang="en-US" sz="900" b="1" smtClean="0">
              <a:solidFill>
                <a:srgbClr val="ADD6FF"/>
              </a:solidFill>
              <a:effectLst>
                <a:outerShdw blurRad="38100" dist="38100" dir="2700000" algn="tl">
                  <a:srgbClr val="C0C0C0"/>
                </a:outerShdw>
              </a:effectLst>
              <a:latin typeface="Book Antiqua" pitchFamily="18" charset="0"/>
            </a:endParaRPr>
          </a:p>
          <a:p>
            <a:pPr marL="273050" indent="-273050" algn="just" eaLnBrk="1" hangingPunct="1">
              <a:lnSpc>
                <a:spcPct val="70000"/>
              </a:lnSpc>
              <a:buFontTx/>
              <a:buNone/>
              <a:defRPr/>
            </a:pPr>
            <a:endParaRPr lang="en-US" sz="2600" b="1" smtClean="0">
              <a:solidFill>
                <a:srgbClr val="ADD6FF"/>
              </a:solidFill>
              <a:effectLst>
                <a:outerShdw blurRad="38100" dist="38100" dir="2700000" algn="tl">
                  <a:srgbClr val="C0C0C0"/>
                </a:outerShdw>
              </a:effectLst>
              <a:latin typeface="Book Antiqua" pitchFamily="18" charset="0"/>
            </a:endParaRPr>
          </a:p>
          <a:p>
            <a:pPr marL="273050" indent="-273050" algn="just" eaLnBrk="1" hangingPunct="1">
              <a:lnSpc>
                <a:spcPct val="70000"/>
              </a:lnSpc>
              <a:buFont typeface="Wingdings" pitchFamily="2" charset="2"/>
              <a:buNone/>
              <a:defRPr/>
            </a:pPr>
            <a:r>
              <a:rPr lang="en-US" sz="2600" b="1" smtClean="0">
                <a:solidFill>
                  <a:srgbClr val="ADD6FF"/>
                </a:solidFill>
                <a:effectLst>
                  <a:outerShdw blurRad="38100" dist="38100" dir="2700000" algn="tl">
                    <a:srgbClr val="C0C0C0"/>
                  </a:outerShdw>
                </a:effectLst>
                <a:latin typeface="Book Antiqua" pitchFamily="18" charset="0"/>
              </a:rPr>
              <a:t>   </a:t>
            </a:r>
            <a:endParaRPr lang="en-US" sz="1700" smtClean="0">
              <a:solidFill>
                <a:srgbClr val="ADD6FF"/>
              </a:solidFill>
              <a:effectLst>
                <a:outerShdw blurRad="38100" dist="38100" dir="2700000" algn="tl">
                  <a:srgbClr val="C0C0C0"/>
                </a:outerShdw>
              </a:effectLst>
              <a:latin typeface="Book Antiqua" pitchFamily="18" charset="0"/>
            </a:endParaRPr>
          </a:p>
          <a:p>
            <a:pPr marL="273050" indent="-273050" eaLnBrk="1" hangingPunct="1">
              <a:lnSpc>
                <a:spcPct val="80000"/>
              </a:lnSpc>
              <a:buFontTx/>
              <a:buNone/>
              <a:defRPr/>
            </a:pPr>
            <a:endParaRPr lang="en-US" sz="1700" smtClean="0">
              <a:solidFill>
                <a:srgbClr val="ADD6FF"/>
              </a:solidFill>
              <a:effectLst>
                <a:outerShdw blurRad="38100" dist="38100" dir="2700000" algn="tl">
                  <a:srgbClr val="C0C0C0"/>
                </a:outerShdw>
              </a:effectLst>
            </a:endParaRPr>
          </a:p>
        </p:txBody>
      </p:sp>
      <p:sp>
        <p:nvSpPr>
          <p:cNvPr id="3" name="Footer Placeholder 4"/>
          <p:cNvSpPr txBox="1">
            <a:spLocks noGrp="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10199"/>
                </a:outerShdw>
              </a:effectLst>
            </a:endParaRPr>
          </a:p>
        </p:txBody>
      </p:sp>
      <p:sp>
        <p:nvSpPr>
          <p:cNvPr id="6" name="Content Placeholder 5"/>
          <p:cNvSpPr>
            <a:spLocks/>
          </p:cNvSpPr>
          <p:nvPr/>
        </p:nvSpPr>
        <p:spPr bwMode="auto">
          <a:xfrm>
            <a:off x="381000" y="3429000"/>
            <a:ext cx="5334000" cy="2590800"/>
          </a:xfrm>
          <a:prstGeom prst="rect">
            <a:avLst/>
          </a:prstGeom>
          <a:noFill/>
          <a:ln w="9525">
            <a:noFill/>
            <a:miter lim="800000"/>
            <a:headEnd/>
            <a:tailEnd/>
          </a:ln>
        </p:spPr>
        <p:txBody>
          <a:bodyPr/>
          <a:lstStyle/>
          <a:p>
            <a:pPr marL="63500" indent="4763" algn="just" eaLnBrk="0" hangingPunct="0">
              <a:spcBef>
                <a:spcPct val="20000"/>
              </a:spcBef>
              <a:buClr>
                <a:schemeClr val="hlink"/>
              </a:buClr>
              <a:buSzPct val="75000"/>
              <a:buFont typeface="Wingdings" pitchFamily="2" charset="2"/>
              <a:buNone/>
            </a:pPr>
            <a:r>
              <a:rPr lang="en-US" sz="3200">
                <a:solidFill>
                  <a:srgbClr val="0070C0"/>
                </a:solidFill>
              </a:rPr>
              <a:t>An office space should be one that automatically restores order, regulates activity &amp; continuously improves</a:t>
            </a:r>
          </a:p>
        </p:txBody>
      </p:sp>
      <p:sp>
        <p:nvSpPr>
          <p:cNvPr id="17414" name="Rectangle 6"/>
          <p:cNvSpPr>
            <a:spLocks noChangeArrowheads="1"/>
          </p:cNvSpPr>
          <p:nvPr/>
        </p:nvSpPr>
        <p:spPr bwMode="auto">
          <a:xfrm>
            <a:off x="228600" y="2362200"/>
            <a:ext cx="6788150" cy="584200"/>
          </a:xfrm>
          <a:prstGeom prst="rect">
            <a:avLst/>
          </a:prstGeom>
          <a:noFill/>
          <a:ln w="9525">
            <a:noFill/>
            <a:miter lim="800000"/>
            <a:headEnd/>
            <a:tailEnd/>
          </a:ln>
        </p:spPr>
        <p:txBody>
          <a:bodyPr wrap="none">
            <a:spAutoFit/>
          </a:bodyPr>
          <a:lstStyle/>
          <a:p>
            <a:pPr eaLnBrk="0" hangingPunct="0">
              <a:spcBef>
                <a:spcPct val="20000"/>
              </a:spcBef>
              <a:buClr>
                <a:schemeClr val="hlink"/>
              </a:buClr>
              <a:buSzPct val="75000"/>
              <a:buFont typeface="Wingdings" pitchFamily="2" charset="2"/>
              <a:buNone/>
            </a:pPr>
            <a:r>
              <a:rPr lang="en-US" sz="3200">
                <a:solidFill>
                  <a:srgbClr val="0070C0"/>
                </a:solidFill>
              </a:rPr>
              <a:t>  Monitor, expand &amp; refine 5S results</a:t>
            </a:r>
          </a:p>
        </p:txBody>
      </p:sp>
      <p:sp>
        <p:nvSpPr>
          <p:cNvPr id="2" name="Text Placeholder 4"/>
          <p:cNvSpPr>
            <a:spLocks/>
          </p:cNvSpPr>
          <p:nvPr/>
        </p:nvSpPr>
        <p:spPr bwMode="auto">
          <a:xfrm>
            <a:off x="381000" y="533400"/>
            <a:ext cx="3276600" cy="639763"/>
          </a:xfrm>
          <a:prstGeom prst="rect">
            <a:avLst/>
          </a:prstGeom>
          <a:noFill/>
          <a:ln w="9525">
            <a:noFill/>
            <a:miter lim="800000"/>
            <a:headEnd/>
            <a:tailEnd/>
          </a:ln>
        </p:spPr>
        <p:txBody>
          <a:bodyPr anchor="ctr"/>
          <a:lstStyle/>
          <a:p>
            <a:pPr marL="73025" eaLnBrk="0" hangingPunct="0">
              <a:spcBef>
                <a:spcPct val="20000"/>
              </a:spcBef>
              <a:buClr>
                <a:schemeClr val="hlink"/>
              </a:buClr>
              <a:buSzPct val="75000"/>
              <a:buFont typeface="Wingdings" pitchFamily="2" charset="2"/>
              <a:buNone/>
              <a:defRPr/>
            </a:pPr>
            <a:r>
              <a:rPr lang="en-US" sz="3400" b="1" dirty="0">
                <a:solidFill>
                  <a:schemeClr val="tx1">
                    <a:lumMod val="50000"/>
                    <a:lumOff val="50000"/>
                  </a:schemeClr>
                </a:solidFill>
              </a:rPr>
              <a:t>S5.- Sustain</a:t>
            </a:r>
          </a:p>
        </p:txBody>
      </p:sp>
      <p:pic>
        <p:nvPicPr>
          <p:cNvPr id="17416" name="Picture 11" descr="bg-checkered_flag"/>
          <p:cNvPicPr>
            <a:picLocks noChangeAspect="1" noChangeArrowheads="1"/>
          </p:cNvPicPr>
          <p:nvPr/>
        </p:nvPicPr>
        <p:blipFill>
          <a:blip r:embed="rId4" cstate="print"/>
          <a:srcRect/>
          <a:stretch>
            <a:fillRect/>
          </a:stretch>
        </p:blipFill>
        <p:spPr bwMode="auto">
          <a:xfrm>
            <a:off x="5981700" y="3390900"/>
            <a:ext cx="2857500" cy="2857500"/>
          </a:xfrm>
          <a:prstGeom prst="rect">
            <a:avLst/>
          </a:prstGeom>
          <a:noFill/>
          <a:ln w="9525">
            <a:noFill/>
            <a:miter lim="800000"/>
            <a:headEnd/>
            <a:tailEnd/>
          </a:ln>
        </p:spPr>
      </p:pic>
      <p:pic>
        <p:nvPicPr>
          <p:cNvPr id="17417" name="Picture 11" descr="images (1).jpg"/>
          <p:cNvPicPr>
            <a:picLocks noChangeAspect="1"/>
          </p:cNvPicPr>
          <p:nvPr/>
        </p:nvPicPr>
        <p:blipFill>
          <a:blip r:embed="rId5" cstate="print"/>
          <a:srcRect/>
          <a:stretch>
            <a:fillRect/>
          </a:stretch>
        </p:blipFill>
        <p:spPr bwMode="auto">
          <a:xfrm>
            <a:off x="6261100" y="152400"/>
            <a:ext cx="2759075" cy="22098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7" dur="500"/>
                                        <p:tgtEl>
                                          <p:spTgt spid="19459">
                                            <p:txEl>
                                              <p:pRg st="2" end="2"/>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up)">
                                      <p:cBhvr>
                                        <p:cTn id="1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lIns="0" rIns="0" bIns="0" anchor="b"/>
          <a:lstStyle/>
          <a:p>
            <a:pPr eaLnBrk="1" hangingPunct="1"/>
            <a:r>
              <a:rPr lang="en-US" sz="2900" smtClean="0">
                <a:solidFill>
                  <a:srgbClr val="7B9899"/>
                </a:solidFill>
              </a:rPr>
              <a:t>Office Administration- Combination</a:t>
            </a:r>
          </a:p>
        </p:txBody>
      </p:sp>
      <p:sp>
        <p:nvSpPr>
          <p:cNvPr id="18435" name="Content Placeholder 2"/>
          <p:cNvSpPr>
            <a:spLocks noGrp="1"/>
          </p:cNvSpPr>
          <p:nvPr>
            <p:ph idx="4294967295"/>
          </p:nvPr>
        </p:nvSpPr>
        <p:spPr/>
        <p:txBody>
          <a:bodyPr/>
          <a:lstStyle/>
          <a:p>
            <a:pPr marL="273050" indent="-273050" algn="just" eaLnBrk="1" hangingPunct="1"/>
            <a:r>
              <a:rPr lang="en-US" smtClean="0">
                <a:solidFill>
                  <a:srgbClr val="0070C0"/>
                </a:solidFill>
              </a:rPr>
              <a:t>Office administration is now a combination of </a:t>
            </a:r>
          </a:p>
          <a:p>
            <a:pPr marL="914400" lvl="2" indent="-246063" algn="just" eaLnBrk="1" hangingPunct="1"/>
            <a:r>
              <a:rPr lang="en-US" smtClean="0">
                <a:solidFill>
                  <a:srgbClr val="0070C0"/>
                </a:solidFill>
              </a:rPr>
              <a:t>Infrastructure,</a:t>
            </a:r>
          </a:p>
          <a:p>
            <a:pPr marL="914400" lvl="2" indent="-246063" algn="just" eaLnBrk="1" hangingPunct="1"/>
            <a:r>
              <a:rPr lang="en-US" smtClean="0">
                <a:solidFill>
                  <a:srgbClr val="0070C0"/>
                </a:solidFill>
              </a:rPr>
              <a:t>Information technology, </a:t>
            </a:r>
          </a:p>
          <a:p>
            <a:pPr marL="914400" lvl="2" indent="-246063" algn="just" eaLnBrk="1" hangingPunct="1"/>
            <a:r>
              <a:rPr lang="en-US" smtClean="0">
                <a:solidFill>
                  <a:srgbClr val="0070C0"/>
                </a:solidFill>
              </a:rPr>
              <a:t>Human resource management, </a:t>
            </a:r>
          </a:p>
          <a:p>
            <a:pPr marL="914400" lvl="2" indent="-246063" algn="just" eaLnBrk="1" hangingPunct="1"/>
            <a:r>
              <a:rPr lang="en-US" smtClean="0">
                <a:solidFill>
                  <a:srgbClr val="0070C0"/>
                </a:solidFill>
              </a:rPr>
              <a:t>Office resource management, </a:t>
            </a:r>
          </a:p>
          <a:p>
            <a:pPr marL="914400" lvl="2" indent="-246063" algn="just" eaLnBrk="1" hangingPunct="1"/>
            <a:r>
              <a:rPr lang="en-US" smtClean="0">
                <a:solidFill>
                  <a:srgbClr val="0070C0"/>
                </a:solidFill>
              </a:rPr>
              <a:t>Written communication, </a:t>
            </a:r>
          </a:p>
          <a:p>
            <a:pPr marL="914400" lvl="2" indent="-246063" algn="just" eaLnBrk="1" hangingPunct="1"/>
            <a:r>
              <a:rPr lang="en-US" smtClean="0">
                <a:solidFill>
                  <a:srgbClr val="0070C0"/>
                </a:solidFill>
              </a:rPr>
              <a:t>Verbal communication, </a:t>
            </a:r>
          </a:p>
          <a:p>
            <a:pPr marL="914400" lvl="2" indent="-246063" algn="just" eaLnBrk="1" hangingPunct="1"/>
            <a:r>
              <a:rPr lang="en-US" smtClean="0">
                <a:solidFill>
                  <a:srgbClr val="0070C0"/>
                </a:solidFill>
              </a:rPr>
              <a:t>Research and Training,</a:t>
            </a:r>
          </a:p>
          <a:p>
            <a:pPr marL="914400" lvl="2" indent="-246063" algn="just" eaLnBrk="1" hangingPunct="1"/>
            <a:r>
              <a:rPr lang="en-US" smtClean="0">
                <a:solidFill>
                  <a:srgbClr val="0070C0"/>
                </a:solidFill>
              </a:rPr>
              <a:t>Budgeting</a:t>
            </a:r>
          </a:p>
          <a:p>
            <a:pPr marL="273050" indent="-273050" algn="just" eaLnBrk="1" hangingPunct="1"/>
            <a:endParaRPr lang="en-US" smtClean="0"/>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E7FFC0D5-77B2-45A1-A1F0-CAED3F99888A}" type="slidenum">
              <a:rPr lang="en-US" sz="1200">
                <a:solidFill>
                  <a:schemeClr val="tx2">
                    <a:shade val="90000"/>
                  </a:schemeClr>
                </a:solidFill>
              </a:rPr>
              <a:pPr algn="r">
                <a:defRPr/>
              </a:pPr>
              <a:t>11</a:t>
            </a:fld>
            <a:endParaRPr lang="en-US" sz="1200">
              <a:solidFill>
                <a:schemeClr val="tx2">
                  <a:shade val="90000"/>
                </a:schemeClr>
              </a:solidFill>
            </a:endParaRPr>
          </a:p>
        </p:txBody>
      </p:sp>
      <p:pic>
        <p:nvPicPr>
          <p:cNvPr id="18437" name="Picture 5" descr="ANd9GcS2prHAA5otmWSD3K-kbg218irzKieSwBIOKh3WSVsJi6Jmip3dMQ"/>
          <p:cNvPicPr>
            <a:picLocks noChangeAspect="1" noChangeArrowheads="1"/>
          </p:cNvPicPr>
          <p:nvPr/>
        </p:nvPicPr>
        <p:blipFill>
          <a:blip r:embed="rId2" cstate="print"/>
          <a:srcRect l="13396" r="10698"/>
          <a:stretch>
            <a:fillRect/>
          </a:stretch>
        </p:blipFill>
        <p:spPr bwMode="auto">
          <a:xfrm>
            <a:off x="6172200" y="2819400"/>
            <a:ext cx="2057400" cy="302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457200" y="1066800"/>
            <a:ext cx="8229600" cy="5410200"/>
          </a:xfrm>
        </p:spPr>
        <p:txBody>
          <a:bodyPr>
            <a:normAutofit fontScale="92500" lnSpcReduction="20000"/>
          </a:bodyPr>
          <a:lstStyle/>
          <a:p>
            <a:pPr marL="273050" indent="-273050" eaLnBrk="1" hangingPunct="1">
              <a:lnSpc>
                <a:spcPct val="80000"/>
              </a:lnSpc>
              <a:defRPr/>
            </a:pPr>
            <a:r>
              <a:rPr lang="en-US" sz="2200" b="1" smtClean="0">
                <a:solidFill>
                  <a:srgbClr val="0070C0"/>
                </a:solidFill>
              </a:rPr>
              <a:t>Infrastructure</a:t>
            </a:r>
            <a:r>
              <a:rPr lang="en-US" sz="2200" smtClean="0">
                <a:solidFill>
                  <a:srgbClr val="0070C0"/>
                </a:solidFill>
              </a:rPr>
              <a:t>- work area should have appropriate infrastructure viz. proper ventilation, furniture, lighting etc.</a:t>
            </a:r>
          </a:p>
          <a:p>
            <a:pPr marL="273050" indent="-273050" eaLnBrk="1" hangingPunct="1">
              <a:lnSpc>
                <a:spcPct val="80000"/>
              </a:lnSpc>
              <a:buFontTx/>
              <a:buNone/>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Information Technology</a:t>
            </a:r>
            <a:r>
              <a:rPr lang="en-US" sz="2200" smtClean="0">
                <a:solidFill>
                  <a:srgbClr val="0070C0"/>
                </a:solidFill>
              </a:rPr>
              <a:t>-</a:t>
            </a:r>
          </a:p>
          <a:p>
            <a:pPr marL="273050" indent="-273050" eaLnBrk="1" hangingPunct="1">
              <a:lnSpc>
                <a:spcPct val="80000"/>
              </a:lnSpc>
              <a:buFont typeface="Wingdings" pitchFamily="2" charset="2"/>
              <a:buChar char="v"/>
              <a:defRPr/>
            </a:pPr>
            <a:r>
              <a:rPr lang="en-US" sz="2200" smtClean="0">
                <a:solidFill>
                  <a:srgbClr val="0070C0"/>
                </a:solidFill>
              </a:rPr>
              <a:t>Latest Hardware, Software and Networking necessary to keep up with the professional expectations.</a:t>
            </a:r>
          </a:p>
          <a:p>
            <a:pPr marL="273050" indent="-273050" eaLnBrk="1" hangingPunct="1">
              <a:lnSpc>
                <a:spcPct val="80000"/>
              </a:lnSpc>
              <a:buFont typeface="Wingdings" pitchFamily="2" charset="2"/>
              <a:buChar char="v"/>
              <a:defRPr/>
            </a:pPr>
            <a:r>
              <a:rPr lang="en-US" sz="2200" smtClean="0">
                <a:solidFill>
                  <a:srgbClr val="0070C0"/>
                </a:solidFill>
              </a:rPr>
              <a:t>Regular back up of important files, documents and diary/working papers.</a:t>
            </a:r>
          </a:p>
          <a:p>
            <a:pPr marL="273050" indent="-273050" eaLnBrk="1" hangingPunct="1">
              <a:lnSpc>
                <a:spcPct val="80000"/>
              </a:lnSpc>
              <a:buFont typeface="Wingdings" pitchFamily="2" charset="2"/>
              <a:buChar char="v"/>
              <a:defRPr/>
            </a:pPr>
            <a:r>
              <a:rPr lang="en-US" sz="2200" smtClean="0">
                <a:solidFill>
                  <a:srgbClr val="0070C0"/>
                </a:solidFill>
              </a:rPr>
              <a:t>Maintenance and updation of website of PU.</a:t>
            </a:r>
          </a:p>
          <a:p>
            <a:pPr marL="273050" indent="-273050" eaLnBrk="1" hangingPunct="1">
              <a:lnSpc>
                <a:spcPct val="80000"/>
              </a:lnSpc>
              <a:buFontTx/>
              <a:buNone/>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Human Resource Management</a:t>
            </a:r>
            <a:r>
              <a:rPr lang="en-US" sz="2200" smtClean="0">
                <a:solidFill>
                  <a:srgbClr val="0070C0"/>
                </a:solidFill>
              </a:rPr>
              <a:t>- </a:t>
            </a:r>
          </a:p>
          <a:p>
            <a:pPr marL="273050" indent="-273050" eaLnBrk="1" hangingPunct="1">
              <a:lnSpc>
                <a:spcPct val="80000"/>
              </a:lnSpc>
              <a:buFont typeface="Wingdings" pitchFamily="2" charset="2"/>
              <a:buChar char="v"/>
              <a:defRPr/>
            </a:pPr>
            <a:r>
              <a:rPr lang="en-US" sz="2200" smtClean="0">
                <a:solidFill>
                  <a:srgbClr val="0070C0"/>
                </a:solidFill>
              </a:rPr>
              <a:t>Adequate procedure for recruiting new employees and management trainees.</a:t>
            </a:r>
          </a:p>
          <a:p>
            <a:pPr marL="273050" indent="-273050" eaLnBrk="1" hangingPunct="1">
              <a:lnSpc>
                <a:spcPct val="80000"/>
              </a:lnSpc>
              <a:buFont typeface="Wingdings" pitchFamily="2" charset="2"/>
              <a:buChar char="v"/>
              <a:defRPr/>
            </a:pPr>
            <a:r>
              <a:rPr lang="en-US" sz="2200" smtClean="0">
                <a:solidFill>
                  <a:srgbClr val="0070C0"/>
                </a:solidFill>
              </a:rPr>
              <a:t>Maintaining proper attendance record.</a:t>
            </a:r>
          </a:p>
          <a:p>
            <a:pPr marL="273050" indent="-273050" eaLnBrk="1" hangingPunct="1">
              <a:lnSpc>
                <a:spcPct val="80000"/>
              </a:lnSpc>
              <a:buFont typeface="Wingdings" pitchFamily="2" charset="2"/>
              <a:buChar char="v"/>
              <a:defRPr/>
            </a:pPr>
            <a:r>
              <a:rPr lang="en-US" sz="2200" smtClean="0">
                <a:solidFill>
                  <a:srgbClr val="0070C0"/>
                </a:solidFill>
              </a:rPr>
              <a:t>Having disciplined environment. </a:t>
            </a:r>
          </a:p>
          <a:p>
            <a:pPr marL="273050" indent="-273050" eaLnBrk="1" hangingPunct="1">
              <a:lnSpc>
                <a:spcPct val="80000"/>
              </a:lnSpc>
              <a:buFont typeface="Wingdings" pitchFamily="2" charset="2"/>
              <a:buChar char="v"/>
              <a:defRPr/>
            </a:pPr>
            <a:r>
              <a:rPr lang="en-US" sz="2200" smtClean="0">
                <a:solidFill>
                  <a:srgbClr val="0070C0"/>
                </a:solidFill>
              </a:rPr>
              <a:t>Training in interpersonal skills and communication skills.</a:t>
            </a:r>
          </a:p>
          <a:p>
            <a:pPr marL="273050" indent="-273050" eaLnBrk="1" hangingPunct="1">
              <a:lnSpc>
                <a:spcPct val="80000"/>
              </a:lnSpc>
              <a:buFont typeface="Wingdings" pitchFamily="2" charset="2"/>
              <a:buChar char="v"/>
              <a:defRPr/>
            </a:pPr>
            <a:r>
              <a:rPr lang="en-US" sz="2200" smtClean="0">
                <a:solidFill>
                  <a:srgbClr val="0070C0"/>
                </a:solidFill>
              </a:rPr>
              <a:t>Assignment and rotation of work.</a:t>
            </a:r>
          </a:p>
          <a:p>
            <a:pPr marL="273050" indent="-273050" eaLnBrk="1" hangingPunct="1">
              <a:lnSpc>
                <a:spcPct val="80000"/>
              </a:lnSpc>
              <a:buFont typeface="Wingdings" pitchFamily="2" charset="2"/>
              <a:buChar char="v"/>
              <a:defRPr/>
            </a:pPr>
            <a:r>
              <a:rPr lang="en-US" sz="2200" smtClean="0">
                <a:solidFill>
                  <a:srgbClr val="0070C0"/>
                </a:solidFill>
              </a:rPr>
              <a:t>Monitoring and accountability.</a:t>
            </a:r>
          </a:p>
          <a:p>
            <a:pPr marL="273050" indent="-273050" eaLnBrk="1" hangingPunct="1">
              <a:lnSpc>
                <a:spcPct val="80000"/>
              </a:lnSpc>
              <a:buFont typeface="Wingdings" pitchFamily="2" charset="2"/>
              <a:buChar char="v"/>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Office Resource Management-</a:t>
            </a:r>
          </a:p>
          <a:p>
            <a:pPr marL="273050" indent="-273050" eaLnBrk="1" hangingPunct="1">
              <a:lnSpc>
                <a:spcPct val="80000"/>
              </a:lnSpc>
              <a:buFont typeface="Wingdings" pitchFamily="2" charset="2"/>
              <a:buChar char="v"/>
              <a:defRPr/>
            </a:pPr>
            <a:r>
              <a:rPr lang="en-US" sz="2200" smtClean="0">
                <a:solidFill>
                  <a:srgbClr val="0070C0"/>
                </a:solidFill>
              </a:rPr>
              <a:t>Proper facility to have back up of data.</a:t>
            </a:r>
          </a:p>
          <a:p>
            <a:pPr marL="273050" indent="-273050" eaLnBrk="1" hangingPunct="1">
              <a:lnSpc>
                <a:spcPct val="80000"/>
              </a:lnSpc>
              <a:buFontTx/>
              <a:buNone/>
              <a:defRPr/>
            </a:pPr>
            <a:endParaRPr lang="en-US" sz="1800" smtClean="0">
              <a:solidFill>
                <a:srgbClr val="0070C0"/>
              </a:solidFill>
            </a:endParaRPr>
          </a:p>
          <a:p>
            <a:pPr marL="273050" indent="-273050" eaLnBrk="1" hangingPunct="1">
              <a:lnSpc>
                <a:spcPct val="80000"/>
              </a:lnSpc>
              <a:defRPr/>
            </a:pPr>
            <a:endParaRPr lang="en-US" sz="2000" b="1" smtClean="0"/>
          </a:p>
          <a:p>
            <a:pPr marL="273050" indent="-273050" eaLnBrk="1" hangingPunct="1">
              <a:lnSpc>
                <a:spcPct val="80000"/>
              </a:lnSpc>
              <a:defRPr/>
            </a:pPr>
            <a:endParaRPr lang="en-US" sz="2000" smtClean="0"/>
          </a:p>
          <a:p>
            <a:pPr marL="273050" indent="-273050" eaLnBrk="1" hangingPunct="1">
              <a:lnSpc>
                <a:spcPct val="80000"/>
              </a:lnSpc>
              <a:defRPr/>
            </a:pPr>
            <a:endParaRPr lang="en-US" sz="2000" smtClean="0"/>
          </a:p>
        </p:txBody>
      </p:sp>
      <p:sp>
        <p:nvSpPr>
          <p:cNvPr id="7" name="Slide Number Placeholder 6"/>
          <p:cNvSpPr txBox="1">
            <a:spLocks noGrp="1"/>
          </p:cNvSpPr>
          <p:nvPr/>
        </p:nvSpPr>
        <p:spPr>
          <a:xfrm>
            <a:off x="7924800" y="6356350"/>
            <a:ext cx="762000" cy="365125"/>
          </a:xfrm>
          <a:prstGeom prst="rect">
            <a:avLst/>
          </a:prstGeom>
          <a:noFill/>
        </p:spPr>
        <p:txBody>
          <a:bodyPr lIns="0" tIns="0" rIns="0" bIns="0" anchor="b"/>
          <a:lstStyle/>
          <a:p>
            <a:pPr algn="r">
              <a:defRPr/>
            </a:pPr>
            <a:fld id="{80D00B2B-1029-4F21-9907-07C71C8DD189}" type="slidenum">
              <a:rPr lang="en-US" sz="1200">
                <a:solidFill>
                  <a:schemeClr val="tx2">
                    <a:shade val="90000"/>
                  </a:schemeClr>
                </a:solidFill>
              </a:rPr>
              <a:pPr algn="r">
                <a:defRPr/>
              </a:pPr>
              <a:t>12</a:t>
            </a:fld>
            <a:endParaRPr lang="en-US" sz="1200">
              <a:solidFill>
                <a:schemeClr val="tx2">
                  <a:shade val="9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457200" y="304800"/>
            <a:ext cx="8229600" cy="5105400"/>
          </a:xfrm>
        </p:spPr>
        <p:txBody>
          <a:bodyPr>
            <a:normAutofit fontScale="92500"/>
          </a:bodyPr>
          <a:lstStyle/>
          <a:p>
            <a:pPr marL="273050" indent="-273050" eaLnBrk="1" hangingPunct="1">
              <a:lnSpc>
                <a:spcPct val="80000"/>
              </a:lnSpc>
              <a:buFont typeface="Wingdings" pitchFamily="2" charset="2"/>
              <a:buChar char="v"/>
              <a:defRPr/>
            </a:pPr>
            <a:r>
              <a:rPr lang="en-US" sz="2200" smtClean="0">
                <a:solidFill>
                  <a:srgbClr val="0070C0"/>
                </a:solidFill>
              </a:rPr>
              <a:t>Office should be clean and hygienic, remove trash and avoid wastage.</a:t>
            </a:r>
          </a:p>
          <a:p>
            <a:pPr marL="273050" indent="-273050" eaLnBrk="1" hangingPunct="1">
              <a:lnSpc>
                <a:spcPct val="80000"/>
              </a:lnSpc>
              <a:buFont typeface="Wingdings" pitchFamily="2" charset="2"/>
              <a:buChar char="v"/>
              <a:defRPr/>
            </a:pPr>
            <a:r>
              <a:rPr lang="en-US" sz="2200" smtClean="0">
                <a:solidFill>
                  <a:srgbClr val="0070C0"/>
                </a:solidFill>
              </a:rPr>
              <a:t>Ensure easy retrieval.</a:t>
            </a:r>
          </a:p>
          <a:p>
            <a:pPr marL="273050" indent="-273050" eaLnBrk="1" hangingPunct="1">
              <a:lnSpc>
                <a:spcPct val="80000"/>
              </a:lnSpc>
              <a:buFont typeface="Wingdings" pitchFamily="2" charset="2"/>
              <a:buChar char="v"/>
              <a:defRPr/>
            </a:pPr>
            <a:r>
              <a:rPr lang="en-US" sz="2200" smtClean="0">
                <a:solidFill>
                  <a:srgbClr val="0070C0"/>
                </a:solidFill>
              </a:rPr>
              <a:t>Reduce redundancy.</a:t>
            </a:r>
          </a:p>
          <a:p>
            <a:pPr marL="273050" indent="-273050" eaLnBrk="1" hangingPunct="1">
              <a:lnSpc>
                <a:spcPct val="80000"/>
              </a:lnSpc>
              <a:buFontTx/>
              <a:buNone/>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Communication- written and verbal </a:t>
            </a:r>
            <a:r>
              <a:rPr lang="en-US" sz="2200" smtClean="0">
                <a:solidFill>
                  <a:srgbClr val="0070C0"/>
                </a:solidFill>
              </a:rPr>
              <a:t>–</a:t>
            </a:r>
          </a:p>
          <a:p>
            <a:pPr marL="273050" indent="-273050" eaLnBrk="1" hangingPunct="1">
              <a:lnSpc>
                <a:spcPct val="80000"/>
              </a:lnSpc>
              <a:buFont typeface="Wingdings" pitchFamily="2" charset="2"/>
              <a:buChar char="v"/>
              <a:defRPr/>
            </a:pPr>
            <a:r>
              <a:rPr lang="en-US" sz="2200" smtClean="0">
                <a:solidFill>
                  <a:srgbClr val="0070C0"/>
                </a:solidFill>
              </a:rPr>
              <a:t>There should be proper system for recording inward/outward mails.</a:t>
            </a:r>
          </a:p>
          <a:p>
            <a:pPr marL="273050" indent="-273050" eaLnBrk="1" hangingPunct="1">
              <a:lnSpc>
                <a:spcPct val="80000"/>
              </a:lnSpc>
              <a:buFont typeface="Wingdings" pitchFamily="2" charset="2"/>
              <a:buChar char="v"/>
              <a:defRPr/>
            </a:pPr>
            <a:r>
              <a:rPr lang="en-US" sz="2200" smtClean="0">
                <a:solidFill>
                  <a:srgbClr val="0070C0"/>
                </a:solidFill>
              </a:rPr>
              <a:t>Maintenance of confidentiality of client and firm information.</a:t>
            </a:r>
          </a:p>
          <a:p>
            <a:pPr marL="273050" indent="-273050" eaLnBrk="1" hangingPunct="1">
              <a:lnSpc>
                <a:spcPct val="80000"/>
              </a:lnSpc>
              <a:buFont typeface="Wingdings" pitchFamily="2" charset="2"/>
              <a:buChar char="v"/>
              <a:defRPr/>
            </a:pPr>
            <a:r>
              <a:rPr lang="en-US" sz="2200" smtClean="0">
                <a:solidFill>
                  <a:srgbClr val="0070C0"/>
                </a:solidFill>
              </a:rPr>
              <a:t>Training employees and apprentice trainees to be well behaved and polite.</a:t>
            </a:r>
          </a:p>
          <a:p>
            <a:pPr marL="273050" indent="-273050" eaLnBrk="1" hangingPunct="1">
              <a:lnSpc>
                <a:spcPct val="80000"/>
              </a:lnSpc>
              <a:buFont typeface="Wingdings" pitchFamily="2" charset="2"/>
              <a:buChar char="v"/>
              <a:defRPr/>
            </a:pPr>
            <a:r>
              <a:rPr lang="en-US" sz="2200" smtClean="0">
                <a:solidFill>
                  <a:srgbClr val="0070C0"/>
                </a:solidFill>
              </a:rPr>
              <a:t>No important communication to be done verbally.</a:t>
            </a:r>
          </a:p>
          <a:p>
            <a:pPr marL="273050" indent="-273050" eaLnBrk="1" hangingPunct="1">
              <a:lnSpc>
                <a:spcPct val="80000"/>
              </a:lnSpc>
              <a:buFontTx/>
              <a:buNone/>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Research &amp; Training</a:t>
            </a:r>
            <a:r>
              <a:rPr lang="en-US" sz="2200" smtClean="0">
                <a:solidFill>
                  <a:srgbClr val="0070C0"/>
                </a:solidFill>
              </a:rPr>
              <a:t>- requires regular and continuous updation and training on amendments and new laws. </a:t>
            </a:r>
          </a:p>
          <a:p>
            <a:pPr marL="273050" indent="-273050" eaLnBrk="1" hangingPunct="1">
              <a:lnSpc>
                <a:spcPct val="80000"/>
              </a:lnSpc>
              <a:defRPr/>
            </a:pPr>
            <a:endParaRPr lang="en-US" sz="2200" smtClean="0">
              <a:solidFill>
                <a:srgbClr val="0070C0"/>
              </a:solidFill>
            </a:endParaRPr>
          </a:p>
          <a:p>
            <a:pPr marL="273050" indent="-273050" eaLnBrk="1" hangingPunct="1">
              <a:lnSpc>
                <a:spcPct val="80000"/>
              </a:lnSpc>
              <a:defRPr/>
            </a:pPr>
            <a:r>
              <a:rPr lang="en-US" sz="2200" b="1" smtClean="0">
                <a:solidFill>
                  <a:srgbClr val="0070C0"/>
                </a:solidFill>
              </a:rPr>
              <a:t>Budgeting</a:t>
            </a:r>
            <a:r>
              <a:rPr lang="en-US" sz="2200" smtClean="0">
                <a:solidFill>
                  <a:srgbClr val="0070C0"/>
                </a:solidFill>
              </a:rPr>
              <a:t>- Planning the area of expense, ensure proper utilization and application of resources etc.</a:t>
            </a:r>
            <a:endParaRPr lang="en-US" sz="1500" smtClean="0">
              <a:solidFill>
                <a:srgbClr val="0070C0"/>
              </a:solidFill>
            </a:endParaRPr>
          </a:p>
          <a:p>
            <a:pPr marL="273050" indent="-273050" eaLnBrk="1" hangingPunct="1">
              <a:lnSpc>
                <a:spcPct val="80000"/>
              </a:lnSpc>
              <a:buFont typeface="Wingdings" pitchFamily="2" charset="2"/>
              <a:buChar char="v"/>
              <a:defRPr/>
            </a:pPr>
            <a:endParaRPr lang="en-US" sz="1500" smtClean="0">
              <a:solidFill>
                <a:srgbClr val="0070C0"/>
              </a:solidFill>
            </a:endParaRPr>
          </a:p>
        </p:txBody>
      </p:sp>
      <p:sp>
        <p:nvSpPr>
          <p:cNvPr id="7" name="Slide Number Placeholder 6"/>
          <p:cNvSpPr txBox="1">
            <a:spLocks noGrp="1"/>
          </p:cNvSpPr>
          <p:nvPr/>
        </p:nvSpPr>
        <p:spPr>
          <a:xfrm>
            <a:off x="7924800" y="6356350"/>
            <a:ext cx="762000" cy="365125"/>
          </a:xfrm>
          <a:prstGeom prst="rect">
            <a:avLst/>
          </a:prstGeom>
          <a:noFill/>
        </p:spPr>
        <p:txBody>
          <a:bodyPr lIns="0" tIns="0" rIns="0" bIns="0" anchor="b"/>
          <a:lstStyle/>
          <a:p>
            <a:pPr algn="r">
              <a:defRPr/>
            </a:pPr>
            <a:fld id="{5C445E8F-BB1D-427C-AF85-9199DAC887A2}" type="slidenum">
              <a:rPr lang="en-US" sz="1200">
                <a:solidFill>
                  <a:schemeClr val="tx2">
                    <a:shade val="90000"/>
                  </a:schemeClr>
                </a:solidFill>
              </a:rPr>
              <a:pPr algn="r">
                <a:defRPr/>
              </a:pPr>
              <a:t>13</a:t>
            </a:fld>
            <a:endParaRPr lang="en-US" sz="1200">
              <a:solidFill>
                <a:schemeClr val="tx2">
                  <a:shade val="9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7315200" cy="4530725"/>
          </a:xfrm>
        </p:spPr>
        <p:txBody>
          <a:bodyPr>
            <a:normAutofit lnSpcReduction="10000"/>
          </a:bodyPr>
          <a:lstStyle/>
          <a:p>
            <a:pPr marL="273050" indent="-273050" algn="ctr" eaLnBrk="1" hangingPunct="1">
              <a:lnSpc>
                <a:spcPct val="80000"/>
              </a:lnSpc>
              <a:buFont typeface="Wingdings" pitchFamily="2" charset="2"/>
              <a:buNone/>
              <a:defRPr/>
            </a:pPr>
            <a:endParaRPr lang="en-US" sz="5200" smtClean="0">
              <a:solidFill>
                <a:schemeClr val="tx2"/>
              </a:solidFill>
              <a:effectLst>
                <a:outerShdw blurRad="38100" dist="38100" dir="2700000" algn="tl">
                  <a:srgbClr val="C0C0C0"/>
                </a:outerShdw>
              </a:effectLst>
              <a:latin typeface="Calibri" pitchFamily="34" charset="0"/>
            </a:endParaRPr>
          </a:p>
          <a:p>
            <a:pPr marL="273050" indent="-273050" algn="ctr" eaLnBrk="1" hangingPunct="1">
              <a:lnSpc>
                <a:spcPct val="80000"/>
              </a:lnSpc>
              <a:buFont typeface="Wingdings" pitchFamily="2" charset="2"/>
              <a:buNone/>
              <a:defRPr/>
            </a:pPr>
            <a:endParaRPr lang="en-US" sz="5200" smtClean="0">
              <a:solidFill>
                <a:schemeClr val="tx2"/>
              </a:solidFill>
              <a:effectLst>
                <a:outerShdw blurRad="38100" dist="38100" dir="2700000" algn="tl">
                  <a:srgbClr val="C0C0C0"/>
                </a:outerShdw>
              </a:effectLst>
              <a:latin typeface="Calibri" pitchFamily="34" charset="0"/>
            </a:endParaRPr>
          </a:p>
          <a:p>
            <a:pPr marL="273050" indent="-273050" algn="ctr" eaLnBrk="1" hangingPunct="1">
              <a:lnSpc>
                <a:spcPct val="80000"/>
              </a:lnSpc>
              <a:buFont typeface="Wingdings" pitchFamily="2" charset="2"/>
              <a:buNone/>
              <a:defRPr/>
            </a:pPr>
            <a:r>
              <a:rPr lang="en-US" sz="5200" smtClean="0">
                <a:solidFill>
                  <a:schemeClr val="tx2"/>
                </a:solidFill>
                <a:effectLst>
                  <a:outerShdw blurRad="38100" dist="38100" dir="2700000" algn="tl">
                    <a:srgbClr val="C0C0C0"/>
                  </a:outerShdw>
                </a:effectLst>
                <a:latin typeface="Calibri" pitchFamily="34" charset="0"/>
              </a:rPr>
              <a:t>CONCEPT OF </a:t>
            </a:r>
          </a:p>
          <a:p>
            <a:pPr marL="273050" indent="-273050" algn="ctr" eaLnBrk="1" hangingPunct="1">
              <a:lnSpc>
                <a:spcPct val="80000"/>
              </a:lnSpc>
              <a:buFont typeface="Wingdings" pitchFamily="2" charset="2"/>
              <a:buNone/>
              <a:defRPr/>
            </a:pPr>
            <a:r>
              <a:rPr lang="en-US" sz="5200" smtClean="0">
                <a:solidFill>
                  <a:schemeClr val="tx2"/>
                </a:solidFill>
                <a:effectLst>
                  <a:outerShdw blurRad="38100" dist="38100" dir="2700000" algn="tl">
                    <a:srgbClr val="C0C0C0"/>
                  </a:outerShdw>
                </a:effectLst>
                <a:latin typeface="Calibri" pitchFamily="34" charset="0"/>
              </a:rPr>
              <a:t>ENGAGEMENT TRAILS </a:t>
            </a:r>
          </a:p>
          <a:p>
            <a:pPr marL="273050" indent="-273050" algn="ctr" eaLnBrk="1" hangingPunct="1">
              <a:lnSpc>
                <a:spcPct val="80000"/>
              </a:lnSpc>
              <a:buFont typeface="Wingdings" pitchFamily="2" charset="2"/>
              <a:buNone/>
              <a:defRPr/>
            </a:pPr>
            <a:r>
              <a:rPr lang="en-US" sz="5900" smtClean="0">
                <a:solidFill>
                  <a:schemeClr val="tx2"/>
                </a:solidFill>
                <a:effectLst>
                  <a:outerShdw blurRad="38100" dist="38100" dir="2700000" algn="tl">
                    <a:srgbClr val="C0C0C0"/>
                  </a:outerShdw>
                </a:effectLst>
                <a:latin typeface="Blackadder ITC" pitchFamily="82" charset="0"/>
              </a:rPr>
              <a:t>&amp;</a:t>
            </a:r>
            <a:r>
              <a:rPr lang="en-US" sz="5200" smtClean="0">
                <a:solidFill>
                  <a:schemeClr val="tx2"/>
                </a:solidFill>
                <a:effectLst>
                  <a:outerShdw blurRad="38100" dist="38100" dir="2700000" algn="tl">
                    <a:srgbClr val="C0C0C0"/>
                  </a:outerShdw>
                </a:effectLst>
                <a:latin typeface="Calibri" pitchFamily="34" charset="0"/>
              </a:rPr>
              <a:t> </a:t>
            </a:r>
          </a:p>
          <a:p>
            <a:pPr marL="273050" indent="-273050" algn="ctr" eaLnBrk="1" hangingPunct="1">
              <a:lnSpc>
                <a:spcPct val="80000"/>
              </a:lnSpc>
              <a:buFont typeface="Wingdings" pitchFamily="2" charset="2"/>
              <a:buNone/>
              <a:defRPr/>
            </a:pPr>
            <a:r>
              <a:rPr lang="en-US" sz="5200" smtClean="0">
                <a:solidFill>
                  <a:schemeClr val="tx2"/>
                </a:solidFill>
                <a:effectLst>
                  <a:outerShdw blurRad="38100" dist="38100" dir="2700000" algn="tl">
                    <a:srgbClr val="C0C0C0"/>
                  </a:outerShdw>
                </a:effectLst>
                <a:latin typeface="Calibri" pitchFamily="34" charset="0"/>
              </a:rPr>
              <a:t>ENGAGEMENT DIARY</a:t>
            </a:r>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9C015AD2-926D-4A76-B3E3-9FD4A18F3966}" type="slidenum">
              <a:rPr lang="en-US" sz="1200">
                <a:solidFill>
                  <a:schemeClr val="tx2">
                    <a:shade val="90000"/>
                  </a:schemeClr>
                </a:solidFill>
              </a:rPr>
              <a:pPr algn="r">
                <a:defRPr/>
              </a:pPr>
              <a:t>14</a:t>
            </a:fld>
            <a:endParaRPr lang="en-US" sz="1200">
              <a:solidFill>
                <a:schemeClr val="tx2">
                  <a:shade val="90000"/>
                </a:schemeClr>
              </a:solidFill>
            </a:endParaRPr>
          </a:p>
        </p:txBody>
      </p:sp>
      <p:pic>
        <p:nvPicPr>
          <p:cNvPr id="21508" name="Picture 3" descr="C:\Documents and Settings\home\Desktop\New Folder\download (3).jpg"/>
          <p:cNvPicPr>
            <a:picLocks noChangeAspect="1" noChangeArrowheads="1"/>
          </p:cNvPicPr>
          <p:nvPr/>
        </p:nvPicPr>
        <p:blipFill>
          <a:blip r:embed="rId2" cstate="print"/>
          <a:srcRect/>
          <a:stretch>
            <a:fillRect/>
          </a:stretch>
        </p:blipFill>
        <p:spPr bwMode="auto">
          <a:xfrm>
            <a:off x="6848475" y="41910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lIns="0" rIns="0" bIns="0" anchor="b"/>
          <a:lstStyle/>
          <a:p>
            <a:pPr eaLnBrk="1" hangingPunct="1"/>
            <a:r>
              <a:rPr lang="en-US" smtClean="0"/>
              <a:t>INTRODUCTION</a:t>
            </a:r>
          </a:p>
        </p:txBody>
      </p:sp>
      <p:sp>
        <p:nvSpPr>
          <p:cNvPr id="22531" name="Content Placeholder 2"/>
          <p:cNvSpPr>
            <a:spLocks noGrp="1"/>
          </p:cNvSpPr>
          <p:nvPr>
            <p:ph idx="4294967295"/>
          </p:nvPr>
        </p:nvSpPr>
        <p:spPr/>
        <p:txBody>
          <a:bodyPr/>
          <a:lstStyle/>
          <a:p>
            <a:pPr marL="273050" indent="-273050" algn="just" eaLnBrk="1" hangingPunct="1"/>
            <a:r>
              <a:rPr lang="en-US" smtClean="0">
                <a:latin typeface="Calibri" pitchFamily="34" charset="0"/>
              </a:rPr>
              <a:t>Maintenance of proper records is a very significant and indispensable part of office systems and procedures. Thus in a PCS office, Engagement Trails and maintenance of diary becomes significant while carrying out attestation services.</a:t>
            </a:r>
          </a:p>
          <a:p>
            <a:pPr marL="273050" indent="-273050" algn="just" eaLnBrk="1" hangingPunct="1">
              <a:buFontTx/>
              <a:buNone/>
            </a:pPr>
            <a:endParaRPr lang="en-US" smtClean="0">
              <a:latin typeface="Calibri" pitchFamily="34" charset="0"/>
            </a:endParaRPr>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a:defRPr/>
            </a:pPr>
            <a:fld id="{BE6D4027-1CFA-494B-8A4A-A7E2E3E84DF1}" type="slidenum">
              <a:rPr lang="en-US" sz="1200">
                <a:solidFill>
                  <a:schemeClr val="tx2">
                    <a:shade val="90000"/>
                  </a:schemeClr>
                </a:solidFill>
              </a:rPr>
              <a:pPr algn="r">
                <a:defRPr/>
              </a:pPr>
              <a:t>15</a:t>
            </a:fld>
            <a:endParaRPr lang="en-US" sz="1200">
              <a:solidFill>
                <a:schemeClr val="tx2">
                  <a:shade val="9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0" rIns="0" bIns="0" anchor="b"/>
          <a:lstStyle/>
          <a:p>
            <a:pPr eaLnBrk="1" hangingPunct="1"/>
            <a:r>
              <a:rPr lang="en-US" smtClean="0">
                <a:solidFill>
                  <a:srgbClr val="7B9899"/>
                </a:solidFill>
              </a:rPr>
              <a:t>ENGAGEMENT TRAILS</a:t>
            </a:r>
          </a:p>
        </p:txBody>
      </p:sp>
      <p:sp>
        <p:nvSpPr>
          <p:cNvPr id="23555" name="Content Placeholder 2"/>
          <p:cNvSpPr>
            <a:spLocks noGrp="1"/>
          </p:cNvSpPr>
          <p:nvPr>
            <p:ph idx="4294967295"/>
          </p:nvPr>
        </p:nvSpPr>
        <p:spPr/>
        <p:txBody>
          <a:bodyPr/>
          <a:lstStyle/>
          <a:p>
            <a:pPr marL="273050" indent="-273050" algn="just" eaLnBrk="1" hangingPunct="1"/>
            <a:r>
              <a:rPr lang="en-US" sz="2900" smtClean="0"/>
              <a:t>A relevant chronological record showing who has done and what operations he or she has performed during a given period of time. </a:t>
            </a:r>
          </a:p>
          <a:p>
            <a:pPr marL="273050" indent="-273050" algn="just" eaLnBrk="1" hangingPunct="1"/>
            <a:r>
              <a:rPr lang="en-US" sz="2900" smtClean="0"/>
              <a:t>Trail also details what are the data and records referred and relied upon. </a:t>
            </a:r>
          </a:p>
          <a:p>
            <a:pPr marL="273050" indent="-273050" algn="just" eaLnBrk="1" hangingPunct="1"/>
            <a:r>
              <a:rPr lang="en-US" sz="2900" smtClean="0"/>
              <a:t>It also facilitates future reference and tracking.</a:t>
            </a:r>
          </a:p>
          <a:p>
            <a:pPr marL="273050" indent="-273050" algn="just" eaLnBrk="1" hangingPunct="1"/>
            <a:r>
              <a:rPr lang="en-US" sz="2900" smtClean="0"/>
              <a:t>Audit trails are useful both for </a:t>
            </a:r>
          </a:p>
          <a:p>
            <a:pPr marL="639763" lvl="1" indent="-246063" algn="just" eaLnBrk="1" hangingPunct="1"/>
            <a:r>
              <a:rPr lang="en-US" sz="2400" smtClean="0"/>
              <a:t>maintaining </a:t>
            </a:r>
            <a:r>
              <a:rPr lang="en-US" sz="2400" smtClean="0">
                <a:hlinkClick r:id="rId2"/>
              </a:rPr>
              <a:t>security</a:t>
            </a:r>
            <a:r>
              <a:rPr lang="en-US" sz="2400" smtClean="0"/>
              <a:t> </a:t>
            </a:r>
          </a:p>
          <a:p>
            <a:pPr marL="639763" lvl="1" indent="-246063" algn="just" eaLnBrk="1" hangingPunct="1"/>
            <a:r>
              <a:rPr lang="en-US" sz="2400" smtClean="0"/>
              <a:t>recovering lost transactions</a:t>
            </a:r>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B191DCFE-E943-4C53-A064-7D27A1D81AC3}" type="slidenum">
              <a:rPr lang="en-US" sz="1200">
                <a:solidFill>
                  <a:schemeClr val="tx2">
                    <a:shade val="90000"/>
                  </a:schemeClr>
                </a:solidFill>
              </a:rPr>
              <a:pPr algn="r">
                <a:defRPr/>
              </a:pPr>
              <a:t>16</a:t>
            </a:fld>
            <a:endParaRPr lang="en-US" sz="1200">
              <a:solidFill>
                <a:schemeClr val="tx2">
                  <a:shade val="90000"/>
                </a:schemeClr>
              </a:solidFill>
            </a:endParaRPr>
          </a:p>
        </p:txBody>
      </p:sp>
      <p:pic>
        <p:nvPicPr>
          <p:cNvPr id="23557" name="Picture 2" descr="C:\Documents and Settings\home\Desktop\New Folder\images (3).jpg"/>
          <p:cNvPicPr>
            <a:picLocks noChangeAspect="1" noChangeArrowheads="1"/>
          </p:cNvPicPr>
          <p:nvPr/>
        </p:nvPicPr>
        <p:blipFill>
          <a:blip r:embed="rId3" cstate="print"/>
          <a:srcRect/>
          <a:stretch>
            <a:fillRect/>
          </a:stretch>
        </p:blipFill>
        <p:spPr bwMode="auto">
          <a:xfrm>
            <a:off x="6781800" y="5181600"/>
            <a:ext cx="1704975"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p:txBody>
          <a:bodyPr/>
          <a:lstStyle/>
          <a:p>
            <a:pPr marL="273050" indent="-273050" algn="just" eaLnBrk="1" hangingPunct="1"/>
            <a:r>
              <a:rPr lang="en-US" smtClean="0"/>
              <a:t>ENGAGEMENT TRAIL is a form of documentary evidence that can be used </a:t>
            </a:r>
          </a:p>
          <a:p>
            <a:pPr marL="639763" lvl="1" indent="-246063" algn="just" eaLnBrk="1" hangingPunct="1"/>
            <a:endParaRPr lang="en-US" smtClean="0"/>
          </a:p>
          <a:p>
            <a:pPr marL="639763" lvl="1" indent="-246063" algn="just" eaLnBrk="1" hangingPunct="1"/>
            <a:r>
              <a:rPr lang="en-US" smtClean="0"/>
              <a:t>to trace transactions to their source</a:t>
            </a:r>
          </a:p>
          <a:p>
            <a:pPr marL="639763" lvl="1" indent="-246063" algn="just" eaLnBrk="1" hangingPunct="1"/>
            <a:r>
              <a:rPr lang="en-US" smtClean="0"/>
              <a:t>to verify their validity and accuracy. </a:t>
            </a:r>
          </a:p>
          <a:p>
            <a:pPr marL="639763" lvl="1" indent="-246063" algn="just" eaLnBrk="1" hangingPunct="1">
              <a:buFont typeface="Wingdings" pitchFamily="2" charset="2"/>
              <a:buNone/>
            </a:pPr>
            <a:endParaRPr lang="en-US" smtClean="0"/>
          </a:p>
        </p:txBody>
      </p:sp>
      <p:sp>
        <p:nvSpPr>
          <p:cNvPr id="10" name="Slide Number Placeholder 9"/>
          <p:cNvSpPr txBox="1">
            <a:spLocks noGrp="1"/>
          </p:cNvSpPr>
          <p:nvPr/>
        </p:nvSpPr>
        <p:spPr>
          <a:xfrm>
            <a:off x="7924800" y="6356350"/>
            <a:ext cx="762000" cy="365125"/>
          </a:xfrm>
          <a:prstGeom prst="rect">
            <a:avLst/>
          </a:prstGeom>
          <a:noFill/>
        </p:spPr>
        <p:txBody>
          <a:bodyPr lIns="0" tIns="0" rIns="0" bIns="0" anchor="b"/>
          <a:lstStyle/>
          <a:p>
            <a:pPr algn="r">
              <a:defRPr/>
            </a:pPr>
            <a:fld id="{D3D1BECB-87F0-4DEB-AC3A-50AA4587BDE9}" type="slidenum">
              <a:rPr lang="en-US" sz="1200">
                <a:solidFill>
                  <a:schemeClr val="tx2">
                    <a:shade val="90000"/>
                  </a:schemeClr>
                </a:solidFill>
              </a:rPr>
              <a:pPr algn="r">
                <a:defRPr/>
              </a:pPr>
              <a:t>17</a:t>
            </a:fld>
            <a:endParaRPr lang="en-US" sz="1200">
              <a:solidFill>
                <a:schemeClr val="tx2">
                  <a:shade val="90000"/>
                </a:schemeClr>
              </a:solidFill>
            </a:endParaRPr>
          </a:p>
        </p:txBody>
      </p:sp>
      <p:pic>
        <p:nvPicPr>
          <p:cNvPr id="24580" name="Picture 8" descr="images (3).jpg"/>
          <p:cNvPicPr>
            <a:picLocks noChangeAspect="1"/>
          </p:cNvPicPr>
          <p:nvPr/>
        </p:nvPicPr>
        <p:blipFill>
          <a:blip r:embed="rId2" cstate="print"/>
          <a:srcRect/>
          <a:stretch>
            <a:fillRect/>
          </a:stretch>
        </p:blipFill>
        <p:spPr bwMode="auto">
          <a:xfrm>
            <a:off x="5962650" y="0"/>
            <a:ext cx="3181350" cy="1438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lIns="0" rIns="0" bIns="0" anchor="b"/>
          <a:lstStyle/>
          <a:p>
            <a:pPr eaLnBrk="1" hangingPunct="1"/>
            <a:r>
              <a:rPr lang="en-US" smtClean="0">
                <a:solidFill>
                  <a:srgbClr val="7B9899"/>
                </a:solidFill>
              </a:rPr>
              <a:t>ENGAGEMENT DIARY</a:t>
            </a:r>
          </a:p>
        </p:txBody>
      </p:sp>
      <p:sp>
        <p:nvSpPr>
          <p:cNvPr id="25603" name="Content Placeholder 2"/>
          <p:cNvSpPr>
            <a:spLocks noGrp="1"/>
          </p:cNvSpPr>
          <p:nvPr>
            <p:ph idx="4294967295"/>
          </p:nvPr>
        </p:nvSpPr>
        <p:spPr/>
        <p:txBody>
          <a:bodyPr/>
          <a:lstStyle/>
          <a:p>
            <a:pPr marL="273050" indent="-273050" algn="just" eaLnBrk="1" hangingPunct="1"/>
            <a:r>
              <a:rPr lang="en-US" smtClean="0"/>
              <a:t>An important tool in the hands of the PU and his team.</a:t>
            </a:r>
          </a:p>
          <a:p>
            <a:pPr marL="273050" indent="-273050" algn="just" eaLnBrk="1" hangingPunct="1"/>
            <a:endParaRPr lang="en-US" smtClean="0"/>
          </a:p>
          <a:p>
            <a:pPr marL="273050" indent="-273050" algn="just" eaLnBrk="1" hangingPunct="1"/>
            <a:r>
              <a:rPr lang="en-US" smtClean="0"/>
              <a:t>Shall provide information on the following</a:t>
            </a:r>
          </a:p>
          <a:p>
            <a:pPr marL="914400" lvl="2" indent="-246063" algn="just" eaLnBrk="1" hangingPunct="1"/>
            <a:r>
              <a:rPr lang="en-US" smtClean="0"/>
              <a:t>Who      - who has carried out the engagement</a:t>
            </a:r>
          </a:p>
          <a:p>
            <a:pPr marL="914400" lvl="2" indent="-246063" algn="just" eaLnBrk="1" hangingPunct="1"/>
            <a:r>
              <a:rPr lang="en-US" smtClean="0"/>
              <a:t>Where	- where has the engagement been conducted</a:t>
            </a:r>
          </a:p>
          <a:p>
            <a:pPr marL="914400" lvl="2" indent="-246063" algn="just" eaLnBrk="1" hangingPunct="1"/>
            <a:r>
              <a:rPr lang="en-US" smtClean="0"/>
              <a:t>When	- when is engagement undertaken</a:t>
            </a:r>
          </a:p>
          <a:p>
            <a:pPr marL="914400" lvl="2" indent="-246063" algn="just" eaLnBrk="1" hangingPunct="1"/>
            <a:r>
              <a:rPr lang="en-US" smtClean="0"/>
              <a:t>What 	- what is purpose &amp; scope of engagement</a:t>
            </a:r>
          </a:p>
          <a:p>
            <a:pPr marL="273050" indent="-273050" algn="just" eaLnBrk="1" hangingPunct="1"/>
            <a:endParaRPr lang="en-US" smtClean="0"/>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2BB33A53-FFB1-4C35-A582-1583E570F6CB}" type="slidenum">
              <a:rPr lang="en-US" sz="1200">
                <a:solidFill>
                  <a:schemeClr val="tx2">
                    <a:shade val="90000"/>
                  </a:schemeClr>
                </a:solidFill>
              </a:rPr>
              <a:pPr algn="r">
                <a:defRPr/>
              </a:pPr>
              <a:t>18</a:t>
            </a:fld>
            <a:endParaRPr lang="en-US" sz="1200">
              <a:solidFill>
                <a:schemeClr val="tx2">
                  <a:shade val="90000"/>
                </a:schemeClr>
              </a:solidFill>
            </a:endParaRPr>
          </a:p>
        </p:txBody>
      </p:sp>
      <p:pic>
        <p:nvPicPr>
          <p:cNvPr id="25605" name="Picture 3" descr="C:\Documents and Settings\home\Desktop\New Folder\download22.jpg"/>
          <p:cNvPicPr>
            <a:picLocks noChangeAspect="1" noChangeArrowheads="1"/>
          </p:cNvPicPr>
          <p:nvPr/>
        </p:nvPicPr>
        <p:blipFill>
          <a:blip r:embed="rId2" cstate="print"/>
          <a:srcRect/>
          <a:stretch>
            <a:fillRect/>
          </a:stretch>
        </p:blipFill>
        <p:spPr bwMode="auto">
          <a:xfrm>
            <a:off x="7772400" y="228600"/>
            <a:ext cx="990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lIns="0" rIns="0" bIns="0" anchor="b"/>
          <a:lstStyle/>
          <a:p>
            <a:pPr eaLnBrk="1" hangingPunct="1"/>
            <a:r>
              <a:rPr lang="en-US" smtClean="0">
                <a:solidFill>
                  <a:srgbClr val="7B9899"/>
                </a:solidFill>
              </a:rPr>
              <a:t>CONTENTS</a:t>
            </a:r>
          </a:p>
        </p:txBody>
      </p:sp>
      <p:sp>
        <p:nvSpPr>
          <p:cNvPr id="3" name="Content Placeholder 2"/>
          <p:cNvSpPr>
            <a:spLocks noGrp="1"/>
          </p:cNvSpPr>
          <p:nvPr>
            <p:ph idx="4294967295"/>
          </p:nvPr>
        </p:nvSpPr>
        <p:spPr>
          <a:xfrm>
            <a:off x="457200" y="1725613"/>
            <a:ext cx="8229600" cy="4200525"/>
          </a:xfrm>
        </p:spPr>
        <p:txBody>
          <a:bodyPr>
            <a:normAutofit fontScale="92500"/>
          </a:bodyPr>
          <a:lstStyle/>
          <a:p>
            <a:pPr marL="273050" indent="-273050" algn="just" eaLnBrk="1" hangingPunct="1">
              <a:defRPr/>
            </a:pPr>
            <a:r>
              <a:rPr lang="en-US" dirty="0" smtClean="0"/>
              <a:t>Contents of the diary</a:t>
            </a:r>
          </a:p>
          <a:p>
            <a:pPr marL="822325" lvl="2" indent="-246063" algn="just" eaLnBrk="1" hangingPunct="1">
              <a:buClr>
                <a:srgbClr val="0BD0D9"/>
              </a:buClr>
              <a:buFont typeface="Wingdings 2" pitchFamily="18" charset="2"/>
              <a:buChar char=""/>
              <a:defRPr/>
            </a:pPr>
            <a:r>
              <a:rPr lang="en-US" dirty="0" smtClean="0"/>
              <a:t>Basic info of the name of the company</a:t>
            </a:r>
          </a:p>
          <a:p>
            <a:pPr marL="822325" lvl="2" indent="-246063" algn="just" eaLnBrk="1" hangingPunct="1">
              <a:buClr>
                <a:srgbClr val="0BD0D9"/>
              </a:buClr>
              <a:buFont typeface="Wingdings 2" pitchFamily="18" charset="2"/>
              <a:buChar char=""/>
              <a:defRPr/>
            </a:pPr>
            <a:r>
              <a:rPr lang="en-US" dirty="0" smtClean="0"/>
              <a:t>Information about the PU</a:t>
            </a:r>
          </a:p>
          <a:p>
            <a:pPr marL="822325" lvl="2" indent="-246063" algn="just" eaLnBrk="1" hangingPunct="1">
              <a:buClr>
                <a:srgbClr val="0BD0D9"/>
              </a:buClr>
              <a:buFont typeface="Wingdings 2" pitchFamily="18" charset="2"/>
              <a:buChar char=""/>
              <a:defRPr/>
            </a:pPr>
            <a:r>
              <a:rPr lang="en-US" dirty="0" smtClean="0"/>
              <a:t>Scope &amp; objective of the engagement being carried out</a:t>
            </a:r>
          </a:p>
          <a:p>
            <a:pPr marL="822325" lvl="2" indent="-246063" algn="just" eaLnBrk="1" hangingPunct="1">
              <a:buClr>
                <a:srgbClr val="0BD0D9"/>
              </a:buClr>
              <a:buFont typeface="Wingdings 2" pitchFamily="18" charset="2"/>
              <a:buChar char=""/>
              <a:defRPr/>
            </a:pPr>
            <a:r>
              <a:rPr lang="en-US" dirty="0" smtClean="0">
                <a:solidFill>
                  <a:srgbClr val="FF0000"/>
                </a:solidFill>
              </a:rPr>
              <a:t>Conflict of interest, if any </a:t>
            </a:r>
          </a:p>
          <a:p>
            <a:pPr marL="822325" lvl="2" indent="-246063" algn="just" eaLnBrk="1" hangingPunct="1">
              <a:buClr>
                <a:srgbClr val="0BD0D9"/>
              </a:buClr>
              <a:buFont typeface="Wingdings 2" pitchFamily="18" charset="2"/>
              <a:buChar char=""/>
              <a:defRPr/>
            </a:pPr>
            <a:r>
              <a:rPr lang="en-US" dirty="0" smtClean="0">
                <a:solidFill>
                  <a:srgbClr val="FF0000"/>
                </a:solidFill>
              </a:rPr>
              <a:t>Changes in terms of engagement, if any </a:t>
            </a:r>
          </a:p>
          <a:p>
            <a:pPr marL="822325" lvl="2" indent="-246063" algn="just" eaLnBrk="1" hangingPunct="1">
              <a:buClr>
                <a:srgbClr val="0BD0D9"/>
              </a:buClr>
              <a:buFont typeface="Wingdings 2" pitchFamily="18" charset="2"/>
              <a:buChar char=""/>
              <a:defRPr/>
            </a:pPr>
            <a:r>
              <a:rPr lang="en-US" dirty="0" smtClean="0"/>
              <a:t>Records and documents verified and inspected</a:t>
            </a:r>
          </a:p>
          <a:p>
            <a:pPr marL="822325" lvl="2" indent="-246063" algn="just" eaLnBrk="1" hangingPunct="1">
              <a:buClr>
                <a:srgbClr val="0BD0D9"/>
              </a:buClr>
              <a:buFont typeface="Wingdings 2" pitchFamily="18" charset="2"/>
              <a:buChar char=""/>
              <a:defRPr/>
            </a:pPr>
            <a:r>
              <a:rPr lang="en-US" dirty="0" smtClean="0"/>
              <a:t>Methodology of carrying out</a:t>
            </a:r>
          </a:p>
          <a:p>
            <a:pPr marL="822325" lvl="2" indent="-246063" algn="just" eaLnBrk="1" hangingPunct="1">
              <a:buClr>
                <a:srgbClr val="0BD0D9"/>
              </a:buClr>
              <a:buFont typeface="Wingdings 2" pitchFamily="18" charset="2"/>
              <a:buChar char=""/>
              <a:defRPr/>
            </a:pPr>
            <a:r>
              <a:rPr lang="en-US" dirty="0" smtClean="0"/>
              <a:t>Period of engagement</a:t>
            </a:r>
          </a:p>
          <a:p>
            <a:pPr marL="822325" lvl="2" indent="-246063" algn="just" eaLnBrk="1" hangingPunct="1">
              <a:buClr>
                <a:srgbClr val="0BD0D9"/>
              </a:buClr>
              <a:buFont typeface="Wingdings 2" pitchFamily="18" charset="2"/>
              <a:buChar char=""/>
              <a:defRPr/>
            </a:pPr>
            <a:r>
              <a:rPr lang="en-US" dirty="0" smtClean="0"/>
              <a:t>Documents requested, obtained and relied upon</a:t>
            </a:r>
          </a:p>
          <a:p>
            <a:pPr marL="822325" lvl="2" indent="-246063" algn="just" eaLnBrk="1" hangingPunct="1">
              <a:buClr>
                <a:srgbClr val="0BD0D9"/>
              </a:buClr>
              <a:buFont typeface="Wingdings 2" pitchFamily="18" charset="2"/>
              <a:buChar char=""/>
              <a:defRPr/>
            </a:pPr>
            <a:endParaRPr lang="en-US" dirty="0" smtClean="0"/>
          </a:p>
          <a:p>
            <a:pPr marL="1096963" lvl="3" indent="-209550" eaLnBrk="1" hangingPunct="1">
              <a:buClr>
                <a:srgbClr val="10CF9B"/>
              </a:buClr>
              <a:buFont typeface="Wingdings" pitchFamily="2" charset="2"/>
              <a:buChar char=""/>
              <a:defRPr/>
            </a:pPr>
            <a:endParaRPr lang="en-US" dirty="0" smtClean="0"/>
          </a:p>
        </p:txBody>
      </p:sp>
      <p:sp>
        <p:nvSpPr>
          <p:cNvPr id="9" name="Slide Number Placeholder 8"/>
          <p:cNvSpPr txBox="1">
            <a:spLocks noGrp="1"/>
          </p:cNvSpPr>
          <p:nvPr/>
        </p:nvSpPr>
        <p:spPr>
          <a:xfrm>
            <a:off x="7924800" y="6356350"/>
            <a:ext cx="762000" cy="365125"/>
          </a:xfrm>
          <a:prstGeom prst="rect">
            <a:avLst/>
          </a:prstGeom>
          <a:noFill/>
        </p:spPr>
        <p:txBody>
          <a:bodyPr lIns="0" tIns="0" rIns="0" bIns="0" anchor="b"/>
          <a:lstStyle/>
          <a:p>
            <a:pPr algn="r">
              <a:defRPr/>
            </a:pPr>
            <a:fld id="{271D4397-1868-44E6-91F3-F761942EB1DB}" type="slidenum">
              <a:rPr lang="en-US" sz="1200">
                <a:solidFill>
                  <a:schemeClr val="tx2">
                    <a:shade val="90000"/>
                  </a:schemeClr>
                </a:solidFill>
              </a:rPr>
              <a:pPr algn="r">
                <a:defRPr/>
              </a:pPr>
              <a:t>19</a:t>
            </a:fld>
            <a:endParaRPr lang="en-US" sz="1200">
              <a:solidFill>
                <a:schemeClr val="tx2">
                  <a:shade val="90000"/>
                </a:schemeClr>
              </a:solidFill>
            </a:endParaRPr>
          </a:p>
        </p:txBody>
      </p:sp>
      <p:pic>
        <p:nvPicPr>
          <p:cNvPr id="26629" name="Picture 21" descr="ANd9GcTg_WsFjEEqMjsAjyZHUU5SKi2Q0zJEj30YJ3hQKid8DhptwMqvbw"/>
          <p:cNvPicPr>
            <a:picLocks noChangeAspect="1" noChangeArrowheads="1"/>
          </p:cNvPicPr>
          <p:nvPr/>
        </p:nvPicPr>
        <p:blipFill>
          <a:blip r:embed="rId2" cstate="print"/>
          <a:srcRect l="65445" t="8763" r="6755" b="50000"/>
          <a:stretch>
            <a:fillRect/>
          </a:stretch>
        </p:blipFill>
        <p:spPr bwMode="auto">
          <a:xfrm>
            <a:off x="7924800" y="5562600"/>
            <a:ext cx="685800" cy="762000"/>
          </a:xfrm>
          <a:prstGeom prst="rect">
            <a:avLst/>
          </a:prstGeom>
          <a:noFill/>
          <a:ln w="9525">
            <a:noFill/>
            <a:miter lim="800000"/>
            <a:headEnd/>
            <a:tailEnd/>
          </a:ln>
        </p:spPr>
      </p:pic>
      <p:pic>
        <p:nvPicPr>
          <p:cNvPr id="26630" name="Picture 21" descr="ANd9GcTg_WsFjEEqMjsAjyZHUU5SKi2Q0zJEj30YJ3hQKid8DhptwMqvbw"/>
          <p:cNvPicPr>
            <a:picLocks noChangeAspect="1" noChangeArrowheads="1"/>
          </p:cNvPicPr>
          <p:nvPr/>
        </p:nvPicPr>
        <p:blipFill>
          <a:blip r:embed="rId2" cstate="print"/>
          <a:srcRect l="34557" t="50000" r="34555"/>
          <a:stretch>
            <a:fillRect/>
          </a:stretch>
        </p:blipFill>
        <p:spPr bwMode="auto">
          <a:xfrm>
            <a:off x="7239000" y="762000"/>
            <a:ext cx="1371600" cy="166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lIns="0" rIns="0" bIns="0" anchor="b"/>
          <a:lstStyle/>
          <a:p>
            <a:pPr eaLnBrk="1" hangingPunct="1"/>
            <a:r>
              <a:rPr lang="en-US" smtClean="0">
                <a:solidFill>
                  <a:srgbClr val="7B9899"/>
                </a:solidFill>
              </a:rPr>
              <a:t>Office Administration</a:t>
            </a:r>
          </a:p>
        </p:txBody>
      </p:sp>
      <p:sp>
        <p:nvSpPr>
          <p:cNvPr id="9219" name="Content Placeholder 2"/>
          <p:cNvSpPr>
            <a:spLocks noGrp="1"/>
          </p:cNvSpPr>
          <p:nvPr>
            <p:ph idx="4294967295"/>
          </p:nvPr>
        </p:nvSpPr>
        <p:spPr>
          <a:xfrm>
            <a:off x="228600" y="1600200"/>
            <a:ext cx="8229600" cy="4525963"/>
          </a:xfrm>
        </p:spPr>
        <p:txBody>
          <a:bodyPr/>
          <a:lstStyle/>
          <a:p>
            <a:pPr marL="273050" indent="-273050" algn="just" eaLnBrk="1" hangingPunct="1"/>
            <a:r>
              <a:rPr lang="en-US" smtClean="0"/>
              <a:t>It is an essential feature to any organisation, irrespective of its size &amp; nature as well as the area of operations.</a:t>
            </a:r>
            <a:endParaRPr lang="en-US" b="1" smtClean="0"/>
          </a:p>
          <a:p>
            <a:pPr marL="273050" indent="-273050" algn="just" eaLnBrk="1" hangingPunct="1">
              <a:buFontTx/>
              <a:buNone/>
            </a:pPr>
            <a:endParaRPr lang="en-US" b="1" smtClean="0"/>
          </a:p>
          <a:p>
            <a:pPr marL="273050" indent="-273050" algn="just" eaLnBrk="1" hangingPunct="1"/>
            <a:r>
              <a:rPr lang="en-US" smtClean="0"/>
              <a:t>No activity could be organized without systems, procedures and rules.</a:t>
            </a:r>
          </a:p>
          <a:p>
            <a:pPr marL="273050" indent="-273050" algn="just" eaLnBrk="1" hangingPunct="1"/>
            <a:endParaRPr lang="en-US" b="1" smtClean="0"/>
          </a:p>
          <a:p>
            <a:pPr marL="273050" indent="-273050" algn="just" eaLnBrk="1" hangingPunct="1"/>
            <a:r>
              <a:rPr lang="en-US" smtClean="0"/>
              <a:t>It is a set of day-to-day activities </a:t>
            </a:r>
          </a:p>
          <a:p>
            <a:pPr marL="273050" indent="-273050" algn="just" eaLnBrk="1" hangingPunct="1">
              <a:buFontTx/>
              <a:buNone/>
            </a:pPr>
            <a:r>
              <a:rPr lang="en-US" smtClean="0"/>
              <a:t>   within an organization.</a:t>
            </a:r>
          </a:p>
        </p:txBody>
      </p:sp>
      <p:sp>
        <p:nvSpPr>
          <p:cNvPr id="9" name="Slide Number Placeholder 8"/>
          <p:cNvSpPr txBox="1">
            <a:spLocks noGrp="1"/>
          </p:cNvSpPr>
          <p:nvPr/>
        </p:nvSpPr>
        <p:spPr>
          <a:xfrm>
            <a:off x="7924800" y="6356350"/>
            <a:ext cx="762000" cy="365125"/>
          </a:xfrm>
          <a:prstGeom prst="rect">
            <a:avLst/>
          </a:prstGeom>
          <a:noFill/>
        </p:spPr>
        <p:txBody>
          <a:bodyPr lIns="0" tIns="0" rIns="0" bIns="0" anchor="b"/>
          <a:lstStyle/>
          <a:p>
            <a:pPr algn="r">
              <a:defRPr/>
            </a:pPr>
            <a:fld id="{9F604EAC-B71A-4E35-A7E7-77AB0606556D}" type="slidenum">
              <a:rPr lang="en-US" sz="1200">
                <a:solidFill>
                  <a:schemeClr val="tx2">
                    <a:shade val="90000"/>
                  </a:schemeClr>
                </a:solidFill>
              </a:rPr>
              <a:pPr algn="r">
                <a:defRPr/>
              </a:pPr>
              <a:t>2</a:t>
            </a:fld>
            <a:endParaRPr lang="en-US" sz="1200">
              <a:solidFill>
                <a:schemeClr val="tx2">
                  <a:shade val="90000"/>
                </a:schemeClr>
              </a:solidFill>
            </a:endParaRPr>
          </a:p>
        </p:txBody>
      </p:sp>
      <p:pic>
        <p:nvPicPr>
          <p:cNvPr id="9221" name="Picture 8" descr="https://encrypted-tbn2.gstatic.com/images?q=tbn:ANd9GcSX7_phXYLcIdaKKtJ9yphFAFyThx8oDitiBPB3RUL-oc0h1ywNSg"/>
          <p:cNvPicPr>
            <a:picLocks noChangeAspect="1" noChangeArrowheads="1"/>
          </p:cNvPicPr>
          <p:nvPr/>
        </p:nvPicPr>
        <p:blipFill>
          <a:blip r:embed="rId2" cstate="print"/>
          <a:srcRect/>
          <a:stretch>
            <a:fillRect/>
          </a:stretch>
        </p:blipFill>
        <p:spPr bwMode="auto">
          <a:xfrm>
            <a:off x="6477000" y="4800600"/>
            <a:ext cx="2600325" cy="1666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04EE490-F57D-4816-BE63-2F42383EF818}" type="slidenum">
              <a:rPr lang="en-US" sz="1400">
                <a:latin typeface="Arial Black" pitchFamily="34" charset="0"/>
              </a:rPr>
              <a:pPr algn="r"/>
              <a:t>20</a:t>
            </a:fld>
            <a:endParaRPr lang="en-US" sz="1400">
              <a:latin typeface="Arial Black" pitchFamily="34" charset="0"/>
            </a:endParaRPr>
          </a:p>
        </p:txBody>
      </p:sp>
      <p:graphicFrame>
        <p:nvGraphicFramePr>
          <p:cNvPr id="122882" name="Object 2"/>
          <p:cNvGraphicFramePr>
            <a:graphicFrameLocks/>
          </p:cNvGraphicFramePr>
          <p:nvPr/>
        </p:nvGraphicFramePr>
        <p:xfrm>
          <a:off x="76200" y="3352800"/>
          <a:ext cx="5459413" cy="2667000"/>
        </p:xfrm>
        <a:graphic>
          <a:graphicData uri="http://schemas.openxmlformats.org/presentationml/2006/ole">
            <p:oleObj spid="_x0000_s1026" name="Clip" r:id="rId3" imgW="1803240" imgH="1027080" progId="MS_ClipArt_Gallery.2">
              <p:embed/>
            </p:oleObj>
          </a:graphicData>
        </a:graphic>
      </p:graphicFrame>
      <p:sp>
        <p:nvSpPr>
          <p:cNvPr id="122883" name="Rectangle 3"/>
          <p:cNvSpPr>
            <a:spLocks noGrp="1" noChangeArrowheads="1"/>
          </p:cNvSpPr>
          <p:nvPr>
            <p:ph type="title" idx="4294967295"/>
          </p:nvPr>
        </p:nvSpPr>
        <p:spPr>
          <a:xfrm>
            <a:off x="685800" y="152400"/>
            <a:ext cx="7772400" cy="4343400"/>
          </a:xfrm>
          <a:noFill/>
        </p:spPr>
        <p:txBody>
          <a:bodyPr lIns="92075" tIns="46038" rIns="92075" bIns="46038"/>
          <a:lstStyle/>
          <a:p>
            <a:pPr eaLnBrk="1" hangingPunct="1"/>
            <a:r>
              <a:rPr lang="en-US" sz="6600" b="1" smtClean="0">
                <a:latin typeface="Comic Sans MS" pitchFamily="66" charset="0"/>
              </a:rPr>
              <a:t>Files Management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wedge">
                                      <p:cBhvr>
                                        <p:cTn id="7" dur="2000"/>
                                        <p:tgtEl>
                                          <p:spTgt spid="122882"/>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22883"/>
                                        </p:tgtEl>
                                        <p:attrNameLst>
                                          <p:attrName>style.visibility</p:attrName>
                                        </p:attrNameLst>
                                      </p:cBhvr>
                                      <p:to>
                                        <p:strVal val="visible"/>
                                      </p:to>
                                    </p:set>
                                    <p:anim calcmode="discrete" valueType="clr">
                                      <p:cBhvr override="childStyle">
                                        <p:cTn id="11" dur="80"/>
                                        <p:tgtEl>
                                          <p:spTgt spid="122883"/>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22883"/>
                                        </p:tgtEl>
                                        <p:attrNameLst>
                                          <p:attrName>fillcolor</p:attrName>
                                        </p:attrNameLst>
                                      </p:cBhvr>
                                      <p:tavLst>
                                        <p:tav tm="0">
                                          <p:val>
                                            <p:clrVal>
                                              <a:schemeClr val="accent2"/>
                                            </p:clrVal>
                                          </p:val>
                                        </p:tav>
                                        <p:tav tm="50000">
                                          <p:val>
                                            <p:clrVal>
                                              <a:schemeClr val="hlink"/>
                                            </p:clrVal>
                                          </p:val>
                                        </p:tav>
                                      </p:tavLst>
                                    </p:anim>
                                    <p:set>
                                      <p:cBhvr>
                                        <p:cTn id="13" dur="80"/>
                                        <p:tgtEl>
                                          <p:spTgt spid="1228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E9255D3-DADA-4BC3-8452-4C823A0FD78D}" type="slidenum">
              <a:rPr lang="en-US" sz="1400">
                <a:latin typeface="Arial Black" pitchFamily="34" charset="0"/>
              </a:rPr>
              <a:pPr algn="r"/>
              <a:t>21</a:t>
            </a:fld>
            <a:endParaRPr lang="en-US" sz="1400">
              <a:latin typeface="Arial Black" pitchFamily="34" charset="0"/>
            </a:endParaRPr>
          </a:p>
        </p:txBody>
      </p:sp>
      <p:sp>
        <p:nvSpPr>
          <p:cNvPr id="123906" name="Rectangle 2"/>
          <p:cNvSpPr>
            <a:spLocks noGrp="1" noChangeArrowheads="1"/>
          </p:cNvSpPr>
          <p:nvPr>
            <p:ph type="title" idx="4294967295"/>
          </p:nvPr>
        </p:nvSpPr>
        <p:spPr>
          <a:xfrm>
            <a:off x="685800" y="152400"/>
            <a:ext cx="8458200" cy="1600200"/>
          </a:xfrm>
          <a:noFill/>
        </p:spPr>
        <p:txBody>
          <a:bodyPr lIns="92075" tIns="46038" rIns="92075" bIns="46038"/>
          <a:lstStyle/>
          <a:p>
            <a:pPr eaLnBrk="1" hangingPunct="1"/>
            <a:r>
              <a:rPr lang="en-US" sz="6600" b="1" smtClean="0">
                <a:solidFill>
                  <a:schemeClr val="tx1"/>
                </a:solidFill>
                <a:latin typeface="Comic Sans MS" pitchFamily="66" charset="0"/>
              </a:rPr>
              <a:t>Files management</a:t>
            </a:r>
            <a:r>
              <a:rPr lang="en-US" sz="6600" b="1" smtClean="0"/>
              <a:t> - </a:t>
            </a:r>
            <a:br>
              <a:rPr lang="en-US" sz="6600" b="1" smtClean="0"/>
            </a:br>
            <a:r>
              <a:rPr lang="en-US" sz="3200" b="1" smtClean="0">
                <a:latin typeface="Comic Sans MS" pitchFamily="66" charset="0"/>
              </a:rPr>
              <a:t>ensures control at the file level</a:t>
            </a:r>
            <a:endParaRPr lang="en-US" sz="6000" b="1" smtClean="0">
              <a:latin typeface="Comic Sans MS" pitchFamily="66" charset="0"/>
            </a:endParaRPr>
          </a:p>
        </p:txBody>
      </p:sp>
      <p:sp>
        <p:nvSpPr>
          <p:cNvPr id="123909" name="Rectangle 5"/>
          <p:cNvSpPr>
            <a:spLocks noChangeArrowheads="1"/>
          </p:cNvSpPr>
          <p:nvPr/>
        </p:nvSpPr>
        <p:spPr bwMode="auto">
          <a:xfrm>
            <a:off x="304800" y="2133600"/>
            <a:ext cx="8382000" cy="3508375"/>
          </a:xfrm>
          <a:prstGeom prst="rect">
            <a:avLst/>
          </a:prstGeom>
          <a:noFill/>
          <a:ln w="9525">
            <a:noFill/>
            <a:miter lim="800000"/>
            <a:headEnd/>
            <a:tailEnd/>
          </a:ln>
        </p:spPr>
        <p:txBody>
          <a:bodyPr lIns="92075" tIns="46038" rIns="92075" bIns="46038">
            <a:spAutoFit/>
          </a:bodyPr>
          <a:lstStyle/>
          <a:p>
            <a:pPr eaLnBrk="0" hangingPunct="0">
              <a:buFontTx/>
              <a:buChar char="•"/>
            </a:pPr>
            <a:r>
              <a:rPr lang="en-US" sz="2800" b="1">
                <a:latin typeface="Comic Sans MS" pitchFamily="66" charset="0"/>
              </a:rPr>
              <a:t>Files management ensures that records relating to a specific activity or subject are securely maintained  together in one file. </a:t>
            </a:r>
          </a:p>
          <a:p>
            <a:pPr eaLnBrk="0" hangingPunct="0"/>
            <a:endParaRPr lang="en-US" sz="2800" b="1">
              <a:latin typeface="Comic Sans MS" pitchFamily="66" charset="0"/>
            </a:endParaRPr>
          </a:p>
          <a:p>
            <a:pPr eaLnBrk="0" hangingPunct="0">
              <a:buFontTx/>
              <a:buChar char="•"/>
            </a:pPr>
            <a:r>
              <a:rPr lang="en-US" sz="2800" b="1">
                <a:latin typeface="Comic Sans MS" pitchFamily="66" charset="0"/>
              </a:rPr>
              <a:t>This enables effective decision making and also ensures that the sequence of actions</a:t>
            </a:r>
          </a:p>
          <a:p>
            <a:pPr eaLnBrk="0" hangingPunct="0"/>
            <a:r>
              <a:rPr lang="en-US" sz="2800" b="1">
                <a:latin typeface="Comic Sans MS" pitchFamily="66" charset="0"/>
              </a:rPr>
              <a:t> can be reconstructed, that is what happened, when, who did it, why. </a:t>
            </a:r>
            <a:endParaRPr lang="en-US" sz="2800">
              <a:latin typeface="Comic Sans MS" pitchFamily="66"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3906"/>
                                        </p:tgtEl>
                                        <p:attrNameLst>
                                          <p:attrName>style.visibility</p:attrName>
                                        </p:attrNameLst>
                                      </p:cBhvr>
                                      <p:to>
                                        <p:strVal val="visible"/>
                                      </p:to>
                                    </p:set>
                                    <p:anim calcmode="discrete" valueType="clr">
                                      <p:cBhvr override="childStyle">
                                        <p:cTn id="7" dur="80"/>
                                        <p:tgtEl>
                                          <p:spTgt spid="1239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906"/>
                                        </p:tgtEl>
                                        <p:attrNameLst>
                                          <p:attrName>fillcolor</p:attrName>
                                        </p:attrNameLst>
                                      </p:cBhvr>
                                      <p:tavLst>
                                        <p:tav tm="0">
                                          <p:val>
                                            <p:clrVal>
                                              <a:schemeClr val="accent2"/>
                                            </p:clrVal>
                                          </p:val>
                                        </p:tav>
                                        <p:tav tm="50000">
                                          <p:val>
                                            <p:clrVal>
                                              <a:schemeClr val="hlink"/>
                                            </p:clrVal>
                                          </p:val>
                                        </p:tav>
                                      </p:tavLst>
                                    </p:anim>
                                    <p:set>
                                      <p:cBhvr>
                                        <p:cTn id="9" dur="80"/>
                                        <p:tgtEl>
                                          <p:spTgt spid="123906"/>
                                        </p:tgtEl>
                                        <p:attrNameLst>
                                          <p:attrName>fill.type</p:attrName>
                                        </p:attrNameLst>
                                      </p:cBhvr>
                                      <p:to>
                                        <p:strVal val="solid"/>
                                      </p:to>
                                    </p:set>
                                  </p:childTnLst>
                                </p:cTn>
                              </p:par>
                            </p:childTnLst>
                          </p:cTn>
                        </p:par>
                        <p:par>
                          <p:cTn id="10" fill="hold">
                            <p:stCondLst>
                              <p:cond delay="1840"/>
                            </p:stCondLst>
                            <p:childTnLst>
                              <p:par>
                                <p:cTn id="11" presetID="31" presetClass="entr" presetSubtype="0" fill="hold" grpId="0" nodeType="afterEffect">
                                  <p:stCondLst>
                                    <p:cond delay="1000"/>
                                  </p:stCondLst>
                                  <p:iterate type="lt">
                                    <p:tmPct val="5000"/>
                                  </p:iterate>
                                  <p:childTnLst>
                                    <p:set>
                                      <p:cBhvr>
                                        <p:cTn id="12" dur="1" fill="hold">
                                          <p:stCondLst>
                                            <p:cond delay="0"/>
                                          </p:stCondLst>
                                        </p:cTn>
                                        <p:tgtEl>
                                          <p:spTgt spid="123909">
                                            <p:txEl>
                                              <p:pRg st="0" end="0"/>
                                            </p:txEl>
                                          </p:spTgt>
                                        </p:tgtEl>
                                        <p:attrNameLst>
                                          <p:attrName>style.visibility</p:attrName>
                                        </p:attrNameLst>
                                      </p:cBhvr>
                                      <p:to>
                                        <p:strVal val="visible"/>
                                      </p:to>
                                    </p:set>
                                    <p:anim calcmode="lin" valueType="num">
                                      <p:cBhvr>
                                        <p:cTn id="13" dur="1000" fill="hold"/>
                                        <p:tgtEl>
                                          <p:spTgt spid="12390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2390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23909">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123909">
                                            <p:txEl>
                                              <p:pRg st="0" end="0"/>
                                            </p:txEl>
                                          </p:spTgt>
                                        </p:tgtEl>
                                      </p:cBhvr>
                                    </p:animEffect>
                                  </p:childTnLst>
                                  <p:subTnLst>
                                    <p:animClr clrSpc="rgb" dir="cw">
                                      <p:cBhvr override="childStyle">
                                        <p:cTn dur="1" fill="hold" display="0" masterRel="nextClick" afterEffect="1"/>
                                        <p:tgtEl>
                                          <p:spTgt spid="123909">
                                            <p:txEl>
                                              <p:pRg st="0" end="0"/>
                                            </p:txEl>
                                          </p:spTgt>
                                        </p:tgtEl>
                                        <p:attrNameLst>
                                          <p:attrName>ppt_c</p:attrName>
                                        </p:attrNameLst>
                                      </p:cBhvr>
                                      <p:to>
                                        <a:srgbClr val="FF3300"/>
                                      </p:to>
                                    </p:animClr>
                                  </p:subTnLst>
                                </p:cTn>
                              </p:par>
                            </p:childTnLst>
                          </p:cTn>
                        </p:par>
                        <p:par>
                          <p:cTn id="17" fill="hold">
                            <p:stCondLst>
                              <p:cond delay="9190"/>
                            </p:stCondLst>
                            <p:childTnLst>
                              <p:par>
                                <p:cTn id="18" presetID="31" presetClass="entr" presetSubtype="0" fill="hold" grpId="0" nodeType="afterEffect">
                                  <p:stCondLst>
                                    <p:cond delay="1000"/>
                                  </p:stCondLst>
                                  <p:iterate type="lt">
                                    <p:tmPct val="5000"/>
                                  </p:iterate>
                                  <p:childTnLst>
                                    <p:set>
                                      <p:cBhvr>
                                        <p:cTn id="19" dur="1" fill="hold">
                                          <p:stCondLst>
                                            <p:cond delay="0"/>
                                          </p:stCondLst>
                                        </p:cTn>
                                        <p:tgtEl>
                                          <p:spTgt spid="123909">
                                            <p:txEl>
                                              <p:pRg st="2" end="2"/>
                                            </p:txEl>
                                          </p:spTgt>
                                        </p:tgtEl>
                                        <p:attrNameLst>
                                          <p:attrName>style.visibility</p:attrName>
                                        </p:attrNameLst>
                                      </p:cBhvr>
                                      <p:to>
                                        <p:strVal val="visible"/>
                                      </p:to>
                                    </p:set>
                                    <p:anim calcmode="lin" valueType="num">
                                      <p:cBhvr>
                                        <p:cTn id="20" dur="1000" fill="hold"/>
                                        <p:tgtEl>
                                          <p:spTgt spid="123909">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123909">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123909">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123909">
                                            <p:txEl>
                                              <p:pRg st="2" end="2"/>
                                            </p:txEl>
                                          </p:spTgt>
                                        </p:tgtEl>
                                      </p:cBhvr>
                                    </p:animEffect>
                                  </p:childTnLst>
                                  <p:subTnLst>
                                    <p:animClr clrSpc="rgb" dir="cw">
                                      <p:cBhvr override="childStyle">
                                        <p:cTn dur="1" fill="hold" display="0" masterRel="nextClick" afterEffect="1"/>
                                        <p:tgtEl>
                                          <p:spTgt spid="123909">
                                            <p:txEl>
                                              <p:pRg st="2" end="2"/>
                                            </p:txEl>
                                          </p:spTgt>
                                        </p:tgtEl>
                                        <p:attrNameLst>
                                          <p:attrName>ppt_c</p:attrName>
                                        </p:attrNameLst>
                                      </p:cBhvr>
                                      <p:to>
                                        <a:srgbClr val="FF3300"/>
                                      </p:to>
                                    </p:animClr>
                                  </p:subTnLst>
                                </p:cTn>
                              </p:par>
                            </p:childTnLst>
                          </p:cTn>
                        </p:par>
                        <p:par>
                          <p:cTn id="24" fill="hold">
                            <p:stCondLst>
                              <p:cond delay="14740"/>
                            </p:stCondLst>
                            <p:childTnLst>
                              <p:par>
                                <p:cTn id="25" presetID="31" presetClass="entr" presetSubtype="0" fill="hold" grpId="0" nodeType="afterEffect">
                                  <p:stCondLst>
                                    <p:cond delay="1000"/>
                                  </p:stCondLst>
                                  <p:iterate type="lt">
                                    <p:tmPct val="5000"/>
                                  </p:iterate>
                                  <p:childTnLst>
                                    <p:set>
                                      <p:cBhvr>
                                        <p:cTn id="26" dur="1" fill="hold">
                                          <p:stCondLst>
                                            <p:cond delay="0"/>
                                          </p:stCondLst>
                                        </p:cTn>
                                        <p:tgtEl>
                                          <p:spTgt spid="123909">
                                            <p:txEl>
                                              <p:pRg st="3" end="3"/>
                                            </p:txEl>
                                          </p:spTgt>
                                        </p:tgtEl>
                                        <p:attrNameLst>
                                          <p:attrName>style.visibility</p:attrName>
                                        </p:attrNameLst>
                                      </p:cBhvr>
                                      <p:to>
                                        <p:strVal val="visible"/>
                                      </p:to>
                                    </p:set>
                                    <p:anim calcmode="lin" valueType="num">
                                      <p:cBhvr>
                                        <p:cTn id="27" dur="1000" fill="hold"/>
                                        <p:tgtEl>
                                          <p:spTgt spid="123909">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123909">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123909">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123909">
                                            <p:txEl>
                                              <p:pRg st="3" end="3"/>
                                            </p:txEl>
                                          </p:spTgt>
                                        </p:tgtEl>
                                      </p:cBhvr>
                                    </p:animEffect>
                                  </p:childTnLst>
                                  <p:subTnLst>
                                    <p:animClr clrSpc="rgb" dir="cw">
                                      <p:cBhvr override="childStyle">
                                        <p:cTn dur="1" fill="hold" display="0" masterRel="nextClick" afterEffect="1"/>
                                        <p:tgtEl>
                                          <p:spTgt spid="123909">
                                            <p:txEl>
                                              <p:pRg st="3" end="3"/>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9" grpId="0" build="p" autoUpdateAnimBg="0" advAuto="100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AACCF4B-C928-4F6C-BB1D-4B51796B13B8}" type="slidenum">
              <a:rPr lang="en-US" sz="1400">
                <a:latin typeface="Arial Black" pitchFamily="34" charset="0"/>
              </a:rPr>
              <a:pPr algn="r"/>
              <a:t>22</a:t>
            </a:fld>
            <a:endParaRPr lang="en-US" sz="1400">
              <a:latin typeface="Arial Black" pitchFamily="34" charset="0"/>
            </a:endParaRPr>
          </a:p>
        </p:txBody>
      </p:sp>
      <p:sp>
        <p:nvSpPr>
          <p:cNvPr id="55298" name="Rectangle 2"/>
          <p:cNvSpPr>
            <a:spLocks noGrp="1" noChangeArrowheads="1"/>
          </p:cNvSpPr>
          <p:nvPr>
            <p:ph type="title" idx="4294967295"/>
          </p:nvPr>
        </p:nvSpPr>
        <p:spPr>
          <a:xfrm>
            <a:off x="685800" y="152400"/>
            <a:ext cx="8458200" cy="1600200"/>
          </a:xfrm>
          <a:noFill/>
        </p:spPr>
        <p:txBody>
          <a:bodyPr lIns="92075" tIns="46038" rIns="92075" bIns="46038"/>
          <a:lstStyle/>
          <a:p>
            <a:pPr eaLnBrk="1" hangingPunct="1"/>
            <a:r>
              <a:rPr lang="en-US" sz="6600" b="1" smtClean="0">
                <a:solidFill>
                  <a:schemeClr val="tx1"/>
                </a:solidFill>
                <a:latin typeface="Comic Sans MS" pitchFamily="66" charset="0"/>
              </a:rPr>
              <a:t>Files management</a:t>
            </a:r>
            <a:r>
              <a:rPr lang="en-US" sz="6600" b="1" smtClean="0"/>
              <a:t>  </a:t>
            </a:r>
            <a:br>
              <a:rPr lang="en-US" sz="6600" b="1" smtClean="0"/>
            </a:br>
            <a:endParaRPr lang="en-US" sz="6000" b="1" smtClean="0">
              <a:latin typeface="Comic Sans MS" pitchFamily="66" charset="0"/>
            </a:endParaRPr>
          </a:p>
        </p:txBody>
      </p:sp>
      <p:graphicFrame>
        <p:nvGraphicFramePr>
          <p:cNvPr id="55299" name="Object 3"/>
          <p:cNvGraphicFramePr>
            <a:graphicFrameLocks/>
          </p:cNvGraphicFramePr>
          <p:nvPr/>
        </p:nvGraphicFramePr>
        <p:xfrm>
          <a:off x="228600" y="1905000"/>
          <a:ext cx="3429000" cy="2133600"/>
        </p:xfrm>
        <a:graphic>
          <a:graphicData uri="http://schemas.openxmlformats.org/presentationml/2006/ole">
            <p:oleObj spid="_x0000_s2050" name="Clip" r:id="rId3" imgW="1803240" imgH="1027080" progId="MS_ClipArt_Gallery.2">
              <p:embed/>
            </p:oleObj>
          </a:graphicData>
        </a:graphic>
      </p:graphicFrame>
      <p:graphicFrame>
        <p:nvGraphicFramePr>
          <p:cNvPr id="55300" name="Object 4"/>
          <p:cNvGraphicFramePr>
            <a:graphicFrameLocks/>
          </p:cNvGraphicFramePr>
          <p:nvPr>
            <p:ph type="clipArt" sz="half" idx="4294967295"/>
          </p:nvPr>
        </p:nvGraphicFramePr>
        <p:xfrm>
          <a:off x="304800" y="3810000"/>
          <a:ext cx="3422650" cy="2743200"/>
        </p:xfrm>
        <a:graphic>
          <a:graphicData uri="http://schemas.openxmlformats.org/presentationml/2006/ole">
            <p:oleObj spid="_x0000_s2051" name="Clip" r:id="rId4" imgW="3041640" imgH="3657600" progId="MS_ClipArt_Gallery.2">
              <p:embed/>
            </p:oleObj>
          </a:graphicData>
        </a:graphic>
      </p:graphicFrame>
      <p:sp>
        <p:nvSpPr>
          <p:cNvPr id="55301" name="Rectangle 5"/>
          <p:cNvSpPr>
            <a:spLocks noChangeArrowheads="1"/>
          </p:cNvSpPr>
          <p:nvPr/>
        </p:nvSpPr>
        <p:spPr bwMode="auto">
          <a:xfrm>
            <a:off x="3657600" y="2133600"/>
            <a:ext cx="5486400" cy="3508375"/>
          </a:xfrm>
          <a:prstGeom prst="rect">
            <a:avLst/>
          </a:prstGeom>
          <a:noFill/>
          <a:ln w="9525">
            <a:noFill/>
            <a:miter lim="800000"/>
            <a:headEnd/>
            <a:tailEnd/>
          </a:ln>
        </p:spPr>
        <p:txBody>
          <a:bodyPr lIns="92075" tIns="46038" rIns="92075" bIns="46038">
            <a:spAutoFit/>
          </a:bodyPr>
          <a:lstStyle/>
          <a:p>
            <a:pPr eaLnBrk="0" hangingPunct="0"/>
            <a:r>
              <a:rPr lang="en-US" sz="2800" b="1">
                <a:solidFill>
                  <a:schemeClr val="tx2"/>
                </a:solidFill>
                <a:latin typeface="Comic Sans MS" pitchFamily="66" charset="0"/>
              </a:rPr>
              <a:t>Filing involves</a:t>
            </a:r>
          </a:p>
          <a:p>
            <a:pPr eaLnBrk="0" hangingPunct="0"/>
            <a:endParaRPr lang="en-US" sz="2800" b="1">
              <a:solidFill>
                <a:schemeClr val="tx2"/>
              </a:solidFill>
              <a:latin typeface="Comic Sans MS" pitchFamily="66" charset="0"/>
            </a:endParaRPr>
          </a:p>
          <a:p>
            <a:pPr eaLnBrk="0" hangingPunct="0">
              <a:buFontTx/>
              <a:buChar char="*"/>
            </a:pPr>
            <a:r>
              <a:rPr lang="en-US" sz="2800" b="1">
                <a:solidFill>
                  <a:schemeClr val="tx2"/>
                </a:solidFill>
                <a:latin typeface="Comic Sans MS" pitchFamily="66" charset="0"/>
              </a:rPr>
              <a:t>Arranging records according to a simple, logical system</a:t>
            </a:r>
          </a:p>
          <a:p>
            <a:pPr eaLnBrk="0" hangingPunct="0">
              <a:buFontTx/>
              <a:buChar char="*"/>
            </a:pPr>
            <a:r>
              <a:rPr lang="en-US" sz="2800" b="1">
                <a:solidFill>
                  <a:schemeClr val="tx2"/>
                </a:solidFill>
                <a:latin typeface="Comic Sans MS" pitchFamily="66" charset="0"/>
              </a:rPr>
              <a:t> Placing records in a storage container in correct sequence</a:t>
            </a:r>
          </a:p>
          <a:p>
            <a:pPr eaLnBrk="0" hangingPunct="0">
              <a:buFontTx/>
              <a:buChar char="*"/>
            </a:pPr>
            <a:r>
              <a:rPr lang="en-US" sz="2800" b="1">
                <a:solidFill>
                  <a:schemeClr val="tx2"/>
                </a:solidFill>
                <a:latin typeface="Comic Sans MS" pitchFamily="66" charset="0"/>
              </a:rPr>
              <a:t>Retrieving the records so that they can be used</a:t>
            </a:r>
            <a:endParaRPr lang="en-US" sz="4800" b="1">
              <a:solidFill>
                <a:schemeClr val="tx2"/>
              </a:solidFill>
              <a:latin typeface="Comic Sans MS" pitchFamily="66"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5298"/>
                                        </p:tgtEl>
                                        <p:attrNameLst>
                                          <p:attrName>style.visibility</p:attrName>
                                        </p:attrNameLst>
                                      </p:cBhvr>
                                      <p:to>
                                        <p:strVal val="visible"/>
                                      </p:to>
                                    </p:set>
                                    <p:anim calcmode="discrete" valueType="clr">
                                      <p:cBhvr override="childStyle">
                                        <p:cTn id="7" dur="80"/>
                                        <p:tgtEl>
                                          <p:spTgt spid="552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5298"/>
                                        </p:tgtEl>
                                        <p:attrNameLst>
                                          <p:attrName>fillcolor</p:attrName>
                                        </p:attrNameLst>
                                      </p:cBhvr>
                                      <p:tavLst>
                                        <p:tav tm="0">
                                          <p:val>
                                            <p:clrVal>
                                              <a:schemeClr val="accent2"/>
                                            </p:clrVal>
                                          </p:val>
                                        </p:tav>
                                        <p:tav tm="50000">
                                          <p:val>
                                            <p:clrVal>
                                              <a:schemeClr val="hlink"/>
                                            </p:clrVal>
                                          </p:val>
                                        </p:tav>
                                      </p:tavLst>
                                    </p:anim>
                                    <p:set>
                                      <p:cBhvr>
                                        <p:cTn id="9" dur="80"/>
                                        <p:tgtEl>
                                          <p:spTgt spid="55298"/>
                                        </p:tgtEl>
                                        <p:attrNameLst>
                                          <p:attrName>fill.type</p:attrName>
                                        </p:attrNameLst>
                                      </p:cBhvr>
                                      <p:to>
                                        <p:strVal val="solid"/>
                                      </p:to>
                                    </p:set>
                                  </p:childTnLst>
                                </p:cTn>
                              </p:par>
                              <p:par>
                                <p:cTn id="10" presetID="53" presetClass="entr" presetSubtype="0" fill="hold" nodeType="withEffect">
                                  <p:stCondLst>
                                    <p:cond delay="0"/>
                                  </p:stCondLst>
                                  <p:childTnLst>
                                    <p:set>
                                      <p:cBhvr>
                                        <p:cTn id="11" dur="1" fill="hold">
                                          <p:stCondLst>
                                            <p:cond delay="0"/>
                                          </p:stCondLst>
                                        </p:cTn>
                                        <p:tgtEl>
                                          <p:spTgt spid="55299"/>
                                        </p:tgtEl>
                                        <p:attrNameLst>
                                          <p:attrName>style.visibility</p:attrName>
                                        </p:attrNameLst>
                                      </p:cBhvr>
                                      <p:to>
                                        <p:strVal val="visible"/>
                                      </p:to>
                                    </p:set>
                                    <p:anim calcmode="lin" valueType="num">
                                      <p:cBhvr>
                                        <p:cTn id="12" dur="1000" fill="hold"/>
                                        <p:tgtEl>
                                          <p:spTgt spid="55299"/>
                                        </p:tgtEl>
                                        <p:attrNameLst>
                                          <p:attrName>ppt_w</p:attrName>
                                        </p:attrNameLst>
                                      </p:cBhvr>
                                      <p:tavLst>
                                        <p:tav tm="0">
                                          <p:val>
                                            <p:fltVal val="0"/>
                                          </p:val>
                                        </p:tav>
                                        <p:tav tm="100000">
                                          <p:val>
                                            <p:strVal val="#ppt_w"/>
                                          </p:val>
                                        </p:tav>
                                      </p:tavLst>
                                    </p:anim>
                                    <p:anim calcmode="lin" valueType="num">
                                      <p:cBhvr>
                                        <p:cTn id="13" dur="1000" fill="hold"/>
                                        <p:tgtEl>
                                          <p:spTgt spid="55299"/>
                                        </p:tgtEl>
                                        <p:attrNameLst>
                                          <p:attrName>ppt_h</p:attrName>
                                        </p:attrNameLst>
                                      </p:cBhvr>
                                      <p:tavLst>
                                        <p:tav tm="0">
                                          <p:val>
                                            <p:fltVal val="0"/>
                                          </p:val>
                                        </p:tav>
                                        <p:tav tm="100000">
                                          <p:val>
                                            <p:strVal val="#ppt_h"/>
                                          </p:val>
                                        </p:tav>
                                      </p:tavLst>
                                    </p:anim>
                                    <p:animEffect transition="in" filter="fade">
                                      <p:cBhvr>
                                        <p:cTn id="14" dur="1000"/>
                                        <p:tgtEl>
                                          <p:spTgt spid="55299"/>
                                        </p:tgtEl>
                                      </p:cBhvr>
                                    </p:animEffect>
                                  </p:childTnLst>
                                </p:cTn>
                              </p:par>
                            </p:childTnLst>
                          </p:cTn>
                        </p:par>
                        <p:par>
                          <p:cTn id="15" fill="hold">
                            <p:stCondLst>
                              <p:cond delay="1000"/>
                            </p:stCondLst>
                            <p:childTnLst>
                              <p:par>
                                <p:cTn id="16" presetID="4" presetClass="entr" presetSubtype="16" fill="hold" nodeType="afterEffect">
                                  <p:stCondLst>
                                    <p:cond delay="0"/>
                                  </p:stCondLst>
                                  <p:childTnLst>
                                    <p:set>
                                      <p:cBhvr>
                                        <p:cTn id="17" dur="1" fill="hold">
                                          <p:stCondLst>
                                            <p:cond delay="0"/>
                                          </p:stCondLst>
                                        </p:cTn>
                                        <p:tgtEl>
                                          <p:spTgt spid="55300"/>
                                        </p:tgtEl>
                                        <p:attrNameLst>
                                          <p:attrName>style.visibility</p:attrName>
                                        </p:attrNameLst>
                                      </p:cBhvr>
                                      <p:to>
                                        <p:strVal val="visible"/>
                                      </p:to>
                                    </p:set>
                                    <p:animEffect transition="in" filter="box(in)">
                                      <p:cBhvr>
                                        <p:cTn id="18" dur="1000"/>
                                        <p:tgtEl>
                                          <p:spTgt spid="55300"/>
                                        </p:tgtEl>
                                      </p:cBhvr>
                                    </p:animEffect>
                                  </p:childTnLst>
                                </p:cTn>
                              </p:par>
                            </p:childTnLst>
                          </p:cTn>
                        </p:par>
                        <p:par>
                          <p:cTn id="19" fill="hold">
                            <p:stCondLst>
                              <p:cond delay="2000"/>
                            </p:stCondLst>
                            <p:childTnLst>
                              <p:par>
                                <p:cTn id="20" presetID="31" presetClass="entr" presetSubtype="0" fill="hold" grpId="0" nodeType="afterEffect">
                                  <p:stCondLst>
                                    <p:cond delay="1000"/>
                                  </p:stCondLst>
                                  <p:iterate type="lt">
                                    <p:tmPct val="5000"/>
                                  </p:iterate>
                                  <p:childTnLst>
                                    <p:set>
                                      <p:cBhvr>
                                        <p:cTn id="21" dur="1" fill="hold">
                                          <p:stCondLst>
                                            <p:cond delay="0"/>
                                          </p:stCondLst>
                                        </p:cTn>
                                        <p:tgtEl>
                                          <p:spTgt spid="55301">
                                            <p:txEl>
                                              <p:pRg st="0" end="0"/>
                                            </p:txEl>
                                          </p:spTgt>
                                        </p:tgtEl>
                                        <p:attrNameLst>
                                          <p:attrName>style.visibility</p:attrName>
                                        </p:attrNameLst>
                                      </p:cBhvr>
                                      <p:to>
                                        <p:strVal val="visible"/>
                                      </p:to>
                                    </p:set>
                                    <p:anim calcmode="lin" valueType="num">
                                      <p:cBhvr>
                                        <p:cTn id="22" dur="1000" fill="hold"/>
                                        <p:tgtEl>
                                          <p:spTgt spid="55301">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55301">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55301">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55301">
                                            <p:txEl>
                                              <p:pRg st="0" end="0"/>
                                            </p:txEl>
                                          </p:spTgt>
                                        </p:tgtEl>
                                      </p:cBhvr>
                                    </p:animEffect>
                                  </p:childTnLst>
                                  <p:subTnLst>
                                    <p:animClr clrSpc="rgb" dir="cw">
                                      <p:cBhvr override="childStyle">
                                        <p:cTn dur="1" fill="hold" display="0" masterRel="nextClick" afterEffect="1"/>
                                        <p:tgtEl>
                                          <p:spTgt spid="55301">
                                            <p:txEl>
                                              <p:pRg st="0" end="0"/>
                                            </p:txEl>
                                          </p:spTgt>
                                        </p:tgtEl>
                                        <p:attrNameLst>
                                          <p:attrName>ppt_c</p:attrName>
                                        </p:attrNameLst>
                                      </p:cBhvr>
                                      <p:to>
                                        <a:srgbClr val="FF3300"/>
                                      </p:to>
                                    </p:animClr>
                                  </p:subTnLst>
                                </p:cTn>
                              </p:par>
                            </p:childTnLst>
                          </p:cTn>
                        </p:par>
                        <p:par>
                          <p:cTn id="26" fill="hold">
                            <p:stCondLst>
                              <p:cond delay="4650"/>
                            </p:stCondLst>
                            <p:childTnLst>
                              <p:par>
                                <p:cTn id="27" presetID="31" presetClass="entr" presetSubtype="0" fill="hold" grpId="0" nodeType="afterEffect">
                                  <p:stCondLst>
                                    <p:cond delay="1000"/>
                                  </p:stCondLst>
                                  <p:iterate type="lt">
                                    <p:tmPct val="5000"/>
                                  </p:iterate>
                                  <p:childTnLst>
                                    <p:set>
                                      <p:cBhvr>
                                        <p:cTn id="28" dur="1" fill="hold">
                                          <p:stCondLst>
                                            <p:cond delay="0"/>
                                          </p:stCondLst>
                                        </p:cTn>
                                        <p:tgtEl>
                                          <p:spTgt spid="55301">
                                            <p:txEl>
                                              <p:pRg st="2" end="2"/>
                                            </p:txEl>
                                          </p:spTgt>
                                        </p:tgtEl>
                                        <p:attrNameLst>
                                          <p:attrName>style.visibility</p:attrName>
                                        </p:attrNameLst>
                                      </p:cBhvr>
                                      <p:to>
                                        <p:strVal val="visible"/>
                                      </p:to>
                                    </p:set>
                                    <p:anim calcmode="lin" valueType="num">
                                      <p:cBhvr>
                                        <p:cTn id="29" dur="1000" fill="hold"/>
                                        <p:tgtEl>
                                          <p:spTgt spid="55301">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55301">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55301">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55301">
                                            <p:txEl>
                                              <p:pRg st="2" end="2"/>
                                            </p:txEl>
                                          </p:spTgt>
                                        </p:tgtEl>
                                      </p:cBhvr>
                                    </p:animEffect>
                                  </p:childTnLst>
                                  <p:subTnLst>
                                    <p:animClr clrSpc="rgb" dir="cw">
                                      <p:cBhvr override="childStyle">
                                        <p:cTn dur="1" fill="hold" display="0" masterRel="nextClick" afterEffect="1"/>
                                        <p:tgtEl>
                                          <p:spTgt spid="55301">
                                            <p:txEl>
                                              <p:pRg st="2" end="2"/>
                                            </p:txEl>
                                          </p:spTgt>
                                        </p:tgtEl>
                                        <p:attrNameLst>
                                          <p:attrName>ppt_c</p:attrName>
                                        </p:attrNameLst>
                                      </p:cBhvr>
                                      <p:to>
                                        <a:srgbClr val="FF3300"/>
                                      </p:to>
                                    </p:animClr>
                                  </p:subTnLst>
                                </p:cTn>
                              </p:par>
                            </p:childTnLst>
                          </p:cTn>
                        </p:par>
                        <p:par>
                          <p:cTn id="33" fill="hold">
                            <p:stCondLst>
                              <p:cond delay="9000"/>
                            </p:stCondLst>
                            <p:childTnLst>
                              <p:par>
                                <p:cTn id="34" presetID="31" presetClass="entr" presetSubtype="0" fill="hold" grpId="0" nodeType="afterEffect">
                                  <p:stCondLst>
                                    <p:cond delay="1000"/>
                                  </p:stCondLst>
                                  <p:iterate type="lt">
                                    <p:tmPct val="5000"/>
                                  </p:iterate>
                                  <p:childTnLst>
                                    <p:set>
                                      <p:cBhvr>
                                        <p:cTn id="35" dur="1" fill="hold">
                                          <p:stCondLst>
                                            <p:cond delay="0"/>
                                          </p:stCondLst>
                                        </p:cTn>
                                        <p:tgtEl>
                                          <p:spTgt spid="55301">
                                            <p:txEl>
                                              <p:pRg st="3" end="3"/>
                                            </p:txEl>
                                          </p:spTgt>
                                        </p:tgtEl>
                                        <p:attrNameLst>
                                          <p:attrName>style.visibility</p:attrName>
                                        </p:attrNameLst>
                                      </p:cBhvr>
                                      <p:to>
                                        <p:strVal val="visible"/>
                                      </p:to>
                                    </p:set>
                                    <p:anim calcmode="lin" valueType="num">
                                      <p:cBhvr>
                                        <p:cTn id="36" dur="1000" fill="hold"/>
                                        <p:tgtEl>
                                          <p:spTgt spid="55301">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55301">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55301">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55301">
                                            <p:txEl>
                                              <p:pRg st="3" end="3"/>
                                            </p:txEl>
                                          </p:spTgt>
                                        </p:tgtEl>
                                      </p:cBhvr>
                                    </p:animEffect>
                                  </p:childTnLst>
                                  <p:subTnLst>
                                    <p:animClr clrSpc="rgb" dir="cw">
                                      <p:cBhvr override="childStyle">
                                        <p:cTn dur="1" fill="hold" display="0" masterRel="nextClick" afterEffect="1"/>
                                        <p:tgtEl>
                                          <p:spTgt spid="55301">
                                            <p:txEl>
                                              <p:pRg st="3" end="3"/>
                                            </p:txEl>
                                          </p:spTgt>
                                        </p:tgtEl>
                                        <p:attrNameLst>
                                          <p:attrName>ppt_c</p:attrName>
                                        </p:attrNameLst>
                                      </p:cBhvr>
                                      <p:to>
                                        <a:srgbClr val="FF3300"/>
                                      </p:to>
                                    </p:animClr>
                                  </p:subTnLst>
                                </p:cTn>
                              </p:par>
                            </p:childTnLst>
                          </p:cTn>
                        </p:par>
                        <p:par>
                          <p:cTn id="40" fill="hold">
                            <p:stCondLst>
                              <p:cond delay="13450"/>
                            </p:stCondLst>
                            <p:childTnLst>
                              <p:par>
                                <p:cTn id="41" presetID="31" presetClass="entr" presetSubtype="0" fill="hold" grpId="0" nodeType="afterEffect">
                                  <p:stCondLst>
                                    <p:cond delay="1000"/>
                                  </p:stCondLst>
                                  <p:iterate type="lt">
                                    <p:tmPct val="5000"/>
                                  </p:iterate>
                                  <p:childTnLst>
                                    <p:set>
                                      <p:cBhvr>
                                        <p:cTn id="42" dur="1" fill="hold">
                                          <p:stCondLst>
                                            <p:cond delay="0"/>
                                          </p:stCondLst>
                                        </p:cTn>
                                        <p:tgtEl>
                                          <p:spTgt spid="55301">
                                            <p:txEl>
                                              <p:pRg st="4" end="4"/>
                                            </p:txEl>
                                          </p:spTgt>
                                        </p:tgtEl>
                                        <p:attrNameLst>
                                          <p:attrName>style.visibility</p:attrName>
                                        </p:attrNameLst>
                                      </p:cBhvr>
                                      <p:to>
                                        <p:strVal val="visible"/>
                                      </p:to>
                                    </p:set>
                                    <p:anim calcmode="lin" valueType="num">
                                      <p:cBhvr>
                                        <p:cTn id="43" dur="1000" fill="hold"/>
                                        <p:tgtEl>
                                          <p:spTgt spid="55301">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55301">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55301">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55301">
                                            <p:txEl>
                                              <p:pRg st="4" end="4"/>
                                            </p:txEl>
                                          </p:spTgt>
                                        </p:tgtEl>
                                      </p:cBhvr>
                                    </p:animEffect>
                                  </p:childTnLst>
                                  <p:subTnLst>
                                    <p:animClr clrSpc="rgb" dir="cw">
                                      <p:cBhvr override="childStyle">
                                        <p:cTn dur="1" fill="hold" display="0" masterRel="nextClick" afterEffect="1"/>
                                        <p:tgtEl>
                                          <p:spTgt spid="55301">
                                            <p:txEl>
                                              <p:pRg st="4" end="4"/>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301" grpId="0" build="p" autoUpdateAnimBg="0" advAuto="100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D98D9C1-82D3-403C-8C7C-EEB5A4E7513B}" type="slidenum">
              <a:rPr lang="en-US" sz="1400">
                <a:latin typeface="Arial Black" pitchFamily="34" charset="0"/>
              </a:rPr>
              <a:pPr algn="r"/>
              <a:t>23</a:t>
            </a:fld>
            <a:endParaRPr lang="en-US" sz="1400">
              <a:latin typeface="Arial Black" pitchFamily="34" charset="0"/>
            </a:endParaRPr>
          </a:p>
        </p:txBody>
      </p:sp>
      <p:sp>
        <p:nvSpPr>
          <p:cNvPr id="124930" name="Rectangle 2"/>
          <p:cNvSpPr>
            <a:spLocks noGrp="1" noChangeArrowheads="1"/>
          </p:cNvSpPr>
          <p:nvPr>
            <p:ph type="title" idx="4294967295"/>
          </p:nvPr>
        </p:nvSpPr>
        <p:spPr>
          <a:xfrm>
            <a:off x="457200" y="274638"/>
            <a:ext cx="8229600" cy="895350"/>
          </a:xfrm>
        </p:spPr>
        <p:txBody>
          <a:bodyPr/>
          <a:lstStyle/>
          <a:p>
            <a:pPr eaLnBrk="1" hangingPunct="1"/>
            <a:r>
              <a:rPr lang="en-US" smtClean="0">
                <a:latin typeface="Comic Sans MS" pitchFamily="66" charset="0"/>
              </a:rPr>
              <a:t>good filing systems…</a:t>
            </a:r>
          </a:p>
        </p:txBody>
      </p:sp>
      <p:sp>
        <p:nvSpPr>
          <p:cNvPr id="124931" name="Rectangle 3"/>
          <p:cNvSpPr>
            <a:spLocks noGrp="1" noChangeArrowheads="1"/>
          </p:cNvSpPr>
          <p:nvPr>
            <p:ph type="body" idx="4294967295"/>
          </p:nvPr>
        </p:nvSpPr>
        <p:spPr>
          <a:xfrm>
            <a:off x="304800" y="1447800"/>
            <a:ext cx="8839200" cy="4648200"/>
          </a:xfrm>
        </p:spPr>
        <p:txBody>
          <a:bodyPr/>
          <a:lstStyle/>
          <a:p>
            <a:pPr eaLnBrk="1" hangingPunct="1">
              <a:lnSpc>
                <a:spcPct val="90000"/>
              </a:lnSpc>
            </a:pPr>
            <a:r>
              <a:rPr lang="en-US" sz="2800" smtClean="0">
                <a:latin typeface="Comic Sans MS" pitchFamily="66" charset="0"/>
              </a:rPr>
              <a:t>contain complete and comprehensive files thereby enabling effective decision making </a:t>
            </a:r>
          </a:p>
          <a:p>
            <a:pPr eaLnBrk="1" hangingPunct="1">
              <a:lnSpc>
                <a:spcPct val="90000"/>
              </a:lnSpc>
            </a:pPr>
            <a:r>
              <a:rPr lang="en-US" sz="2800" smtClean="0">
                <a:latin typeface="Comic Sans MS" pitchFamily="66" charset="0"/>
              </a:rPr>
              <a:t>provide integrity and continuity regardless of changes in personnel </a:t>
            </a:r>
          </a:p>
          <a:p>
            <a:pPr eaLnBrk="1" hangingPunct="1">
              <a:lnSpc>
                <a:spcPct val="90000"/>
              </a:lnSpc>
            </a:pPr>
            <a:r>
              <a:rPr lang="en-US" sz="2800" smtClean="0">
                <a:latin typeface="Comic Sans MS" pitchFamily="66" charset="0"/>
              </a:rPr>
              <a:t>facilitate protection and preservation of records </a:t>
            </a:r>
          </a:p>
          <a:p>
            <a:pPr eaLnBrk="1" hangingPunct="1">
              <a:lnSpc>
                <a:spcPct val="90000"/>
              </a:lnSpc>
            </a:pPr>
            <a:r>
              <a:rPr lang="en-US" sz="2800" smtClean="0">
                <a:latin typeface="Comic Sans MS" pitchFamily="66" charset="0"/>
              </a:rPr>
              <a:t>provide low cost and efficient maintenance of records</a:t>
            </a:r>
          </a:p>
          <a:p>
            <a:pPr eaLnBrk="1" hangingPunct="1">
              <a:lnSpc>
                <a:spcPct val="90000"/>
              </a:lnSpc>
            </a:pPr>
            <a:r>
              <a:rPr lang="en-US" sz="2800" smtClean="0">
                <a:latin typeface="Comic Sans MS" pitchFamily="66" charset="0"/>
              </a:rPr>
              <a:t>reduce the possibility of misfiling and reduce duplication </a:t>
            </a:r>
          </a:p>
          <a:p>
            <a:pPr eaLnBrk="1" hangingPunct="1">
              <a:lnSpc>
                <a:spcPct val="90000"/>
              </a:lnSpc>
            </a:pPr>
            <a:r>
              <a:rPr lang="en-US" sz="2800" smtClean="0">
                <a:latin typeface="Comic Sans MS" pitchFamily="66" charset="0"/>
              </a:rPr>
              <a:t>mean less time spent searching for files and documents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4930"/>
                                        </p:tgtEl>
                                        <p:attrNameLst>
                                          <p:attrName>style.visibility</p:attrName>
                                        </p:attrNameLst>
                                      </p:cBhvr>
                                      <p:to>
                                        <p:strVal val="visible"/>
                                      </p:to>
                                    </p:set>
                                    <p:anim calcmode="discrete" valueType="clr">
                                      <p:cBhvr override="childStyle">
                                        <p:cTn id="7" dur="80"/>
                                        <p:tgtEl>
                                          <p:spTgt spid="1249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4930"/>
                                        </p:tgtEl>
                                        <p:attrNameLst>
                                          <p:attrName>fillcolor</p:attrName>
                                        </p:attrNameLst>
                                      </p:cBhvr>
                                      <p:tavLst>
                                        <p:tav tm="0">
                                          <p:val>
                                            <p:clrVal>
                                              <a:schemeClr val="accent2"/>
                                            </p:clrVal>
                                          </p:val>
                                        </p:tav>
                                        <p:tav tm="50000">
                                          <p:val>
                                            <p:clrVal>
                                              <a:schemeClr val="hlink"/>
                                            </p:clrVal>
                                          </p:val>
                                        </p:tav>
                                      </p:tavLst>
                                    </p:anim>
                                    <p:set>
                                      <p:cBhvr>
                                        <p:cTn id="9" dur="80"/>
                                        <p:tgtEl>
                                          <p:spTgt spid="124930"/>
                                        </p:tgtEl>
                                        <p:attrNameLst>
                                          <p:attrName>fill.type</p:attrName>
                                        </p:attrNameLst>
                                      </p:cBhvr>
                                      <p:to>
                                        <p:strVal val="solid"/>
                                      </p:to>
                                    </p:set>
                                  </p:childTnLst>
                                </p:cTn>
                              </p:par>
                            </p:childTnLst>
                          </p:cTn>
                        </p:par>
                        <p:par>
                          <p:cTn id="10" fill="hold">
                            <p:stCondLst>
                              <p:cond delay="760"/>
                            </p:stCondLst>
                            <p:childTnLst>
                              <p:par>
                                <p:cTn id="11" presetID="17" presetClass="entr" presetSubtype="10" fill="hold" grpId="0" nodeType="afterEffect">
                                  <p:stCondLst>
                                    <p:cond delay="0"/>
                                  </p:stCondLst>
                                  <p:childTnLst>
                                    <p:set>
                                      <p:cBhvr>
                                        <p:cTn id="12" dur="1" fill="hold">
                                          <p:stCondLst>
                                            <p:cond delay="0"/>
                                          </p:stCondLst>
                                        </p:cTn>
                                        <p:tgtEl>
                                          <p:spTgt spid="124931">
                                            <p:txEl>
                                              <p:pRg st="0" end="0"/>
                                            </p:txEl>
                                          </p:spTgt>
                                        </p:tgtEl>
                                        <p:attrNameLst>
                                          <p:attrName>style.visibility</p:attrName>
                                        </p:attrNameLst>
                                      </p:cBhvr>
                                      <p:to>
                                        <p:strVal val="visible"/>
                                      </p:to>
                                    </p:set>
                                    <p:anim calcmode="lin" valueType="num">
                                      <p:cBhvr>
                                        <p:cTn id="13" dur="1000" fill="hold"/>
                                        <p:tgtEl>
                                          <p:spTgt spid="124931">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24931">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760"/>
                            </p:stCondLst>
                            <p:childTnLst>
                              <p:par>
                                <p:cTn id="16" presetID="17" presetClass="entr" presetSubtype="10" fill="hold" grpId="0" nodeType="afterEffect">
                                  <p:stCondLst>
                                    <p:cond delay="0"/>
                                  </p:stCondLst>
                                  <p:childTnLst>
                                    <p:set>
                                      <p:cBhvr>
                                        <p:cTn id="17" dur="1" fill="hold">
                                          <p:stCondLst>
                                            <p:cond delay="0"/>
                                          </p:stCondLst>
                                        </p:cTn>
                                        <p:tgtEl>
                                          <p:spTgt spid="124931">
                                            <p:txEl>
                                              <p:pRg st="1" end="1"/>
                                            </p:txEl>
                                          </p:spTgt>
                                        </p:tgtEl>
                                        <p:attrNameLst>
                                          <p:attrName>style.visibility</p:attrName>
                                        </p:attrNameLst>
                                      </p:cBhvr>
                                      <p:to>
                                        <p:strVal val="visible"/>
                                      </p:to>
                                    </p:set>
                                    <p:anim calcmode="lin" valueType="num">
                                      <p:cBhvr>
                                        <p:cTn id="18" dur="1000" fill="hold"/>
                                        <p:tgtEl>
                                          <p:spTgt spid="124931">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124931">
                                            <p:txEl>
                                              <p:pRg st="1" end="1"/>
                                            </p:txEl>
                                          </p:spTgt>
                                        </p:tgtEl>
                                        <p:attrNameLst>
                                          <p:attrName>ppt_h</p:attrName>
                                        </p:attrNameLst>
                                      </p:cBhvr>
                                      <p:tavLst>
                                        <p:tav tm="0">
                                          <p:val>
                                            <p:strVal val="#ppt_h"/>
                                          </p:val>
                                        </p:tav>
                                        <p:tav tm="100000">
                                          <p:val>
                                            <p:strVal val="#ppt_h"/>
                                          </p:val>
                                        </p:tav>
                                      </p:tavLst>
                                    </p:anim>
                                  </p:childTnLst>
                                </p:cTn>
                              </p:par>
                            </p:childTnLst>
                          </p:cTn>
                        </p:par>
                        <p:par>
                          <p:cTn id="20" fill="hold">
                            <p:stCondLst>
                              <p:cond delay="2760"/>
                            </p:stCondLst>
                            <p:childTnLst>
                              <p:par>
                                <p:cTn id="21" presetID="17" presetClass="entr" presetSubtype="10" fill="hold" grpId="0" nodeType="afterEffect">
                                  <p:stCondLst>
                                    <p:cond delay="0"/>
                                  </p:stCondLst>
                                  <p:childTnLst>
                                    <p:set>
                                      <p:cBhvr>
                                        <p:cTn id="22" dur="1" fill="hold">
                                          <p:stCondLst>
                                            <p:cond delay="0"/>
                                          </p:stCondLst>
                                        </p:cTn>
                                        <p:tgtEl>
                                          <p:spTgt spid="124931">
                                            <p:txEl>
                                              <p:pRg st="2" end="2"/>
                                            </p:txEl>
                                          </p:spTgt>
                                        </p:tgtEl>
                                        <p:attrNameLst>
                                          <p:attrName>style.visibility</p:attrName>
                                        </p:attrNameLst>
                                      </p:cBhvr>
                                      <p:to>
                                        <p:strVal val="visible"/>
                                      </p:to>
                                    </p:set>
                                    <p:anim calcmode="lin" valueType="num">
                                      <p:cBhvr>
                                        <p:cTn id="23" dur="1000" fill="hold"/>
                                        <p:tgtEl>
                                          <p:spTgt spid="12493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4931">
                                            <p:txEl>
                                              <p:pRg st="2" end="2"/>
                                            </p:txEl>
                                          </p:spTgt>
                                        </p:tgtEl>
                                        <p:attrNameLst>
                                          <p:attrName>ppt_h</p:attrName>
                                        </p:attrNameLst>
                                      </p:cBhvr>
                                      <p:tavLst>
                                        <p:tav tm="0">
                                          <p:val>
                                            <p:strVal val="#ppt_h"/>
                                          </p:val>
                                        </p:tav>
                                        <p:tav tm="100000">
                                          <p:val>
                                            <p:strVal val="#ppt_h"/>
                                          </p:val>
                                        </p:tav>
                                      </p:tavLst>
                                    </p:anim>
                                  </p:childTnLst>
                                </p:cTn>
                              </p:par>
                            </p:childTnLst>
                          </p:cTn>
                        </p:par>
                        <p:par>
                          <p:cTn id="25" fill="hold">
                            <p:stCondLst>
                              <p:cond delay="3760"/>
                            </p:stCondLst>
                            <p:childTnLst>
                              <p:par>
                                <p:cTn id="26" presetID="17" presetClass="entr" presetSubtype="10" fill="hold" grpId="0" nodeType="after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 calcmode="lin" valueType="num">
                                      <p:cBhvr>
                                        <p:cTn id="28" dur="1000" fill="hold"/>
                                        <p:tgtEl>
                                          <p:spTgt spid="124931">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124931">
                                            <p:txEl>
                                              <p:pRg st="3" end="3"/>
                                            </p:txEl>
                                          </p:spTgt>
                                        </p:tgtEl>
                                        <p:attrNameLst>
                                          <p:attrName>ppt_h</p:attrName>
                                        </p:attrNameLst>
                                      </p:cBhvr>
                                      <p:tavLst>
                                        <p:tav tm="0">
                                          <p:val>
                                            <p:strVal val="#ppt_h"/>
                                          </p:val>
                                        </p:tav>
                                        <p:tav tm="100000">
                                          <p:val>
                                            <p:strVal val="#ppt_h"/>
                                          </p:val>
                                        </p:tav>
                                      </p:tavLst>
                                    </p:anim>
                                  </p:childTnLst>
                                </p:cTn>
                              </p:par>
                            </p:childTnLst>
                          </p:cTn>
                        </p:par>
                        <p:par>
                          <p:cTn id="30" fill="hold">
                            <p:stCondLst>
                              <p:cond delay="4760"/>
                            </p:stCondLst>
                            <p:childTnLst>
                              <p:par>
                                <p:cTn id="31" presetID="17" presetClass="entr" presetSubtype="10" fill="hold" grpId="0" nodeType="afterEffect">
                                  <p:stCondLst>
                                    <p:cond delay="0"/>
                                  </p:stCondLst>
                                  <p:childTnLst>
                                    <p:set>
                                      <p:cBhvr>
                                        <p:cTn id="32" dur="1" fill="hold">
                                          <p:stCondLst>
                                            <p:cond delay="0"/>
                                          </p:stCondLst>
                                        </p:cTn>
                                        <p:tgtEl>
                                          <p:spTgt spid="124931">
                                            <p:txEl>
                                              <p:pRg st="4" end="4"/>
                                            </p:txEl>
                                          </p:spTgt>
                                        </p:tgtEl>
                                        <p:attrNameLst>
                                          <p:attrName>style.visibility</p:attrName>
                                        </p:attrNameLst>
                                      </p:cBhvr>
                                      <p:to>
                                        <p:strVal val="visible"/>
                                      </p:to>
                                    </p:set>
                                    <p:anim calcmode="lin" valueType="num">
                                      <p:cBhvr>
                                        <p:cTn id="33" dur="1000" fill="hold"/>
                                        <p:tgtEl>
                                          <p:spTgt spid="124931">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124931">
                                            <p:txEl>
                                              <p:pRg st="4" end="4"/>
                                            </p:txEl>
                                          </p:spTgt>
                                        </p:tgtEl>
                                        <p:attrNameLst>
                                          <p:attrName>ppt_h</p:attrName>
                                        </p:attrNameLst>
                                      </p:cBhvr>
                                      <p:tavLst>
                                        <p:tav tm="0">
                                          <p:val>
                                            <p:strVal val="#ppt_h"/>
                                          </p:val>
                                        </p:tav>
                                        <p:tav tm="100000">
                                          <p:val>
                                            <p:strVal val="#ppt_h"/>
                                          </p:val>
                                        </p:tav>
                                      </p:tavLst>
                                    </p:anim>
                                  </p:childTnLst>
                                </p:cTn>
                              </p:par>
                            </p:childTnLst>
                          </p:cTn>
                        </p:par>
                        <p:par>
                          <p:cTn id="35" fill="hold">
                            <p:stCondLst>
                              <p:cond delay="5760"/>
                            </p:stCondLst>
                            <p:childTnLst>
                              <p:par>
                                <p:cTn id="36" presetID="17" presetClass="entr" presetSubtype="10" fill="hold" grpId="0" nodeType="afterEffect">
                                  <p:stCondLst>
                                    <p:cond delay="0"/>
                                  </p:stCondLst>
                                  <p:childTnLst>
                                    <p:set>
                                      <p:cBhvr>
                                        <p:cTn id="37" dur="1" fill="hold">
                                          <p:stCondLst>
                                            <p:cond delay="0"/>
                                          </p:stCondLst>
                                        </p:cTn>
                                        <p:tgtEl>
                                          <p:spTgt spid="124931">
                                            <p:txEl>
                                              <p:pRg st="5" end="5"/>
                                            </p:txEl>
                                          </p:spTgt>
                                        </p:tgtEl>
                                        <p:attrNameLst>
                                          <p:attrName>style.visibility</p:attrName>
                                        </p:attrNameLst>
                                      </p:cBhvr>
                                      <p:to>
                                        <p:strVal val="visible"/>
                                      </p:to>
                                    </p:set>
                                    <p:anim calcmode="lin" valueType="num">
                                      <p:cBhvr>
                                        <p:cTn id="38" dur="1000" fill="hold"/>
                                        <p:tgtEl>
                                          <p:spTgt spid="124931">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12493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CF923C7-3955-4373-8F42-1F6D5A12E835}" type="slidenum">
              <a:rPr lang="en-US" sz="1400">
                <a:latin typeface="Arial Black" pitchFamily="34" charset="0"/>
              </a:rPr>
              <a:pPr algn="r"/>
              <a:t>24</a:t>
            </a:fld>
            <a:endParaRPr lang="en-US" sz="1400">
              <a:latin typeface="Arial Black" pitchFamily="34" charset="0"/>
            </a:endParaRPr>
          </a:p>
        </p:txBody>
      </p:sp>
      <p:graphicFrame>
        <p:nvGraphicFramePr>
          <p:cNvPr id="103427" name="Object 3"/>
          <p:cNvGraphicFramePr>
            <a:graphicFrameLocks/>
          </p:cNvGraphicFramePr>
          <p:nvPr/>
        </p:nvGraphicFramePr>
        <p:xfrm>
          <a:off x="4038600" y="1066800"/>
          <a:ext cx="4953000" cy="4953000"/>
        </p:xfrm>
        <a:graphic>
          <a:graphicData uri="http://schemas.openxmlformats.org/presentationml/2006/ole">
            <p:oleObj spid="_x0000_s3074" name="ClipArt" r:id="rId3" imgW="1390320" imgH="1628640" progId="MS_ClipArt_Gallery.2">
              <p:embed/>
            </p:oleObj>
          </a:graphicData>
        </a:graphic>
      </p:graphicFrame>
      <p:sp>
        <p:nvSpPr>
          <p:cNvPr id="103428" name="Rectangle 4"/>
          <p:cNvSpPr>
            <a:spLocks noChangeArrowheads="1"/>
          </p:cNvSpPr>
          <p:nvPr/>
        </p:nvSpPr>
        <p:spPr bwMode="auto">
          <a:xfrm>
            <a:off x="381000" y="395288"/>
            <a:ext cx="6858000" cy="914400"/>
          </a:xfrm>
          <a:prstGeom prst="rect">
            <a:avLst/>
          </a:prstGeom>
          <a:noFill/>
          <a:ln w="9525">
            <a:noFill/>
            <a:miter lim="800000"/>
            <a:headEnd/>
            <a:tailEnd/>
          </a:ln>
        </p:spPr>
        <p:txBody>
          <a:bodyPr lIns="92075" tIns="46038" rIns="92075" bIns="46038">
            <a:spAutoFit/>
          </a:bodyPr>
          <a:lstStyle/>
          <a:p>
            <a:pPr eaLnBrk="0" hangingPunct="0"/>
            <a:r>
              <a:rPr lang="en-US" sz="5400" b="1">
                <a:latin typeface="Comic Sans MS" pitchFamily="66" charset="0"/>
              </a:rPr>
              <a:t>Files management</a:t>
            </a:r>
          </a:p>
        </p:txBody>
      </p:sp>
      <p:sp>
        <p:nvSpPr>
          <p:cNvPr id="103429" name="Rectangle 5"/>
          <p:cNvSpPr>
            <a:spLocks noChangeArrowheads="1"/>
          </p:cNvSpPr>
          <p:nvPr/>
        </p:nvSpPr>
        <p:spPr bwMode="auto">
          <a:xfrm>
            <a:off x="381000" y="1752600"/>
            <a:ext cx="3927475" cy="4179888"/>
          </a:xfrm>
          <a:prstGeom prst="rect">
            <a:avLst/>
          </a:prstGeom>
          <a:noFill/>
          <a:ln w="9525">
            <a:noFill/>
            <a:miter lim="800000"/>
            <a:headEnd/>
            <a:tailEnd/>
          </a:ln>
        </p:spPr>
        <p:txBody>
          <a:bodyPr lIns="92075" tIns="46038" rIns="92075" bIns="46038">
            <a:spAutoFit/>
          </a:bodyPr>
          <a:lstStyle/>
          <a:p>
            <a:pPr eaLnBrk="0" hangingPunct="0"/>
            <a:r>
              <a:rPr lang="en-US" sz="3600" b="1">
                <a:latin typeface="Times New Roman" pitchFamily="18" charset="0"/>
              </a:rPr>
              <a:t>Filing systems</a:t>
            </a:r>
          </a:p>
          <a:p>
            <a:pPr eaLnBrk="0" hangingPunct="0"/>
            <a:endParaRPr lang="en-US" sz="3600" b="1">
              <a:latin typeface="Times New Roman" pitchFamily="18" charset="0"/>
            </a:endParaRPr>
          </a:p>
          <a:p>
            <a:pPr eaLnBrk="0" hangingPunct="0"/>
            <a:r>
              <a:rPr lang="en-US" sz="3600" b="1">
                <a:latin typeface="Times New Roman" pitchFamily="18" charset="0"/>
              </a:rPr>
              <a:t>Filing Rules</a:t>
            </a:r>
          </a:p>
          <a:p>
            <a:pPr eaLnBrk="0" hangingPunct="0"/>
            <a:endParaRPr lang="en-US" sz="2400">
              <a:latin typeface="Times New Roman" pitchFamily="18" charset="0"/>
            </a:endParaRPr>
          </a:p>
          <a:p>
            <a:pPr eaLnBrk="0" hangingPunct="0"/>
            <a:r>
              <a:rPr lang="en-US" sz="3600" b="1">
                <a:latin typeface="Times New Roman" pitchFamily="18" charset="0"/>
              </a:rPr>
              <a:t>Files Equipment</a:t>
            </a:r>
          </a:p>
          <a:p>
            <a:pPr eaLnBrk="0" hangingPunct="0"/>
            <a:endParaRPr lang="en-US" sz="2800">
              <a:latin typeface="Times New Roman" pitchFamily="18" charset="0"/>
            </a:endParaRPr>
          </a:p>
          <a:p>
            <a:pPr eaLnBrk="0" hangingPunct="0"/>
            <a:r>
              <a:rPr lang="en-US" sz="3600" b="1">
                <a:latin typeface="Times New Roman" pitchFamily="18" charset="0"/>
              </a:rPr>
              <a:t>Computer </a:t>
            </a:r>
          </a:p>
          <a:p>
            <a:pPr eaLnBrk="0" hangingPunct="0"/>
            <a:r>
              <a:rPr lang="en-US" sz="3600" b="1">
                <a:latin typeface="Times New Roman" pitchFamily="18" charset="0"/>
              </a:rPr>
              <a:t>	Applications</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3427"/>
                                        </p:tgtEl>
                                        <p:attrNameLst>
                                          <p:attrName>style.visibility</p:attrName>
                                        </p:attrNameLst>
                                      </p:cBhvr>
                                      <p:to>
                                        <p:strVal val="visible"/>
                                      </p:to>
                                    </p:set>
                                    <p:animEffect transition="in" filter="box(in)">
                                      <p:cBhvr>
                                        <p:cTn id="7" dur="500"/>
                                        <p:tgtEl>
                                          <p:spTgt spid="103427"/>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03428">
                                            <p:txEl>
                                              <p:pRg st="0" end="0"/>
                                            </p:txEl>
                                          </p:spTgt>
                                        </p:tgtEl>
                                        <p:attrNameLst>
                                          <p:attrName>style.visibility</p:attrName>
                                        </p:attrNameLst>
                                      </p:cBhvr>
                                      <p:to>
                                        <p:strVal val="visible"/>
                                      </p:to>
                                    </p:set>
                                    <p:anim calcmode="discrete" valueType="clr">
                                      <p:cBhvr override="childStyle">
                                        <p:cTn id="11" dur="80"/>
                                        <p:tgtEl>
                                          <p:spTgt spid="1034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03428">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103428">
                                            <p:txEl>
                                              <p:pRg st="0" end="0"/>
                                            </p:txEl>
                                          </p:spTgt>
                                        </p:tgtEl>
                                        <p:attrNameLst>
                                          <p:attrName>fill.type</p:attrName>
                                        </p:attrNameLst>
                                      </p:cBhvr>
                                      <p:to>
                                        <p:strVal val="solid"/>
                                      </p:to>
                                    </p:set>
                                  </p:childTnLst>
                                </p:cTn>
                              </p:par>
                            </p:childTnLst>
                          </p:cTn>
                        </p:par>
                        <p:par>
                          <p:cTn id="14" fill="hold">
                            <p:stCondLst>
                              <p:cond delay="114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103429">
                                            <p:txEl>
                                              <p:pRg st="0" end="0"/>
                                            </p:txEl>
                                          </p:spTgt>
                                        </p:tgtEl>
                                        <p:attrNameLst>
                                          <p:attrName>style.visibility</p:attrName>
                                        </p:attrNameLst>
                                      </p:cBhvr>
                                      <p:to>
                                        <p:strVal val="visible"/>
                                      </p:to>
                                    </p:set>
                                    <p:anim calcmode="lin" valueType="num">
                                      <p:cBhvr>
                                        <p:cTn id="17" dur="1000" fill="hold"/>
                                        <p:tgtEl>
                                          <p:spTgt spid="103429">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103429">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103429">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103429">
                                            <p:txEl>
                                              <p:pRg st="0" end="0"/>
                                            </p:txEl>
                                          </p:spTgt>
                                        </p:tgtEl>
                                      </p:cBhvr>
                                    </p:animEffect>
                                  </p:childTnLst>
                                  <p:subTnLst>
                                    <p:animClr clrSpc="rgb" dir="cw">
                                      <p:cBhvr override="childStyle">
                                        <p:cTn dur="1" fill="hold" display="0" masterRel="nextClick" afterEffect="1"/>
                                        <p:tgtEl>
                                          <p:spTgt spid="103429">
                                            <p:txEl>
                                              <p:pRg st="0" end="0"/>
                                            </p:txEl>
                                          </p:spTgt>
                                        </p:tgtEl>
                                        <p:attrNameLst>
                                          <p:attrName>ppt_c</p:attrName>
                                        </p:attrNameLst>
                                      </p:cBhvr>
                                      <p:to>
                                        <a:srgbClr val="FF3300"/>
                                      </p:to>
                                    </p:animClr>
                                  </p:subTnLst>
                                </p:cTn>
                              </p:par>
                            </p:childTnLst>
                          </p:cTn>
                        </p:par>
                        <p:par>
                          <p:cTn id="21" fill="hold">
                            <p:stCondLst>
                              <p:cond delay="2740"/>
                            </p:stCondLst>
                            <p:childTnLst>
                              <p:par>
                                <p:cTn id="22" presetID="31" presetClass="entr" presetSubtype="0" fill="hold" grpId="0" nodeType="afterEffect">
                                  <p:stCondLst>
                                    <p:cond delay="0"/>
                                  </p:stCondLst>
                                  <p:iterate type="lt">
                                    <p:tmPct val="5000"/>
                                  </p:iterate>
                                  <p:childTnLst>
                                    <p:set>
                                      <p:cBhvr>
                                        <p:cTn id="23" dur="1" fill="hold">
                                          <p:stCondLst>
                                            <p:cond delay="0"/>
                                          </p:stCondLst>
                                        </p:cTn>
                                        <p:tgtEl>
                                          <p:spTgt spid="103429">
                                            <p:txEl>
                                              <p:pRg st="2" end="2"/>
                                            </p:txEl>
                                          </p:spTgt>
                                        </p:tgtEl>
                                        <p:attrNameLst>
                                          <p:attrName>style.visibility</p:attrName>
                                        </p:attrNameLst>
                                      </p:cBhvr>
                                      <p:to>
                                        <p:strVal val="visible"/>
                                      </p:to>
                                    </p:set>
                                    <p:anim calcmode="lin" valueType="num">
                                      <p:cBhvr>
                                        <p:cTn id="24" dur="1000" fill="hold"/>
                                        <p:tgtEl>
                                          <p:spTgt spid="103429">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103429">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103429">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103429">
                                            <p:txEl>
                                              <p:pRg st="2" end="2"/>
                                            </p:txEl>
                                          </p:spTgt>
                                        </p:tgtEl>
                                      </p:cBhvr>
                                    </p:animEffect>
                                  </p:childTnLst>
                                  <p:subTnLst>
                                    <p:animClr clrSpc="rgb" dir="cw">
                                      <p:cBhvr override="childStyle">
                                        <p:cTn dur="1" fill="hold" display="0" masterRel="nextClick" afterEffect="1"/>
                                        <p:tgtEl>
                                          <p:spTgt spid="103429">
                                            <p:txEl>
                                              <p:pRg st="2" end="2"/>
                                            </p:txEl>
                                          </p:spTgt>
                                        </p:tgtEl>
                                        <p:attrNameLst>
                                          <p:attrName>ppt_c</p:attrName>
                                        </p:attrNameLst>
                                      </p:cBhvr>
                                      <p:to>
                                        <a:srgbClr val="FF3300"/>
                                      </p:to>
                                    </p:animClr>
                                  </p:subTnLst>
                                </p:cTn>
                              </p:par>
                            </p:childTnLst>
                          </p:cTn>
                        </p:par>
                        <p:par>
                          <p:cTn id="28" fill="hold">
                            <p:stCondLst>
                              <p:cond delay="4240"/>
                            </p:stCondLst>
                            <p:childTnLst>
                              <p:par>
                                <p:cTn id="29" presetID="31" presetClass="entr" presetSubtype="0" fill="hold" grpId="0" nodeType="afterEffect">
                                  <p:stCondLst>
                                    <p:cond delay="0"/>
                                  </p:stCondLst>
                                  <p:iterate type="lt">
                                    <p:tmPct val="5000"/>
                                  </p:iterate>
                                  <p:childTnLst>
                                    <p:set>
                                      <p:cBhvr>
                                        <p:cTn id="30" dur="1" fill="hold">
                                          <p:stCondLst>
                                            <p:cond delay="0"/>
                                          </p:stCondLst>
                                        </p:cTn>
                                        <p:tgtEl>
                                          <p:spTgt spid="103429">
                                            <p:txEl>
                                              <p:pRg st="4" end="4"/>
                                            </p:txEl>
                                          </p:spTgt>
                                        </p:tgtEl>
                                        <p:attrNameLst>
                                          <p:attrName>style.visibility</p:attrName>
                                        </p:attrNameLst>
                                      </p:cBhvr>
                                      <p:to>
                                        <p:strVal val="visible"/>
                                      </p:to>
                                    </p:set>
                                    <p:anim calcmode="lin" valueType="num">
                                      <p:cBhvr>
                                        <p:cTn id="31" dur="1000" fill="hold"/>
                                        <p:tgtEl>
                                          <p:spTgt spid="103429">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03429">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103429">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103429">
                                            <p:txEl>
                                              <p:pRg st="4" end="4"/>
                                            </p:txEl>
                                          </p:spTgt>
                                        </p:tgtEl>
                                      </p:cBhvr>
                                    </p:animEffect>
                                  </p:childTnLst>
                                  <p:subTnLst>
                                    <p:animClr clrSpc="rgb" dir="cw">
                                      <p:cBhvr override="childStyle">
                                        <p:cTn dur="1" fill="hold" display="0" masterRel="nextClick" afterEffect="1"/>
                                        <p:tgtEl>
                                          <p:spTgt spid="103429">
                                            <p:txEl>
                                              <p:pRg st="4" end="4"/>
                                            </p:txEl>
                                          </p:spTgt>
                                        </p:tgtEl>
                                        <p:attrNameLst>
                                          <p:attrName>ppt_c</p:attrName>
                                        </p:attrNameLst>
                                      </p:cBhvr>
                                      <p:to>
                                        <a:srgbClr val="FF3300"/>
                                      </p:to>
                                    </p:animClr>
                                  </p:subTnLst>
                                </p:cTn>
                              </p:par>
                            </p:childTnLst>
                          </p:cTn>
                        </p:par>
                        <p:par>
                          <p:cTn id="35" fill="hold">
                            <p:stCondLst>
                              <p:cond delay="5890"/>
                            </p:stCondLst>
                            <p:childTnLst>
                              <p:par>
                                <p:cTn id="36" presetID="31" presetClass="entr" presetSubtype="0" fill="hold" grpId="0" nodeType="afterEffect">
                                  <p:stCondLst>
                                    <p:cond delay="0"/>
                                  </p:stCondLst>
                                  <p:iterate type="lt">
                                    <p:tmPct val="5000"/>
                                  </p:iterate>
                                  <p:childTnLst>
                                    <p:set>
                                      <p:cBhvr>
                                        <p:cTn id="37" dur="1" fill="hold">
                                          <p:stCondLst>
                                            <p:cond delay="0"/>
                                          </p:stCondLst>
                                        </p:cTn>
                                        <p:tgtEl>
                                          <p:spTgt spid="103429">
                                            <p:txEl>
                                              <p:pRg st="6" end="6"/>
                                            </p:txEl>
                                          </p:spTgt>
                                        </p:tgtEl>
                                        <p:attrNameLst>
                                          <p:attrName>style.visibility</p:attrName>
                                        </p:attrNameLst>
                                      </p:cBhvr>
                                      <p:to>
                                        <p:strVal val="visible"/>
                                      </p:to>
                                    </p:set>
                                    <p:anim calcmode="lin" valueType="num">
                                      <p:cBhvr>
                                        <p:cTn id="38" dur="1000" fill="hold"/>
                                        <p:tgtEl>
                                          <p:spTgt spid="103429">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103429">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103429">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103429">
                                            <p:txEl>
                                              <p:pRg st="6" end="6"/>
                                            </p:txEl>
                                          </p:spTgt>
                                        </p:tgtEl>
                                      </p:cBhvr>
                                    </p:animEffect>
                                  </p:childTnLst>
                                  <p:subTnLst>
                                    <p:animClr clrSpc="rgb" dir="cw">
                                      <p:cBhvr override="childStyle">
                                        <p:cTn dur="1" fill="hold" display="0" masterRel="nextClick" afterEffect="1"/>
                                        <p:tgtEl>
                                          <p:spTgt spid="103429">
                                            <p:txEl>
                                              <p:pRg st="6" end="6"/>
                                            </p:txEl>
                                          </p:spTgt>
                                        </p:tgtEl>
                                        <p:attrNameLst>
                                          <p:attrName>ppt_c</p:attrName>
                                        </p:attrNameLst>
                                      </p:cBhvr>
                                      <p:to>
                                        <a:srgbClr val="FF3300"/>
                                      </p:to>
                                    </p:animClr>
                                  </p:subTnLst>
                                </p:cTn>
                              </p:par>
                            </p:childTnLst>
                          </p:cTn>
                        </p:par>
                        <p:par>
                          <p:cTn id="42" fill="hold">
                            <p:stCondLst>
                              <p:cond delay="7240"/>
                            </p:stCondLst>
                            <p:childTnLst>
                              <p:par>
                                <p:cTn id="43" presetID="31" presetClass="entr" presetSubtype="0" fill="hold" grpId="0" nodeType="afterEffect">
                                  <p:stCondLst>
                                    <p:cond delay="0"/>
                                  </p:stCondLst>
                                  <p:iterate type="lt">
                                    <p:tmPct val="5000"/>
                                  </p:iterate>
                                  <p:childTnLst>
                                    <p:set>
                                      <p:cBhvr>
                                        <p:cTn id="44" dur="1" fill="hold">
                                          <p:stCondLst>
                                            <p:cond delay="0"/>
                                          </p:stCondLst>
                                        </p:cTn>
                                        <p:tgtEl>
                                          <p:spTgt spid="103429">
                                            <p:txEl>
                                              <p:pRg st="7" end="7"/>
                                            </p:txEl>
                                          </p:spTgt>
                                        </p:tgtEl>
                                        <p:attrNameLst>
                                          <p:attrName>style.visibility</p:attrName>
                                        </p:attrNameLst>
                                      </p:cBhvr>
                                      <p:to>
                                        <p:strVal val="visible"/>
                                      </p:to>
                                    </p:set>
                                    <p:anim calcmode="lin" valueType="num">
                                      <p:cBhvr>
                                        <p:cTn id="45" dur="1000" fill="hold"/>
                                        <p:tgtEl>
                                          <p:spTgt spid="103429">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103429">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103429">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103429">
                                            <p:txEl>
                                              <p:pRg st="7" end="7"/>
                                            </p:txEl>
                                          </p:spTgt>
                                        </p:tgtEl>
                                      </p:cBhvr>
                                    </p:animEffect>
                                  </p:childTnLst>
                                  <p:subTnLst>
                                    <p:animClr clrSpc="rgb" dir="cw">
                                      <p:cBhvr override="childStyle">
                                        <p:cTn dur="1" fill="hold" display="0" masterRel="nextClick" afterEffect="1"/>
                                        <p:tgtEl>
                                          <p:spTgt spid="103429">
                                            <p:txEl>
                                              <p:pRg st="7" end="7"/>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build="p" autoUpdateAnimBg="0" advAuto="0"/>
      <p:bldP spid="10342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8AFE43C-D178-4517-A2D1-3C6D16C52EC1}" type="slidenum">
              <a:rPr lang="en-US" sz="1400">
                <a:latin typeface="Arial Black" pitchFamily="34" charset="0"/>
              </a:rPr>
              <a:pPr algn="r"/>
              <a:t>25</a:t>
            </a:fld>
            <a:endParaRPr lang="en-US" sz="1400">
              <a:latin typeface="Arial Black" pitchFamily="34" charset="0"/>
            </a:endParaRPr>
          </a:p>
        </p:txBody>
      </p:sp>
      <p:graphicFrame>
        <p:nvGraphicFramePr>
          <p:cNvPr id="56323" name="Object 3"/>
          <p:cNvGraphicFramePr>
            <a:graphicFrameLocks/>
          </p:cNvGraphicFramePr>
          <p:nvPr/>
        </p:nvGraphicFramePr>
        <p:xfrm>
          <a:off x="0" y="1447800"/>
          <a:ext cx="3429000" cy="2133600"/>
        </p:xfrm>
        <a:graphic>
          <a:graphicData uri="http://schemas.openxmlformats.org/presentationml/2006/ole">
            <p:oleObj spid="_x0000_s4098" name="Clip" r:id="rId3" imgW="1803240" imgH="1027080" progId="MS_ClipArt_Gallery.2">
              <p:embed/>
            </p:oleObj>
          </a:graphicData>
        </a:graphic>
      </p:graphicFrame>
      <p:graphicFrame>
        <p:nvGraphicFramePr>
          <p:cNvPr id="56324" name="Object 4"/>
          <p:cNvGraphicFramePr>
            <a:graphicFrameLocks/>
          </p:cNvGraphicFramePr>
          <p:nvPr>
            <p:ph type="clipArt" sz="half" idx="4294967295"/>
          </p:nvPr>
        </p:nvGraphicFramePr>
        <p:xfrm>
          <a:off x="304800" y="3810000"/>
          <a:ext cx="3422650" cy="2743200"/>
        </p:xfrm>
        <a:graphic>
          <a:graphicData uri="http://schemas.openxmlformats.org/presentationml/2006/ole">
            <p:oleObj spid="_x0000_s4099" name="Clip" r:id="rId4" imgW="3041640" imgH="3657600" progId="MS_ClipArt_Gallery.2">
              <p:embed/>
            </p:oleObj>
          </a:graphicData>
        </a:graphic>
      </p:graphicFrame>
      <p:sp>
        <p:nvSpPr>
          <p:cNvPr id="56326" name="Rectangle 6"/>
          <p:cNvSpPr>
            <a:spLocks noChangeArrowheads="1"/>
          </p:cNvSpPr>
          <p:nvPr/>
        </p:nvSpPr>
        <p:spPr bwMode="auto">
          <a:xfrm>
            <a:off x="3962400" y="2133600"/>
            <a:ext cx="4718050" cy="701675"/>
          </a:xfrm>
          <a:prstGeom prst="rect">
            <a:avLst/>
          </a:prstGeom>
          <a:noFill/>
          <a:ln w="9525">
            <a:noFill/>
            <a:miter lim="800000"/>
            <a:headEnd/>
            <a:tailEnd/>
          </a:ln>
        </p:spPr>
        <p:txBody>
          <a:bodyPr lIns="92075" tIns="46038" rIns="92075" bIns="46038">
            <a:spAutoFit/>
          </a:bodyPr>
          <a:lstStyle/>
          <a:p>
            <a:pPr eaLnBrk="0" hangingPunct="0">
              <a:buFontTx/>
              <a:buChar char="•"/>
            </a:pPr>
            <a:r>
              <a:rPr lang="en-US" sz="4000" b="1">
                <a:latin typeface="Times New Roman" pitchFamily="18" charset="0"/>
              </a:rPr>
              <a:t> Simplicity</a:t>
            </a:r>
            <a:endParaRPr lang="en-US" sz="2800" b="1">
              <a:latin typeface="Times New Roman" pitchFamily="18" charset="0"/>
            </a:endParaRPr>
          </a:p>
        </p:txBody>
      </p:sp>
      <p:sp>
        <p:nvSpPr>
          <p:cNvPr id="56327" name="Rectangle 7"/>
          <p:cNvSpPr>
            <a:spLocks noChangeArrowheads="1"/>
          </p:cNvSpPr>
          <p:nvPr/>
        </p:nvSpPr>
        <p:spPr bwMode="auto">
          <a:xfrm>
            <a:off x="4194175" y="3124200"/>
            <a:ext cx="4949825" cy="1311275"/>
          </a:xfrm>
          <a:prstGeom prst="rect">
            <a:avLst/>
          </a:prstGeom>
          <a:noFill/>
          <a:ln w="9525">
            <a:noFill/>
            <a:miter lim="800000"/>
            <a:headEnd/>
            <a:tailEnd/>
          </a:ln>
        </p:spPr>
        <p:txBody>
          <a:bodyPr lIns="92075" tIns="46038" rIns="92075" bIns="46038">
            <a:spAutoFit/>
          </a:bodyPr>
          <a:lstStyle/>
          <a:p>
            <a:pPr eaLnBrk="0" hangingPunct="0">
              <a:buFontTx/>
              <a:buChar char="•"/>
            </a:pPr>
            <a:r>
              <a:rPr lang="en-US" sz="2400">
                <a:latin typeface="Times New Roman" pitchFamily="18" charset="0"/>
              </a:rPr>
              <a:t> </a:t>
            </a:r>
            <a:r>
              <a:rPr lang="en-US" sz="4000" b="1">
                <a:latin typeface="Times New Roman" pitchFamily="18" charset="0"/>
              </a:rPr>
              <a:t>Flexibility /    			Expansibility</a:t>
            </a:r>
            <a:endParaRPr lang="en-US" sz="2800" b="1">
              <a:latin typeface="Times New Roman" pitchFamily="18" charset="0"/>
            </a:endParaRPr>
          </a:p>
        </p:txBody>
      </p:sp>
      <p:sp>
        <p:nvSpPr>
          <p:cNvPr id="4103" name="Rectangle 8"/>
          <p:cNvSpPr>
            <a:spLocks noChangeArrowheads="1"/>
          </p:cNvSpPr>
          <p:nvPr/>
        </p:nvSpPr>
        <p:spPr bwMode="auto">
          <a:xfrm>
            <a:off x="4495800" y="5943600"/>
            <a:ext cx="3200400" cy="533400"/>
          </a:xfrm>
          <a:prstGeom prst="rect">
            <a:avLst/>
          </a:prstGeom>
          <a:noFill/>
          <a:ln w="12700">
            <a:noFill/>
            <a:miter lim="800000"/>
            <a:headEnd type="none" w="sm" len="sm"/>
            <a:tailEnd type="none" w="sm" len="sm"/>
          </a:ln>
        </p:spPr>
        <p:txBody>
          <a:bodyPr wrap="none" anchor="ctr"/>
          <a:lstStyle/>
          <a:p>
            <a:pPr algn="ctr" eaLnBrk="0" hangingPunct="0"/>
            <a:endParaRPr lang="en-US" sz="3600">
              <a:latin typeface="Times New Roman" pitchFamily="18" charset="0"/>
            </a:endParaRPr>
          </a:p>
        </p:txBody>
      </p:sp>
      <p:sp>
        <p:nvSpPr>
          <p:cNvPr id="56330" name="Rectangle 10"/>
          <p:cNvSpPr>
            <a:spLocks noChangeArrowheads="1"/>
          </p:cNvSpPr>
          <p:nvPr/>
        </p:nvSpPr>
        <p:spPr bwMode="auto">
          <a:xfrm>
            <a:off x="3962400" y="4572000"/>
            <a:ext cx="3573463" cy="762000"/>
          </a:xfrm>
          <a:prstGeom prst="rect">
            <a:avLst/>
          </a:prstGeom>
          <a:noFill/>
          <a:ln w="12700">
            <a:noFill/>
            <a:miter lim="800000"/>
            <a:headEnd type="none" w="sm" len="sm"/>
            <a:tailEnd type="none" w="sm" len="sm"/>
          </a:ln>
        </p:spPr>
        <p:txBody>
          <a:bodyPr>
            <a:spAutoFit/>
          </a:bodyPr>
          <a:lstStyle/>
          <a:p>
            <a:pPr eaLnBrk="0" hangingPunct="0">
              <a:buFontTx/>
              <a:buChar char="•"/>
            </a:pPr>
            <a:r>
              <a:rPr lang="en-US" sz="4400" b="1">
                <a:latin typeface="Times New Roman" pitchFamily="18" charset="0"/>
              </a:rPr>
              <a:t>Adaptability</a:t>
            </a:r>
          </a:p>
        </p:txBody>
      </p:sp>
      <p:sp>
        <p:nvSpPr>
          <p:cNvPr id="56331" name="Rectangle 11"/>
          <p:cNvSpPr>
            <a:spLocks noGrp="1" noChangeArrowheads="1"/>
          </p:cNvSpPr>
          <p:nvPr>
            <p:ph type="title" idx="4294967295"/>
          </p:nvPr>
        </p:nvSpPr>
        <p:spPr/>
        <p:txBody>
          <a:bodyPr/>
          <a:lstStyle/>
          <a:p>
            <a:pPr eaLnBrk="1" hangingPunct="1"/>
            <a:r>
              <a:rPr lang="en-US" sz="4000" b="1" smtClean="0">
                <a:solidFill>
                  <a:schemeClr val="tx1"/>
                </a:solidFill>
                <a:latin typeface="Comic Sans MS" pitchFamily="66" charset="0"/>
              </a:rPr>
              <a:t>CRITERIA of a good filing system…</a:t>
            </a:r>
            <a:br>
              <a:rPr lang="en-US" sz="4000" b="1" smtClean="0">
                <a:solidFill>
                  <a:schemeClr val="tx1"/>
                </a:solidFill>
                <a:latin typeface="Comic Sans MS" pitchFamily="66" charset="0"/>
              </a:rPr>
            </a:br>
            <a:endParaRPr lang="en-US" sz="4000" b="1" smtClean="0">
              <a:solidFill>
                <a:schemeClr val="tx1"/>
              </a:solidFill>
              <a:latin typeface="Comic Sans MS" pitchFamily="66"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6331"/>
                                        </p:tgtEl>
                                        <p:attrNameLst>
                                          <p:attrName>style.visibility</p:attrName>
                                        </p:attrNameLst>
                                      </p:cBhvr>
                                      <p:to>
                                        <p:strVal val="visible"/>
                                      </p:to>
                                    </p:set>
                                    <p:anim calcmode="discrete" valueType="clr">
                                      <p:cBhvr override="childStyle">
                                        <p:cTn id="7" dur="80"/>
                                        <p:tgtEl>
                                          <p:spTgt spid="5633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31"/>
                                        </p:tgtEl>
                                        <p:attrNameLst>
                                          <p:attrName>fillcolor</p:attrName>
                                        </p:attrNameLst>
                                      </p:cBhvr>
                                      <p:tavLst>
                                        <p:tav tm="0">
                                          <p:val>
                                            <p:clrVal>
                                              <a:schemeClr val="accent2"/>
                                            </p:clrVal>
                                          </p:val>
                                        </p:tav>
                                        <p:tav tm="50000">
                                          <p:val>
                                            <p:clrVal>
                                              <a:schemeClr val="hlink"/>
                                            </p:clrVal>
                                          </p:val>
                                        </p:tav>
                                      </p:tavLst>
                                    </p:anim>
                                    <p:set>
                                      <p:cBhvr>
                                        <p:cTn id="9" dur="80"/>
                                        <p:tgtEl>
                                          <p:spTgt spid="56331"/>
                                        </p:tgtEl>
                                        <p:attrNameLst>
                                          <p:attrName>fill.type</p:attrName>
                                        </p:attrNameLst>
                                      </p:cBhvr>
                                      <p:to>
                                        <p:strVal val="solid"/>
                                      </p:to>
                                    </p:set>
                                  </p:childTnLst>
                                </p:cTn>
                              </p:par>
                            </p:childTnLst>
                          </p:cTn>
                        </p:par>
                        <p:par>
                          <p:cTn id="10" fill="hold">
                            <p:stCondLst>
                              <p:cond delay="1200"/>
                            </p:stCondLst>
                            <p:childTnLst>
                              <p:par>
                                <p:cTn id="11" presetID="4" presetClass="entr" presetSubtype="16" fill="hold" nodeType="afterEffect">
                                  <p:stCondLst>
                                    <p:cond delay="0"/>
                                  </p:stCondLst>
                                  <p:childTnLst>
                                    <p:set>
                                      <p:cBhvr>
                                        <p:cTn id="12" dur="1" fill="hold">
                                          <p:stCondLst>
                                            <p:cond delay="0"/>
                                          </p:stCondLst>
                                        </p:cTn>
                                        <p:tgtEl>
                                          <p:spTgt spid="56323"/>
                                        </p:tgtEl>
                                        <p:attrNameLst>
                                          <p:attrName>style.visibility</p:attrName>
                                        </p:attrNameLst>
                                      </p:cBhvr>
                                      <p:to>
                                        <p:strVal val="visible"/>
                                      </p:to>
                                    </p:set>
                                    <p:animEffect transition="in" filter="box(in)">
                                      <p:cBhvr>
                                        <p:cTn id="13" dur="1000"/>
                                        <p:tgtEl>
                                          <p:spTgt spid="56323"/>
                                        </p:tgtEl>
                                      </p:cBhvr>
                                    </p:animEffect>
                                  </p:childTnLst>
                                </p:cTn>
                              </p:par>
                            </p:childTnLst>
                          </p:cTn>
                        </p:par>
                        <p:par>
                          <p:cTn id="14" fill="hold">
                            <p:stCondLst>
                              <p:cond delay="2200"/>
                            </p:stCondLst>
                            <p:childTnLst>
                              <p:par>
                                <p:cTn id="15" presetID="4" presetClass="entr" presetSubtype="16" fill="hold" nodeType="afterEffect">
                                  <p:stCondLst>
                                    <p:cond delay="0"/>
                                  </p:stCondLst>
                                  <p:childTnLst>
                                    <p:set>
                                      <p:cBhvr>
                                        <p:cTn id="16" dur="1" fill="hold">
                                          <p:stCondLst>
                                            <p:cond delay="0"/>
                                          </p:stCondLst>
                                        </p:cTn>
                                        <p:tgtEl>
                                          <p:spTgt spid="56324"/>
                                        </p:tgtEl>
                                        <p:attrNameLst>
                                          <p:attrName>style.visibility</p:attrName>
                                        </p:attrNameLst>
                                      </p:cBhvr>
                                      <p:to>
                                        <p:strVal val="visible"/>
                                      </p:to>
                                    </p:set>
                                    <p:animEffect transition="in" filter="box(in)">
                                      <p:cBhvr>
                                        <p:cTn id="17" dur="1000"/>
                                        <p:tgtEl>
                                          <p:spTgt spid="56324"/>
                                        </p:tgtEl>
                                      </p:cBhvr>
                                    </p:animEffect>
                                  </p:childTnLst>
                                </p:cTn>
                              </p:par>
                            </p:childTnLst>
                          </p:cTn>
                        </p:par>
                        <p:par>
                          <p:cTn id="18" fill="hold">
                            <p:stCondLst>
                              <p:cond delay="3200"/>
                            </p:stCondLst>
                            <p:childTnLst>
                              <p:par>
                                <p:cTn id="19" presetID="4" presetClass="entr" presetSubtype="16" fill="hold" grpId="0" nodeType="afterEffect">
                                  <p:stCondLst>
                                    <p:cond delay="0"/>
                                  </p:stCondLst>
                                  <p:childTnLst>
                                    <p:set>
                                      <p:cBhvr>
                                        <p:cTn id="20" dur="1" fill="hold">
                                          <p:stCondLst>
                                            <p:cond delay="0"/>
                                          </p:stCondLst>
                                        </p:cTn>
                                        <p:tgtEl>
                                          <p:spTgt spid="56326"/>
                                        </p:tgtEl>
                                        <p:attrNameLst>
                                          <p:attrName>style.visibility</p:attrName>
                                        </p:attrNameLst>
                                      </p:cBhvr>
                                      <p:to>
                                        <p:strVal val="visible"/>
                                      </p:to>
                                    </p:set>
                                    <p:animEffect transition="in" filter="box(in)">
                                      <p:cBhvr>
                                        <p:cTn id="21" dur="500"/>
                                        <p:tgtEl>
                                          <p:spTgt spid="56326"/>
                                        </p:tgtEl>
                                      </p:cBhvr>
                                    </p:animEffect>
                                  </p:childTnLst>
                                  <p:subTnLst>
                                    <p:animClr clrSpc="rgb" dir="cw">
                                      <p:cBhvr override="childStyle">
                                        <p:cTn dur="1" fill="hold" display="0" masterRel="nextClick" afterEffect="1"/>
                                        <p:tgtEl>
                                          <p:spTgt spid="56326"/>
                                        </p:tgtEl>
                                        <p:attrNameLst>
                                          <p:attrName>ppt_c</p:attrName>
                                        </p:attrNameLst>
                                      </p:cBhvr>
                                      <p:to>
                                        <a:srgbClr val="0033CC"/>
                                      </p:to>
                                    </p:animClr>
                                  </p:subTnLst>
                                </p:cTn>
                              </p:par>
                            </p:childTnLst>
                          </p:cTn>
                        </p:par>
                        <p:par>
                          <p:cTn id="22" fill="hold">
                            <p:stCondLst>
                              <p:cond delay="3700"/>
                            </p:stCondLst>
                            <p:childTnLst>
                              <p:par>
                                <p:cTn id="23" presetID="4" presetClass="entr" presetSubtype="32" fill="hold" grpId="0" nodeType="afterEffect">
                                  <p:stCondLst>
                                    <p:cond delay="0"/>
                                  </p:stCondLst>
                                  <p:childTnLst>
                                    <p:set>
                                      <p:cBhvr>
                                        <p:cTn id="24" dur="1" fill="hold">
                                          <p:stCondLst>
                                            <p:cond delay="0"/>
                                          </p:stCondLst>
                                        </p:cTn>
                                        <p:tgtEl>
                                          <p:spTgt spid="56327"/>
                                        </p:tgtEl>
                                        <p:attrNameLst>
                                          <p:attrName>style.visibility</p:attrName>
                                        </p:attrNameLst>
                                      </p:cBhvr>
                                      <p:to>
                                        <p:strVal val="visible"/>
                                      </p:to>
                                    </p:set>
                                    <p:animEffect transition="in" filter="box(out)">
                                      <p:cBhvr>
                                        <p:cTn id="25" dur="500"/>
                                        <p:tgtEl>
                                          <p:spTgt spid="56327"/>
                                        </p:tgtEl>
                                      </p:cBhvr>
                                    </p:animEffect>
                                  </p:childTnLst>
                                  <p:subTnLst>
                                    <p:animClr clrSpc="rgb" dir="cw">
                                      <p:cBhvr override="childStyle">
                                        <p:cTn dur="1" fill="hold" display="0" masterRel="nextClick" afterEffect="1"/>
                                        <p:tgtEl>
                                          <p:spTgt spid="56327"/>
                                        </p:tgtEl>
                                        <p:attrNameLst>
                                          <p:attrName>ppt_c</p:attrName>
                                        </p:attrNameLst>
                                      </p:cBhvr>
                                      <p:to>
                                        <a:srgbClr val="FF3399"/>
                                      </p:to>
                                    </p:animClr>
                                  </p:subTnLst>
                                </p:cTn>
                              </p:par>
                            </p:childTnLst>
                          </p:cTn>
                        </p:par>
                        <p:par>
                          <p:cTn id="26" fill="hold">
                            <p:stCondLst>
                              <p:cond delay="4200"/>
                            </p:stCondLst>
                            <p:childTnLst>
                              <p:par>
                                <p:cTn id="27" presetID="4" presetClass="entr" presetSubtype="16" fill="hold" grpId="0" nodeType="afterEffect">
                                  <p:stCondLst>
                                    <p:cond delay="0"/>
                                  </p:stCondLst>
                                  <p:childTnLst>
                                    <p:set>
                                      <p:cBhvr>
                                        <p:cTn id="28" dur="1" fill="hold">
                                          <p:stCondLst>
                                            <p:cond delay="0"/>
                                          </p:stCondLst>
                                        </p:cTn>
                                        <p:tgtEl>
                                          <p:spTgt spid="56330"/>
                                        </p:tgtEl>
                                        <p:attrNameLst>
                                          <p:attrName>style.visibility</p:attrName>
                                        </p:attrNameLst>
                                      </p:cBhvr>
                                      <p:to>
                                        <p:strVal val="visible"/>
                                      </p:to>
                                    </p:set>
                                    <p:animEffect transition="in" filter="box(in)">
                                      <p:cBhvr>
                                        <p:cTn id="29" dur="500"/>
                                        <p:tgtEl>
                                          <p:spTgt spid="56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utoUpdateAnimBg="0"/>
      <p:bldP spid="56327" grpId="0" autoUpdateAnimBg="0"/>
      <p:bldP spid="56330" grpId="0" autoUpdateAnimBg="0"/>
      <p:bldP spid="56331"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555DF8F-C032-4906-BBED-275016483F2F}" type="slidenum">
              <a:rPr lang="en-US" sz="1400">
                <a:latin typeface="Arial Black" pitchFamily="34" charset="0"/>
              </a:rPr>
              <a:pPr algn="r"/>
              <a:t>26</a:t>
            </a:fld>
            <a:endParaRPr lang="en-US" sz="1400">
              <a:latin typeface="Arial Black" pitchFamily="34" charset="0"/>
            </a:endParaRPr>
          </a:p>
        </p:txBody>
      </p:sp>
      <p:sp>
        <p:nvSpPr>
          <p:cNvPr id="57346" name="Rectangle 2"/>
          <p:cNvSpPr>
            <a:spLocks noGrp="1" noChangeArrowheads="1"/>
          </p:cNvSpPr>
          <p:nvPr>
            <p:ph type="title" idx="4294967295"/>
          </p:nvPr>
        </p:nvSpPr>
        <p:spPr>
          <a:xfrm>
            <a:off x="685800" y="152400"/>
            <a:ext cx="7772400" cy="1600200"/>
          </a:xfrm>
          <a:noFill/>
        </p:spPr>
        <p:txBody>
          <a:bodyPr lIns="92075" tIns="46038" rIns="92075" bIns="46038"/>
          <a:lstStyle/>
          <a:p>
            <a:pPr eaLnBrk="1" hangingPunct="1"/>
            <a:r>
              <a:rPr lang="en-US" sz="6600" b="1" smtClean="0">
                <a:solidFill>
                  <a:schemeClr val="tx1"/>
                </a:solidFill>
                <a:latin typeface="Comic Sans MS" pitchFamily="66" charset="0"/>
              </a:rPr>
              <a:t>Filing methods</a:t>
            </a:r>
            <a:endParaRPr lang="en-US" sz="6000" b="1" smtClean="0">
              <a:solidFill>
                <a:schemeClr val="tx1"/>
              </a:solidFill>
              <a:latin typeface="Comic Sans MS" pitchFamily="66" charset="0"/>
            </a:endParaRPr>
          </a:p>
        </p:txBody>
      </p:sp>
      <p:graphicFrame>
        <p:nvGraphicFramePr>
          <p:cNvPr id="57347" name="Object 3"/>
          <p:cNvGraphicFramePr>
            <a:graphicFrameLocks/>
          </p:cNvGraphicFramePr>
          <p:nvPr/>
        </p:nvGraphicFramePr>
        <p:xfrm>
          <a:off x="0" y="1447800"/>
          <a:ext cx="3429000" cy="2133600"/>
        </p:xfrm>
        <a:graphic>
          <a:graphicData uri="http://schemas.openxmlformats.org/presentationml/2006/ole">
            <p:oleObj spid="_x0000_s5122" name="Clip" r:id="rId3" imgW="1803240" imgH="1027080" progId="MS_ClipArt_Gallery.2">
              <p:embed/>
            </p:oleObj>
          </a:graphicData>
        </a:graphic>
      </p:graphicFrame>
      <p:graphicFrame>
        <p:nvGraphicFramePr>
          <p:cNvPr id="57348" name="Object 4"/>
          <p:cNvGraphicFramePr>
            <a:graphicFrameLocks/>
          </p:cNvGraphicFramePr>
          <p:nvPr>
            <p:ph type="clipArt" sz="half" idx="4294967295"/>
          </p:nvPr>
        </p:nvGraphicFramePr>
        <p:xfrm>
          <a:off x="304800" y="3810000"/>
          <a:ext cx="3422650" cy="2743200"/>
        </p:xfrm>
        <a:graphic>
          <a:graphicData uri="http://schemas.openxmlformats.org/presentationml/2006/ole">
            <p:oleObj spid="_x0000_s5123" name="Clip" r:id="rId4" imgW="3041640" imgH="3657600" progId="MS_ClipArt_Gallery.2">
              <p:embed/>
            </p:oleObj>
          </a:graphicData>
        </a:graphic>
      </p:graphicFrame>
      <p:sp>
        <p:nvSpPr>
          <p:cNvPr id="57349" name="Rectangle 5"/>
          <p:cNvSpPr>
            <a:spLocks noChangeArrowheads="1"/>
          </p:cNvSpPr>
          <p:nvPr/>
        </p:nvSpPr>
        <p:spPr bwMode="auto">
          <a:xfrm>
            <a:off x="3962400" y="2057400"/>
            <a:ext cx="4395788" cy="641350"/>
          </a:xfrm>
          <a:prstGeom prst="rect">
            <a:avLst/>
          </a:prstGeom>
          <a:noFill/>
          <a:ln w="9525">
            <a:noFill/>
            <a:miter lim="800000"/>
            <a:headEnd/>
            <a:tailEnd/>
          </a:ln>
        </p:spPr>
        <p:txBody>
          <a:bodyPr lIns="92075" tIns="46038" rIns="92075" bIns="46038">
            <a:spAutoFit/>
          </a:bodyPr>
          <a:lstStyle/>
          <a:p>
            <a:pPr eaLnBrk="0" hangingPunct="0">
              <a:buFontTx/>
              <a:buChar char="•"/>
            </a:pPr>
            <a:r>
              <a:rPr lang="en-US" sz="3200" b="1">
                <a:latin typeface="Times New Roman" pitchFamily="18" charset="0"/>
              </a:rPr>
              <a:t> </a:t>
            </a:r>
            <a:r>
              <a:rPr lang="en-US" sz="3600" b="1">
                <a:latin typeface="Times New Roman" pitchFamily="18" charset="0"/>
              </a:rPr>
              <a:t>numerical</a:t>
            </a:r>
            <a:endParaRPr lang="en-US" sz="3200" b="1">
              <a:latin typeface="Times New Roman" pitchFamily="18" charset="0"/>
            </a:endParaRPr>
          </a:p>
        </p:txBody>
      </p:sp>
      <p:sp>
        <p:nvSpPr>
          <p:cNvPr id="57350" name="Rectangle 6"/>
          <p:cNvSpPr>
            <a:spLocks noChangeArrowheads="1"/>
          </p:cNvSpPr>
          <p:nvPr/>
        </p:nvSpPr>
        <p:spPr bwMode="auto">
          <a:xfrm>
            <a:off x="4038600" y="2819400"/>
            <a:ext cx="4718050" cy="641350"/>
          </a:xfrm>
          <a:prstGeom prst="rect">
            <a:avLst/>
          </a:prstGeom>
          <a:noFill/>
          <a:ln w="9525">
            <a:noFill/>
            <a:miter lim="800000"/>
            <a:headEnd/>
            <a:tailEnd/>
          </a:ln>
        </p:spPr>
        <p:txBody>
          <a:bodyPr lIns="92075" tIns="46038" rIns="92075" bIns="46038">
            <a:spAutoFit/>
          </a:bodyPr>
          <a:lstStyle/>
          <a:p>
            <a:pPr eaLnBrk="0" hangingPunct="0">
              <a:buFontTx/>
              <a:buChar char="•"/>
            </a:pPr>
            <a:r>
              <a:rPr lang="en-US" sz="2800" b="1">
                <a:latin typeface="Times New Roman" pitchFamily="18" charset="0"/>
              </a:rPr>
              <a:t> </a:t>
            </a:r>
            <a:r>
              <a:rPr lang="en-US" sz="3600" b="1">
                <a:latin typeface="Times New Roman" pitchFamily="18" charset="0"/>
              </a:rPr>
              <a:t>alphabetic</a:t>
            </a:r>
          </a:p>
        </p:txBody>
      </p:sp>
      <p:sp>
        <p:nvSpPr>
          <p:cNvPr id="57352" name="Rectangle 8"/>
          <p:cNvSpPr>
            <a:spLocks noChangeArrowheads="1"/>
          </p:cNvSpPr>
          <p:nvPr/>
        </p:nvSpPr>
        <p:spPr bwMode="auto">
          <a:xfrm>
            <a:off x="4038600" y="3429000"/>
            <a:ext cx="5105400" cy="641350"/>
          </a:xfrm>
          <a:prstGeom prst="rect">
            <a:avLst/>
          </a:prstGeom>
          <a:noFill/>
          <a:ln w="9525">
            <a:noFill/>
            <a:miter lim="800000"/>
            <a:headEnd/>
            <a:tailEnd/>
          </a:ln>
        </p:spPr>
        <p:txBody>
          <a:bodyPr lIns="92075" tIns="46038" rIns="92075" bIns="46038">
            <a:spAutoFit/>
          </a:bodyPr>
          <a:lstStyle/>
          <a:p>
            <a:pPr eaLnBrk="0" hangingPunct="0">
              <a:buFontTx/>
              <a:buChar char="•"/>
            </a:pPr>
            <a:r>
              <a:rPr lang="en-US" sz="3600" b="1">
                <a:latin typeface="Times New Roman" pitchFamily="18" charset="0"/>
              </a:rPr>
              <a:t>geographic</a:t>
            </a:r>
          </a:p>
        </p:txBody>
      </p:sp>
      <p:sp>
        <p:nvSpPr>
          <p:cNvPr id="57354" name="Rectangle 10"/>
          <p:cNvSpPr>
            <a:spLocks noChangeArrowheads="1"/>
          </p:cNvSpPr>
          <p:nvPr/>
        </p:nvSpPr>
        <p:spPr bwMode="auto">
          <a:xfrm>
            <a:off x="4038600" y="4191000"/>
            <a:ext cx="5105400" cy="641350"/>
          </a:xfrm>
          <a:prstGeom prst="rect">
            <a:avLst/>
          </a:prstGeom>
          <a:noFill/>
          <a:ln w="9525">
            <a:noFill/>
            <a:miter lim="800000"/>
            <a:headEnd/>
            <a:tailEnd/>
          </a:ln>
        </p:spPr>
        <p:txBody>
          <a:bodyPr lIns="92075" tIns="46038" rIns="92075" bIns="46038">
            <a:spAutoFit/>
          </a:bodyPr>
          <a:lstStyle/>
          <a:p>
            <a:pPr eaLnBrk="0" hangingPunct="0">
              <a:buFontTx/>
              <a:buChar char="•"/>
            </a:pPr>
            <a:r>
              <a:rPr lang="en-US" sz="3600" b="1">
                <a:latin typeface="Times New Roman" pitchFamily="18" charset="0"/>
              </a:rPr>
              <a:t>form</a:t>
            </a:r>
          </a:p>
        </p:txBody>
      </p:sp>
      <p:sp>
        <p:nvSpPr>
          <p:cNvPr id="57355" name="Rectangle 11"/>
          <p:cNvSpPr>
            <a:spLocks noChangeArrowheads="1"/>
          </p:cNvSpPr>
          <p:nvPr/>
        </p:nvSpPr>
        <p:spPr bwMode="auto">
          <a:xfrm>
            <a:off x="4038600" y="4876800"/>
            <a:ext cx="5105400" cy="641350"/>
          </a:xfrm>
          <a:prstGeom prst="rect">
            <a:avLst/>
          </a:prstGeom>
          <a:noFill/>
          <a:ln w="9525">
            <a:noFill/>
            <a:miter lim="800000"/>
            <a:headEnd/>
            <a:tailEnd/>
          </a:ln>
        </p:spPr>
        <p:txBody>
          <a:bodyPr lIns="92075" tIns="46038" rIns="92075" bIns="46038">
            <a:spAutoFit/>
          </a:bodyPr>
          <a:lstStyle/>
          <a:p>
            <a:pPr eaLnBrk="0" hangingPunct="0">
              <a:buFontTx/>
              <a:buChar char="•"/>
            </a:pPr>
            <a:r>
              <a:rPr lang="en-US" sz="3600" b="1">
                <a:latin typeface="Times New Roman" pitchFamily="18" charset="0"/>
              </a:rPr>
              <a:t>chronologic</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7346"/>
                                        </p:tgtEl>
                                        <p:attrNameLst>
                                          <p:attrName>style.visibility</p:attrName>
                                        </p:attrNameLst>
                                      </p:cBhvr>
                                      <p:to>
                                        <p:strVal val="visible"/>
                                      </p:to>
                                    </p:set>
                                    <p:anim calcmode="discrete" valueType="clr">
                                      <p:cBhvr override="childStyle">
                                        <p:cTn id="7" dur="80"/>
                                        <p:tgtEl>
                                          <p:spTgt spid="573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7346"/>
                                        </p:tgtEl>
                                        <p:attrNameLst>
                                          <p:attrName>fillcolor</p:attrName>
                                        </p:attrNameLst>
                                      </p:cBhvr>
                                      <p:tavLst>
                                        <p:tav tm="0">
                                          <p:val>
                                            <p:clrVal>
                                              <a:schemeClr val="accent2"/>
                                            </p:clrVal>
                                          </p:val>
                                        </p:tav>
                                        <p:tav tm="50000">
                                          <p:val>
                                            <p:clrVal>
                                              <a:schemeClr val="hlink"/>
                                            </p:clrVal>
                                          </p:val>
                                        </p:tav>
                                      </p:tavLst>
                                    </p:anim>
                                    <p:set>
                                      <p:cBhvr>
                                        <p:cTn id="9" dur="80"/>
                                        <p:tgtEl>
                                          <p:spTgt spid="57346"/>
                                        </p:tgtEl>
                                        <p:attrNameLst>
                                          <p:attrName>fill.type</p:attrName>
                                        </p:attrNameLst>
                                      </p:cBhvr>
                                      <p:to>
                                        <p:strVal val="solid"/>
                                      </p:to>
                                    </p:set>
                                  </p:childTnLst>
                                </p:cTn>
                              </p:par>
                            </p:childTnLst>
                          </p:cTn>
                        </p:par>
                        <p:par>
                          <p:cTn id="10" fill="hold">
                            <p:stCondLst>
                              <p:cond delay="560"/>
                            </p:stCondLst>
                            <p:childTnLst>
                              <p:par>
                                <p:cTn id="11" presetID="4" presetClass="entr" presetSubtype="16" fill="hold" nodeType="afterEffect">
                                  <p:stCondLst>
                                    <p:cond delay="0"/>
                                  </p:stCondLst>
                                  <p:childTnLst>
                                    <p:set>
                                      <p:cBhvr>
                                        <p:cTn id="12" dur="1" fill="hold">
                                          <p:stCondLst>
                                            <p:cond delay="0"/>
                                          </p:stCondLst>
                                        </p:cTn>
                                        <p:tgtEl>
                                          <p:spTgt spid="57347"/>
                                        </p:tgtEl>
                                        <p:attrNameLst>
                                          <p:attrName>style.visibility</p:attrName>
                                        </p:attrNameLst>
                                      </p:cBhvr>
                                      <p:to>
                                        <p:strVal val="visible"/>
                                      </p:to>
                                    </p:set>
                                    <p:animEffect transition="in" filter="box(in)">
                                      <p:cBhvr>
                                        <p:cTn id="13" dur="500"/>
                                        <p:tgtEl>
                                          <p:spTgt spid="57347"/>
                                        </p:tgtEl>
                                      </p:cBhvr>
                                    </p:animEffect>
                                  </p:childTnLst>
                                </p:cTn>
                              </p:par>
                            </p:childTnLst>
                          </p:cTn>
                        </p:par>
                        <p:par>
                          <p:cTn id="14" fill="hold">
                            <p:stCondLst>
                              <p:cond delay="1060"/>
                            </p:stCondLst>
                            <p:childTnLst>
                              <p:par>
                                <p:cTn id="15" presetID="4" presetClass="entr" presetSubtype="16" fill="hold" nodeType="afterEffect">
                                  <p:stCondLst>
                                    <p:cond delay="0"/>
                                  </p:stCondLst>
                                  <p:childTnLst>
                                    <p:set>
                                      <p:cBhvr>
                                        <p:cTn id="16" dur="1" fill="hold">
                                          <p:stCondLst>
                                            <p:cond delay="0"/>
                                          </p:stCondLst>
                                        </p:cTn>
                                        <p:tgtEl>
                                          <p:spTgt spid="57348"/>
                                        </p:tgtEl>
                                        <p:attrNameLst>
                                          <p:attrName>style.visibility</p:attrName>
                                        </p:attrNameLst>
                                      </p:cBhvr>
                                      <p:to>
                                        <p:strVal val="visible"/>
                                      </p:to>
                                    </p:set>
                                    <p:animEffect transition="in" filter="box(in)">
                                      <p:cBhvr>
                                        <p:cTn id="17" dur="500"/>
                                        <p:tgtEl>
                                          <p:spTgt spid="57348"/>
                                        </p:tgtEl>
                                      </p:cBhvr>
                                    </p:animEffect>
                                  </p:childTnLst>
                                </p:cTn>
                              </p:par>
                            </p:childTnLst>
                          </p:cTn>
                        </p:par>
                        <p:par>
                          <p:cTn id="18" fill="hold">
                            <p:stCondLst>
                              <p:cond delay="1560"/>
                            </p:stCondLst>
                            <p:childTnLst>
                              <p:par>
                                <p:cTn id="19" presetID="15" presetClass="entr" presetSubtype="0" fill="hold" grpId="0" nodeType="afterEffect">
                                  <p:stCondLst>
                                    <p:cond delay="0"/>
                                  </p:stCondLst>
                                  <p:childTnLst>
                                    <p:set>
                                      <p:cBhvr>
                                        <p:cTn id="20" dur="1" fill="hold">
                                          <p:stCondLst>
                                            <p:cond delay="0"/>
                                          </p:stCondLst>
                                        </p:cTn>
                                        <p:tgtEl>
                                          <p:spTgt spid="57349"/>
                                        </p:tgtEl>
                                        <p:attrNameLst>
                                          <p:attrName>style.visibility</p:attrName>
                                        </p:attrNameLst>
                                      </p:cBhvr>
                                      <p:to>
                                        <p:strVal val="visible"/>
                                      </p:to>
                                    </p:set>
                                    <p:anim calcmode="lin" valueType="num">
                                      <p:cBhvr>
                                        <p:cTn id="21" dur="1000" fill="hold"/>
                                        <p:tgtEl>
                                          <p:spTgt spid="57349"/>
                                        </p:tgtEl>
                                        <p:attrNameLst>
                                          <p:attrName>ppt_w</p:attrName>
                                        </p:attrNameLst>
                                      </p:cBhvr>
                                      <p:tavLst>
                                        <p:tav tm="0">
                                          <p:val>
                                            <p:fltVal val="0"/>
                                          </p:val>
                                        </p:tav>
                                        <p:tav tm="100000">
                                          <p:val>
                                            <p:strVal val="#ppt_w"/>
                                          </p:val>
                                        </p:tav>
                                      </p:tavLst>
                                    </p:anim>
                                    <p:anim calcmode="lin" valueType="num">
                                      <p:cBhvr>
                                        <p:cTn id="22" dur="1000" fill="hold"/>
                                        <p:tgtEl>
                                          <p:spTgt spid="57349"/>
                                        </p:tgtEl>
                                        <p:attrNameLst>
                                          <p:attrName>ppt_h</p:attrName>
                                        </p:attrNameLst>
                                      </p:cBhvr>
                                      <p:tavLst>
                                        <p:tav tm="0">
                                          <p:val>
                                            <p:fltVal val="0"/>
                                          </p:val>
                                        </p:tav>
                                        <p:tav tm="100000">
                                          <p:val>
                                            <p:strVal val="#ppt_h"/>
                                          </p:val>
                                        </p:tav>
                                      </p:tavLst>
                                    </p:anim>
                                    <p:anim calcmode="lin" valueType="num">
                                      <p:cBhvr>
                                        <p:cTn id="23" dur="1000" fill="hold"/>
                                        <p:tgtEl>
                                          <p:spTgt spid="57349"/>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7349"/>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57349"/>
                                        </p:tgtEl>
                                        <p:attrNameLst>
                                          <p:attrName>ppt_c</p:attrName>
                                        </p:attrNameLst>
                                      </p:cBhvr>
                                      <p:to>
                                        <a:srgbClr val="FF3300"/>
                                      </p:to>
                                    </p:animClr>
                                  </p:sub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57350"/>
                                        </p:tgtEl>
                                        <p:attrNameLst>
                                          <p:attrName>style.visibility</p:attrName>
                                        </p:attrNameLst>
                                      </p:cBhvr>
                                      <p:to>
                                        <p:strVal val="visible"/>
                                      </p:to>
                                    </p:set>
                                    <p:anim calcmode="lin" valueType="num">
                                      <p:cBhvr>
                                        <p:cTn id="29" dur="1000" fill="hold"/>
                                        <p:tgtEl>
                                          <p:spTgt spid="57350"/>
                                        </p:tgtEl>
                                        <p:attrNameLst>
                                          <p:attrName>ppt_w</p:attrName>
                                        </p:attrNameLst>
                                      </p:cBhvr>
                                      <p:tavLst>
                                        <p:tav tm="0">
                                          <p:val>
                                            <p:fltVal val="0"/>
                                          </p:val>
                                        </p:tav>
                                        <p:tav tm="100000">
                                          <p:val>
                                            <p:strVal val="#ppt_w"/>
                                          </p:val>
                                        </p:tav>
                                      </p:tavLst>
                                    </p:anim>
                                    <p:anim calcmode="lin" valueType="num">
                                      <p:cBhvr>
                                        <p:cTn id="30" dur="1000" fill="hold"/>
                                        <p:tgtEl>
                                          <p:spTgt spid="57350"/>
                                        </p:tgtEl>
                                        <p:attrNameLst>
                                          <p:attrName>ppt_h</p:attrName>
                                        </p:attrNameLst>
                                      </p:cBhvr>
                                      <p:tavLst>
                                        <p:tav tm="0">
                                          <p:val>
                                            <p:fltVal val="0"/>
                                          </p:val>
                                        </p:tav>
                                        <p:tav tm="100000">
                                          <p:val>
                                            <p:strVal val="#ppt_h"/>
                                          </p:val>
                                        </p:tav>
                                      </p:tavLst>
                                    </p:anim>
                                    <p:anim calcmode="lin" valueType="num">
                                      <p:cBhvr>
                                        <p:cTn id="31" dur="1000" fill="hold"/>
                                        <p:tgtEl>
                                          <p:spTgt spid="57350"/>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7350"/>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57350"/>
                                        </p:tgtEl>
                                        <p:attrNameLst>
                                          <p:attrName>ppt_c</p:attrName>
                                        </p:attrNameLst>
                                      </p:cBhvr>
                                      <p:to>
                                        <a:srgbClr val="0033CC"/>
                                      </p:to>
                                    </p:animClr>
                                  </p:sub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57352"/>
                                        </p:tgtEl>
                                        <p:attrNameLst>
                                          <p:attrName>style.visibility</p:attrName>
                                        </p:attrNameLst>
                                      </p:cBhvr>
                                      <p:to>
                                        <p:strVal val="visible"/>
                                      </p:to>
                                    </p:set>
                                    <p:anim calcmode="lin" valueType="num">
                                      <p:cBhvr>
                                        <p:cTn id="37" dur="1000" fill="hold"/>
                                        <p:tgtEl>
                                          <p:spTgt spid="57352"/>
                                        </p:tgtEl>
                                        <p:attrNameLst>
                                          <p:attrName>ppt_w</p:attrName>
                                        </p:attrNameLst>
                                      </p:cBhvr>
                                      <p:tavLst>
                                        <p:tav tm="0">
                                          <p:val>
                                            <p:fltVal val="0"/>
                                          </p:val>
                                        </p:tav>
                                        <p:tav tm="100000">
                                          <p:val>
                                            <p:strVal val="#ppt_w"/>
                                          </p:val>
                                        </p:tav>
                                      </p:tavLst>
                                    </p:anim>
                                    <p:anim calcmode="lin" valueType="num">
                                      <p:cBhvr>
                                        <p:cTn id="38" dur="1000" fill="hold"/>
                                        <p:tgtEl>
                                          <p:spTgt spid="57352"/>
                                        </p:tgtEl>
                                        <p:attrNameLst>
                                          <p:attrName>ppt_h</p:attrName>
                                        </p:attrNameLst>
                                      </p:cBhvr>
                                      <p:tavLst>
                                        <p:tav tm="0">
                                          <p:val>
                                            <p:fltVal val="0"/>
                                          </p:val>
                                        </p:tav>
                                        <p:tav tm="100000">
                                          <p:val>
                                            <p:strVal val="#ppt_h"/>
                                          </p:val>
                                        </p:tav>
                                      </p:tavLst>
                                    </p:anim>
                                    <p:anim calcmode="lin" valueType="num">
                                      <p:cBhvr>
                                        <p:cTn id="39" dur="1000" fill="hold"/>
                                        <p:tgtEl>
                                          <p:spTgt spid="57352"/>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57352"/>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57352"/>
                                        </p:tgtEl>
                                        <p:attrNameLst>
                                          <p:attrName>ppt_c</p:attrName>
                                        </p:attrNameLst>
                                      </p:cBhvr>
                                      <p:to>
                                        <a:srgbClr val="FF3399"/>
                                      </p:to>
                                    </p:animClr>
                                  </p:sub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57354"/>
                                        </p:tgtEl>
                                        <p:attrNameLst>
                                          <p:attrName>style.visibility</p:attrName>
                                        </p:attrNameLst>
                                      </p:cBhvr>
                                      <p:to>
                                        <p:strVal val="visible"/>
                                      </p:to>
                                    </p:set>
                                    <p:anim calcmode="lin" valueType="num">
                                      <p:cBhvr>
                                        <p:cTn id="45" dur="1000" fill="hold"/>
                                        <p:tgtEl>
                                          <p:spTgt spid="57354"/>
                                        </p:tgtEl>
                                        <p:attrNameLst>
                                          <p:attrName>ppt_w</p:attrName>
                                        </p:attrNameLst>
                                      </p:cBhvr>
                                      <p:tavLst>
                                        <p:tav tm="0">
                                          <p:val>
                                            <p:fltVal val="0"/>
                                          </p:val>
                                        </p:tav>
                                        <p:tav tm="100000">
                                          <p:val>
                                            <p:strVal val="#ppt_w"/>
                                          </p:val>
                                        </p:tav>
                                      </p:tavLst>
                                    </p:anim>
                                    <p:anim calcmode="lin" valueType="num">
                                      <p:cBhvr>
                                        <p:cTn id="46" dur="1000" fill="hold"/>
                                        <p:tgtEl>
                                          <p:spTgt spid="57354"/>
                                        </p:tgtEl>
                                        <p:attrNameLst>
                                          <p:attrName>ppt_h</p:attrName>
                                        </p:attrNameLst>
                                      </p:cBhvr>
                                      <p:tavLst>
                                        <p:tav tm="0">
                                          <p:val>
                                            <p:fltVal val="0"/>
                                          </p:val>
                                        </p:tav>
                                        <p:tav tm="100000">
                                          <p:val>
                                            <p:strVal val="#ppt_h"/>
                                          </p:val>
                                        </p:tav>
                                      </p:tavLst>
                                    </p:anim>
                                    <p:anim calcmode="lin" valueType="num">
                                      <p:cBhvr>
                                        <p:cTn id="47" dur="1000" fill="hold"/>
                                        <p:tgtEl>
                                          <p:spTgt spid="5735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57354"/>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57354"/>
                                        </p:tgtEl>
                                        <p:attrNameLst>
                                          <p:attrName>ppt_c</p:attrName>
                                        </p:attrNameLst>
                                      </p:cBhvr>
                                      <p:to>
                                        <a:srgbClr val="66FF33"/>
                                      </p:to>
                                    </p:animClr>
                                  </p:subTnLst>
                                </p:cTn>
                              </p:par>
                            </p:childTnLst>
                          </p:cTn>
                        </p:par>
                      </p:childTnLst>
                    </p:cTn>
                  </p:par>
                  <p:par>
                    <p:cTn id="49" fill="hold">
                      <p:stCondLst>
                        <p:cond delay="indefinite"/>
                      </p:stCondLst>
                      <p:childTnLst>
                        <p:par>
                          <p:cTn id="50" fill="hold">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57355"/>
                                        </p:tgtEl>
                                        <p:attrNameLst>
                                          <p:attrName>style.visibility</p:attrName>
                                        </p:attrNameLst>
                                      </p:cBhvr>
                                      <p:to>
                                        <p:strVal val="visible"/>
                                      </p:to>
                                    </p:set>
                                    <p:anim calcmode="lin" valueType="num">
                                      <p:cBhvr>
                                        <p:cTn id="53" dur="1000" fill="hold"/>
                                        <p:tgtEl>
                                          <p:spTgt spid="57355"/>
                                        </p:tgtEl>
                                        <p:attrNameLst>
                                          <p:attrName>ppt_w</p:attrName>
                                        </p:attrNameLst>
                                      </p:cBhvr>
                                      <p:tavLst>
                                        <p:tav tm="0">
                                          <p:val>
                                            <p:fltVal val="0"/>
                                          </p:val>
                                        </p:tav>
                                        <p:tav tm="100000">
                                          <p:val>
                                            <p:strVal val="#ppt_w"/>
                                          </p:val>
                                        </p:tav>
                                      </p:tavLst>
                                    </p:anim>
                                    <p:anim calcmode="lin" valueType="num">
                                      <p:cBhvr>
                                        <p:cTn id="54" dur="1000" fill="hold"/>
                                        <p:tgtEl>
                                          <p:spTgt spid="57355"/>
                                        </p:tgtEl>
                                        <p:attrNameLst>
                                          <p:attrName>ppt_h</p:attrName>
                                        </p:attrNameLst>
                                      </p:cBhvr>
                                      <p:tavLst>
                                        <p:tav tm="0">
                                          <p:val>
                                            <p:fltVal val="0"/>
                                          </p:val>
                                        </p:tav>
                                        <p:tav tm="100000">
                                          <p:val>
                                            <p:strVal val="#ppt_h"/>
                                          </p:val>
                                        </p:tav>
                                      </p:tavLst>
                                    </p:anim>
                                    <p:anim calcmode="lin" valueType="num">
                                      <p:cBhvr>
                                        <p:cTn id="55" dur="1000" fill="hold"/>
                                        <p:tgtEl>
                                          <p:spTgt spid="57355"/>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57355"/>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57355"/>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9" grpId="0" autoUpdateAnimBg="0"/>
      <p:bldP spid="57350" grpId="0" autoUpdateAnimBg="0"/>
      <p:bldP spid="57352" grpId="0" autoUpdateAnimBg="0"/>
      <p:bldP spid="57354" grpId="0" autoUpdateAnimBg="0"/>
      <p:bldP spid="5735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B125ACCC-8481-4BB7-8914-9340F2187616}" type="slidenum">
              <a:rPr lang="en-US" sz="1400">
                <a:latin typeface="Arial Black" pitchFamily="34" charset="0"/>
              </a:rPr>
              <a:pPr algn="r"/>
              <a:t>27</a:t>
            </a:fld>
            <a:endParaRPr lang="en-US" sz="1400">
              <a:latin typeface="Arial Black" pitchFamily="34" charset="0"/>
            </a:endParaRPr>
          </a:p>
        </p:txBody>
      </p:sp>
      <p:sp>
        <p:nvSpPr>
          <p:cNvPr id="89090" name="Rectangle 2"/>
          <p:cNvSpPr>
            <a:spLocks noGrp="1" noChangeArrowheads="1"/>
          </p:cNvSpPr>
          <p:nvPr>
            <p:ph type="title" idx="4294967295"/>
          </p:nvPr>
        </p:nvSpPr>
        <p:spPr/>
        <p:txBody>
          <a:bodyPr/>
          <a:lstStyle/>
          <a:p>
            <a:pPr eaLnBrk="1" hangingPunct="1"/>
            <a:r>
              <a:rPr lang="en-US" smtClean="0">
                <a:latin typeface="Comic Sans MS" pitchFamily="66" charset="0"/>
              </a:rPr>
              <a:t>Numerical System</a:t>
            </a:r>
          </a:p>
        </p:txBody>
      </p:sp>
      <p:sp>
        <p:nvSpPr>
          <p:cNvPr id="89091" name="Rectangle 3"/>
          <p:cNvSpPr>
            <a:spLocks noGrp="1" noChangeArrowheads="1"/>
          </p:cNvSpPr>
          <p:nvPr>
            <p:ph type="body" idx="4294967295"/>
          </p:nvPr>
        </p:nvSpPr>
        <p:spPr>
          <a:xfrm>
            <a:off x="609600" y="1676400"/>
            <a:ext cx="8229600" cy="4495800"/>
          </a:xfrm>
        </p:spPr>
        <p:txBody>
          <a:bodyPr/>
          <a:lstStyle/>
          <a:p>
            <a:pPr eaLnBrk="1" hangingPunct="1">
              <a:lnSpc>
                <a:spcPct val="80000"/>
              </a:lnSpc>
            </a:pPr>
            <a:r>
              <a:rPr lang="en-US" smtClean="0">
                <a:latin typeface="Comic Sans MS" pitchFamily="66" charset="0"/>
              </a:rPr>
              <a:t>File units are placed in numerical sequence</a:t>
            </a:r>
            <a:r>
              <a:rPr lang="en-US" b="1" smtClean="0">
                <a:latin typeface="Comic Sans MS" pitchFamily="66" charset="0"/>
              </a:rPr>
              <a:t> 		 </a:t>
            </a:r>
            <a:endParaRPr lang="en-US" smtClean="0">
              <a:latin typeface="Comic Sans MS" pitchFamily="66" charset="0"/>
            </a:endParaRPr>
          </a:p>
          <a:p>
            <a:pPr eaLnBrk="1" hangingPunct="1">
              <a:lnSpc>
                <a:spcPct val="80000"/>
              </a:lnSpc>
            </a:pPr>
            <a:r>
              <a:rPr lang="en-US" smtClean="0">
                <a:latin typeface="Comic Sans MS" pitchFamily="66" charset="0"/>
              </a:rPr>
              <a:t>Originated from the registry system, used particularly in accessioning correspondences.     </a:t>
            </a:r>
          </a:p>
          <a:p>
            <a:pPr eaLnBrk="1" hangingPunct="1">
              <a:lnSpc>
                <a:spcPct val="80000"/>
              </a:lnSpc>
            </a:pPr>
            <a:r>
              <a:rPr lang="en-US" smtClean="0">
                <a:latin typeface="Comic Sans MS" pitchFamily="66" charset="0"/>
              </a:rPr>
              <a:t>Unsuited to handling name files.</a:t>
            </a:r>
          </a:p>
          <a:p>
            <a:pPr eaLnBrk="1" hangingPunct="1">
              <a:lnSpc>
                <a:spcPct val="80000"/>
              </a:lnSpc>
            </a:pPr>
            <a:r>
              <a:rPr lang="en-US" smtClean="0">
                <a:latin typeface="Comic Sans MS" pitchFamily="66" charset="0"/>
              </a:rPr>
              <a:t>Ideally useful for case files (file units containing all documents pertaining to a particular transaction, usually developed in legal or business records.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89090"/>
                                        </p:tgtEl>
                                        <p:attrNameLst>
                                          <p:attrName>style.visibility</p:attrName>
                                        </p:attrNameLst>
                                      </p:cBhvr>
                                      <p:to>
                                        <p:strVal val="visible"/>
                                      </p:to>
                                    </p:set>
                                    <p:anim calcmode="discrete" valueType="clr">
                                      <p:cBhvr override="childStyle">
                                        <p:cTn id="7" dur="80"/>
                                        <p:tgtEl>
                                          <p:spTgt spid="890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9090"/>
                                        </p:tgtEl>
                                        <p:attrNameLst>
                                          <p:attrName>fillcolor</p:attrName>
                                        </p:attrNameLst>
                                      </p:cBhvr>
                                      <p:tavLst>
                                        <p:tav tm="0">
                                          <p:val>
                                            <p:clrVal>
                                              <a:schemeClr val="accent2"/>
                                            </p:clrVal>
                                          </p:val>
                                        </p:tav>
                                        <p:tav tm="50000">
                                          <p:val>
                                            <p:clrVal>
                                              <a:schemeClr val="hlink"/>
                                            </p:clrVal>
                                          </p:val>
                                        </p:tav>
                                      </p:tavLst>
                                    </p:anim>
                                    <p:set>
                                      <p:cBhvr>
                                        <p:cTn id="9" dur="80"/>
                                        <p:tgtEl>
                                          <p:spTgt spid="8909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89091">
                                            <p:txEl>
                                              <p:pRg st="0" end="0"/>
                                            </p:txEl>
                                          </p:spTgt>
                                        </p:tgtEl>
                                        <p:attrNameLst>
                                          <p:attrName>style.visibility</p:attrName>
                                        </p:attrNameLst>
                                      </p:cBhvr>
                                      <p:to>
                                        <p:strVal val="visible"/>
                                      </p:to>
                                    </p:set>
                                    <p:anim calcmode="lin" valueType="num">
                                      <p:cBhvr>
                                        <p:cTn id="14" dur="500" fill="hold"/>
                                        <p:tgtEl>
                                          <p:spTgt spid="8909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89091">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89091">
                                            <p:txEl>
                                              <p:pRg st="0" end="0"/>
                                            </p:txEl>
                                          </p:spTgt>
                                        </p:tgtEl>
                                      </p:cBhvr>
                                    </p:animEffect>
                                  </p:childTnLst>
                                  <p:subTnLst>
                                    <p:animClr clrSpc="rgb" dir="cw">
                                      <p:cBhvr override="childStyle">
                                        <p:cTn dur="1" fill="hold" display="0" masterRel="nextClick" afterEffect="1"/>
                                        <p:tgtEl>
                                          <p:spTgt spid="89091">
                                            <p:txEl>
                                              <p:pRg st="0" end="0"/>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89091">
                                            <p:txEl>
                                              <p:pRg st="1" end="1"/>
                                            </p:txEl>
                                          </p:spTgt>
                                        </p:tgtEl>
                                        <p:attrNameLst>
                                          <p:attrName>style.visibility</p:attrName>
                                        </p:attrNameLst>
                                      </p:cBhvr>
                                      <p:to>
                                        <p:strVal val="visible"/>
                                      </p:to>
                                    </p:set>
                                    <p:anim calcmode="lin" valueType="num">
                                      <p:cBhvr>
                                        <p:cTn id="22"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89091">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89091">
                                            <p:txEl>
                                              <p:pRg st="1" end="1"/>
                                            </p:txEl>
                                          </p:spTgt>
                                        </p:tgtEl>
                                        <p:attrNameLst>
                                          <p:attrName>style.rotation</p:attrName>
                                        </p:attrNameLst>
                                      </p:cBhvr>
                                      <p:tavLst>
                                        <p:tav tm="0">
                                          <p:val>
                                            <p:fltVal val="90"/>
                                          </p:val>
                                        </p:tav>
                                        <p:tav tm="100000">
                                          <p:val>
                                            <p:fltVal val="0"/>
                                          </p:val>
                                        </p:tav>
                                      </p:tavLst>
                                    </p:anim>
                                    <p:animEffect transition="in" filter="fade">
                                      <p:cBhvr>
                                        <p:cTn id="25" dur="500"/>
                                        <p:tgtEl>
                                          <p:spTgt spid="89091">
                                            <p:txEl>
                                              <p:pRg st="1" end="1"/>
                                            </p:txEl>
                                          </p:spTgt>
                                        </p:tgtEl>
                                      </p:cBhvr>
                                    </p:animEffect>
                                  </p:childTnLst>
                                  <p:subTnLst>
                                    <p:animClr clrSpc="rgb" dir="cw">
                                      <p:cBhvr override="childStyle">
                                        <p:cTn dur="1" fill="hold" display="0" masterRel="nextClick" afterEffect="1"/>
                                        <p:tgtEl>
                                          <p:spTgt spid="89091">
                                            <p:txEl>
                                              <p:pRg st="1" end="1"/>
                                            </p:txEl>
                                          </p:spTgt>
                                        </p:tgtEl>
                                        <p:attrNameLst>
                                          <p:attrName>ppt_c</p:attrName>
                                        </p:attrNameLst>
                                      </p:cBhvr>
                                      <p:to>
                                        <a:schemeClr val="tx2"/>
                                      </p:to>
                                    </p:animClr>
                                  </p:sub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89091">
                                            <p:txEl>
                                              <p:pRg st="2" end="2"/>
                                            </p:txEl>
                                          </p:spTgt>
                                        </p:tgtEl>
                                        <p:attrNameLst>
                                          <p:attrName>style.visibility</p:attrName>
                                        </p:attrNameLst>
                                      </p:cBhvr>
                                      <p:to>
                                        <p:strVal val="visible"/>
                                      </p:to>
                                    </p:set>
                                    <p:anim calcmode="lin" valueType="num">
                                      <p:cBhvr>
                                        <p:cTn id="30"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89091">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89091">
                                            <p:txEl>
                                              <p:pRg st="2" end="2"/>
                                            </p:txEl>
                                          </p:spTgt>
                                        </p:tgtEl>
                                        <p:attrNameLst>
                                          <p:attrName>style.rotation</p:attrName>
                                        </p:attrNameLst>
                                      </p:cBhvr>
                                      <p:tavLst>
                                        <p:tav tm="0">
                                          <p:val>
                                            <p:fltVal val="90"/>
                                          </p:val>
                                        </p:tav>
                                        <p:tav tm="100000">
                                          <p:val>
                                            <p:fltVal val="0"/>
                                          </p:val>
                                        </p:tav>
                                      </p:tavLst>
                                    </p:anim>
                                    <p:animEffect transition="in" filter="fade">
                                      <p:cBhvr>
                                        <p:cTn id="33" dur="500"/>
                                        <p:tgtEl>
                                          <p:spTgt spid="89091">
                                            <p:txEl>
                                              <p:pRg st="2" end="2"/>
                                            </p:txEl>
                                          </p:spTgt>
                                        </p:tgtEl>
                                      </p:cBhvr>
                                    </p:animEffect>
                                  </p:childTnLst>
                                  <p:subTnLst>
                                    <p:animClr clrSpc="rgb" dir="cw">
                                      <p:cBhvr override="childStyle">
                                        <p:cTn dur="1" fill="hold" display="0" masterRel="nextClick" afterEffect="1"/>
                                        <p:tgtEl>
                                          <p:spTgt spid="89091">
                                            <p:txEl>
                                              <p:pRg st="2" end="2"/>
                                            </p:txEl>
                                          </p:spTgt>
                                        </p:tgtEl>
                                        <p:attrNameLst>
                                          <p:attrName>ppt_c</p:attrName>
                                        </p:attrNameLst>
                                      </p:cBhvr>
                                      <p:to>
                                        <a:schemeClr val="tx2"/>
                                      </p:to>
                                    </p:animClr>
                                  </p:sub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89091">
                                            <p:txEl>
                                              <p:pRg st="3" end="3"/>
                                            </p:txEl>
                                          </p:spTgt>
                                        </p:tgtEl>
                                        <p:attrNameLst>
                                          <p:attrName>style.visibility</p:attrName>
                                        </p:attrNameLst>
                                      </p:cBhvr>
                                      <p:to>
                                        <p:strVal val="visible"/>
                                      </p:to>
                                    </p:set>
                                    <p:anim calcmode="lin" valueType="num">
                                      <p:cBhvr>
                                        <p:cTn id="38" dur="500" fill="hold"/>
                                        <p:tgtEl>
                                          <p:spTgt spid="89091">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89091">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89091">
                                            <p:txEl>
                                              <p:pRg st="3" end="3"/>
                                            </p:txEl>
                                          </p:spTgt>
                                        </p:tgtEl>
                                        <p:attrNameLst>
                                          <p:attrName>style.rotation</p:attrName>
                                        </p:attrNameLst>
                                      </p:cBhvr>
                                      <p:tavLst>
                                        <p:tav tm="0">
                                          <p:val>
                                            <p:fltVal val="90"/>
                                          </p:val>
                                        </p:tav>
                                        <p:tav tm="100000">
                                          <p:val>
                                            <p:fltVal val="0"/>
                                          </p:val>
                                        </p:tav>
                                      </p:tavLst>
                                    </p:anim>
                                    <p:animEffect transition="in" filter="fade">
                                      <p:cBhvr>
                                        <p:cTn id="41" dur="500"/>
                                        <p:tgtEl>
                                          <p:spTgt spid="89091">
                                            <p:txEl>
                                              <p:pRg st="3" end="3"/>
                                            </p:txEl>
                                          </p:spTgt>
                                        </p:tgtEl>
                                      </p:cBhvr>
                                    </p:animEffect>
                                  </p:childTnLst>
                                  <p:subTnLst>
                                    <p:animClr clrSpc="rgb" dir="cw">
                                      <p:cBhvr override="childStyle">
                                        <p:cTn dur="1" fill="hold" display="0" masterRel="nextClick" afterEffect="1"/>
                                        <p:tgtEl>
                                          <p:spTgt spid="89091">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8B67A8C4-2B96-4DDC-BEC1-2B33C6AC6B85}" type="slidenum">
              <a:rPr lang="en-US" sz="1400">
                <a:latin typeface="Arial Black" pitchFamily="34" charset="0"/>
              </a:rPr>
              <a:pPr algn="r"/>
              <a:t>28</a:t>
            </a:fld>
            <a:endParaRPr lang="en-US" sz="1400">
              <a:latin typeface="Arial Black" pitchFamily="34" charset="0"/>
            </a:endParaRPr>
          </a:p>
        </p:txBody>
      </p:sp>
      <p:sp>
        <p:nvSpPr>
          <p:cNvPr id="90114" name="Rectangle 2"/>
          <p:cNvSpPr>
            <a:spLocks noGrp="1" noChangeArrowheads="1"/>
          </p:cNvSpPr>
          <p:nvPr>
            <p:ph type="title" idx="4294967295"/>
          </p:nvPr>
        </p:nvSpPr>
        <p:spPr/>
        <p:txBody>
          <a:bodyPr/>
          <a:lstStyle/>
          <a:p>
            <a:pPr eaLnBrk="1" hangingPunct="1"/>
            <a:r>
              <a:rPr lang="en-US" smtClean="0">
                <a:latin typeface="Comic Sans MS" pitchFamily="66" charset="0"/>
              </a:rPr>
              <a:t>Alphabetic System</a:t>
            </a:r>
          </a:p>
        </p:txBody>
      </p:sp>
      <p:sp>
        <p:nvSpPr>
          <p:cNvPr id="90115" name="Rectangle 3"/>
          <p:cNvSpPr>
            <a:spLocks noGrp="1" noChangeArrowheads="1"/>
          </p:cNvSpPr>
          <p:nvPr>
            <p:ph type="body" idx="4294967295"/>
          </p:nvPr>
        </p:nvSpPr>
        <p:spPr>
          <a:xfrm>
            <a:off x="381000" y="1981200"/>
            <a:ext cx="8763000" cy="4114800"/>
          </a:xfrm>
        </p:spPr>
        <p:txBody>
          <a:bodyPr/>
          <a:lstStyle/>
          <a:p>
            <a:pPr eaLnBrk="1" hangingPunct="1">
              <a:lnSpc>
                <a:spcPct val="80000"/>
              </a:lnSpc>
            </a:pPr>
            <a:r>
              <a:rPr lang="en-US" sz="2400" smtClean="0">
                <a:latin typeface="Comic Sans MS" pitchFamily="66" charset="0"/>
              </a:rPr>
              <a:t>File units are placed in alphabetical sequence</a:t>
            </a:r>
            <a:r>
              <a:rPr lang="en-US" sz="2400" b="1" smtClean="0">
                <a:latin typeface="Comic Sans MS" pitchFamily="66" charset="0"/>
              </a:rPr>
              <a:t>.    </a:t>
            </a:r>
            <a:endParaRPr lang="en-US" sz="2400" smtClean="0">
              <a:latin typeface="Comic Sans MS" pitchFamily="66" charset="0"/>
            </a:endParaRPr>
          </a:p>
          <a:p>
            <a:pPr eaLnBrk="1" hangingPunct="1">
              <a:lnSpc>
                <a:spcPct val="80000"/>
              </a:lnSpc>
            </a:pPr>
            <a:r>
              <a:rPr lang="en-US" sz="2400" smtClean="0">
                <a:latin typeface="Comic Sans MS" pitchFamily="66" charset="0"/>
              </a:rPr>
              <a:t>First used to arrange records relating to persons, then gradually to records relating to subjects.   </a:t>
            </a:r>
          </a:p>
          <a:p>
            <a:pPr eaLnBrk="1" hangingPunct="1">
              <a:lnSpc>
                <a:spcPct val="80000"/>
              </a:lnSpc>
            </a:pPr>
            <a:r>
              <a:rPr lang="en-US" sz="2400" smtClean="0">
                <a:latin typeface="Comic Sans MS" pitchFamily="66" charset="0"/>
              </a:rPr>
              <a:t>The system may be modified to group records related by a  common subject by:                            </a:t>
            </a:r>
          </a:p>
          <a:p>
            <a:pPr eaLnBrk="1" hangingPunct="1">
              <a:lnSpc>
                <a:spcPct val="80000"/>
              </a:lnSpc>
              <a:buFontTx/>
              <a:buNone/>
            </a:pPr>
            <a:r>
              <a:rPr lang="en-US" sz="2400" smtClean="0">
                <a:latin typeface="Comic Sans MS" pitchFamily="66" charset="0"/>
              </a:rPr>
              <a:t>          *standardizing subject headings  </a:t>
            </a:r>
          </a:p>
          <a:p>
            <a:pPr eaLnBrk="1" hangingPunct="1">
              <a:lnSpc>
                <a:spcPct val="80000"/>
              </a:lnSpc>
              <a:buFontTx/>
              <a:buNone/>
            </a:pPr>
            <a:r>
              <a:rPr lang="en-US" sz="2400" smtClean="0">
                <a:latin typeface="Comic Sans MS" pitchFamily="66" charset="0"/>
              </a:rPr>
              <a:t>		*subdividing the main subject headings                                                                                                        </a:t>
            </a:r>
          </a:p>
          <a:p>
            <a:pPr eaLnBrk="1" hangingPunct="1">
              <a:lnSpc>
                <a:spcPct val="80000"/>
              </a:lnSpc>
            </a:pPr>
            <a:r>
              <a:rPr lang="en-US" sz="2400" smtClean="0">
                <a:latin typeface="Comic Sans MS" pitchFamily="66" charset="0"/>
              </a:rPr>
              <a:t>Other alphabetical filing systems are:                                                                                                          </a:t>
            </a:r>
          </a:p>
          <a:p>
            <a:pPr eaLnBrk="1" hangingPunct="1">
              <a:lnSpc>
                <a:spcPct val="80000"/>
              </a:lnSpc>
              <a:buFontTx/>
              <a:buNone/>
            </a:pPr>
            <a:r>
              <a:rPr lang="en-US" sz="2400" smtClean="0">
                <a:latin typeface="Comic Sans MS" pitchFamily="66" charset="0"/>
              </a:rPr>
              <a:t>	*Alpha-numeric -  uses letters to designate main subject 	headings and numerals for subordinate headings                                                                                                                                             *Mnemonic -  uses alphabetical symbols to denote 	subordinate headings.</a:t>
            </a:r>
          </a:p>
          <a:p>
            <a:pPr eaLnBrk="1" hangingPunct="1">
              <a:lnSpc>
                <a:spcPct val="80000"/>
              </a:lnSpc>
            </a:pPr>
            <a:endParaRPr lang="en-US" sz="240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0114"/>
                                        </p:tgtEl>
                                        <p:attrNameLst>
                                          <p:attrName>style.visibility</p:attrName>
                                        </p:attrNameLst>
                                      </p:cBhvr>
                                      <p:to>
                                        <p:strVal val="visible"/>
                                      </p:to>
                                    </p:set>
                                    <p:anim calcmode="discrete" valueType="clr">
                                      <p:cBhvr override="childStyle">
                                        <p:cTn id="7" dur="80"/>
                                        <p:tgtEl>
                                          <p:spTgt spid="901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0114"/>
                                        </p:tgtEl>
                                        <p:attrNameLst>
                                          <p:attrName>fillcolor</p:attrName>
                                        </p:attrNameLst>
                                      </p:cBhvr>
                                      <p:tavLst>
                                        <p:tav tm="0">
                                          <p:val>
                                            <p:clrVal>
                                              <a:schemeClr val="accent2"/>
                                            </p:clrVal>
                                          </p:val>
                                        </p:tav>
                                        <p:tav tm="50000">
                                          <p:val>
                                            <p:clrVal>
                                              <a:schemeClr val="hlink"/>
                                            </p:clrVal>
                                          </p:val>
                                        </p:tav>
                                      </p:tavLst>
                                    </p:anim>
                                    <p:set>
                                      <p:cBhvr>
                                        <p:cTn id="9" dur="80"/>
                                        <p:tgtEl>
                                          <p:spTgt spid="9011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90115">
                                            <p:txEl>
                                              <p:pRg st="0" end="0"/>
                                            </p:txEl>
                                          </p:spTgt>
                                        </p:tgtEl>
                                        <p:attrNameLst>
                                          <p:attrName>style.visibility</p:attrName>
                                        </p:attrNameLst>
                                      </p:cBhvr>
                                      <p:to>
                                        <p:strVal val="visible"/>
                                      </p:to>
                                    </p:set>
                                    <p:anim calcmode="lin" valueType="num">
                                      <p:cBhvr>
                                        <p:cTn id="14" dur="500" fill="hold"/>
                                        <p:tgtEl>
                                          <p:spTgt spid="901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0115">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90115">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90115">
                                            <p:txEl>
                                              <p:pRg st="0" end="0"/>
                                            </p:txEl>
                                          </p:spTgt>
                                        </p:tgtEl>
                                      </p:cBhvr>
                                    </p:animEffect>
                                  </p:childTnLst>
                                  <p:subTnLst>
                                    <p:animClr clrSpc="rgb" dir="cw">
                                      <p:cBhvr override="childStyle">
                                        <p:cTn dur="1" fill="hold" display="0" masterRel="nextClick" afterEffect="1"/>
                                        <p:tgtEl>
                                          <p:spTgt spid="90115">
                                            <p:txEl>
                                              <p:pRg st="0" end="0"/>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90115">
                                            <p:txEl>
                                              <p:pRg st="1" end="1"/>
                                            </p:txEl>
                                          </p:spTgt>
                                        </p:tgtEl>
                                        <p:attrNameLst>
                                          <p:attrName>style.visibility</p:attrName>
                                        </p:attrNameLst>
                                      </p:cBhvr>
                                      <p:to>
                                        <p:strVal val="visible"/>
                                      </p:to>
                                    </p:set>
                                    <p:anim calcmode="lin" valueType="num">
                                      <p:cBhvr>
                                        <p:cTn id="22" dur="500" fill="hold"/>
                                        <p:tgtEl>
                                          <p:spTgt spid="9011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90115">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90115">
                                            <p:txEl>
                                              <p:pRg st="1" end="1"/>
                                            </p:txEl>
                                          </p:spTgt>
                                        </p:tgtEl>
                                        <p:attrNameLst>
                                          <p:attrName>style.rotation</p:attrName>
                                        </p:attrNameLst>
                                      </p:cBhvr>
                                      <p:tavLst>
                                        <p:tav tm="0">
                                          <p:val>
                                            <p:fltVal val="90"/>
                                          </p:val>
                                        </p:tav>
                                        <p:tav tm="100000">
                                          <p:val>
                                            <p:fltVal val="0"/>
                                          </p:val>
                                        </p:tav>
                                      </p:tavLst>
                                    </p:anim>
                                    <p:animEffect transition="in" filter="fade">
                                      <p:cBhvr>
                                        <p:cTn id="25" dur="500"/>
                                        <p:tgtEl>
                                          <p:spTgt spid="90115">
                                            <p:txEl>
                                              <p:pRg st="1" end="1"/>
                                            </p:txEl>
                                          </p:spTgt>
                                        </p:tgtEl>
                                      </p:cBhvr>
                                    </p:animEffect>
                                  </p:childTnLst>
                                  <p:subTnLst>
                                    <p:animClr clrSpc="rgb" dir="cw">
                                      <p:cBhvr override="childStyle">
                                        <p:cTn dur="1" fill="hold" display="0" masterRel="nextClick" afterEffect="1"/>
                                        <p:tgtEl>
                                          <p:spTgt spid="90115">
                                            <p:txEl>
                                              <p:pRg st="1" end="1"/>
                                            </p:txEl>
                                          </p:spTgt>
                                        </p:tgtEl>
                                        <p:attrNameLst>
                                          <p:attrName>ppt_c</p:attrName>
                                        </p:attrNameLst>
                                      </p:cBhvr>
                                      <p:to>
                                        <a:schemeClr val="tx2"/>
                                      </p:to>
                                    </p:animClr>
                                  </p:sub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90115">
                                            <p:txEl>
                                              <p:pRg st="2" end="2"/>
                                            </p:txEl>
                                          </p:spTgt>
                                        </p:tgtEl>
                                        <p:attrNameLst>
                                          <p:attrName>style.visibility</p:attrName>
                                        </p:attrNameLst>
                                      </p:cBhvr>
                                      <p:to>
                                        <p:strVal val="visible"/>
                                      </p:to>
                                    </p:set>
                                    <p:anim calcmode="lin" valueType="num">
                                      <p:cBhvr>
                                        <p:cTn id="30" dur="500" fill="hold"/>
                                        <p:tgtEl>
                                          <p:spTgt spid="90115">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90115">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90115">
                                            <p:txEl>
                                              <p:pRg st="2" end="2"/>
                                            </p:txEl>
                                          </p:spTgt>
                                        </p:tgtEl>
                                        <p:attrNameLst>
                                          <p:attrName>style.rotation</p:attrName>
                                        </p:attrNameLst>
                                      </p:cBhvr>
                                      <p:tavLst>
                                        <p:tav tm="0">
                                          <p:val>
                                            <p:fltVal val="90"/>
                                          </p:val>
                                        </p:tav>
                                        <p:tav tm="100000">
                                          <p:val>
                                            <p:fltVal val="0"/>
                                          </p:val>
                                        </p:tav>
                                      </p:tavLst>
                                    </p:anim>
                                    <p:animEffect transition="in" filter="fade">
                                      <p:cBhvr>
                                        <p:cTn id="33" dur="500"/>
                                        <p:tgtEl>
                                          <p:spTgt spid="90115">
                                            <p:txEl>
                                              <p:pRg st="2" end="2"/>
                                            </p:txEl>
                                          </p:spTgt>
                                        </p:tgtEl>
                                      </p:cBhvr>
                                    </p:animEffect>
                                  </p:childTnLst>
                                  <p:subTnLst>
                                    <p:animClr clrSpc="rgb" dir="cw">
                                      <p:cBhvr override="childStyle">
                                        <p:cTn dur="1" fill="hold" display="0" masterRel="nextClick" afterEffect="1"/>
                                        <p:tgtEl>
                                          <p:spTgt spid="90115">
                                            <p:txEl>
                                              <p:pRg st="2" end="2"/>
                                            </p:txEl>
                                          </p:spTgt>
                                        </p:tgtEl>
                                        <p:attrNameLst>
                                          <p:attrName>ppt_c</p:attrName>
                                        </p:attrNameLst>
                                      </p:cBhvr>
                                      <p:to>
                                        <a:schemeClr val="tx2"/>
                                      </p:to>
                                    </p:animClr>
                                  </p:sub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90115">
                                            <p:txEl>
                                              <p:pRg st="3" end="3"/>
                                            </p:txEl>
                                          </p:spTgt>
                                        </p:tgtEl>
                                        <p:attrNameLst>
                                          <p:attrName>style.visibility</p:attrName>
                                        </p:attrNameLst>
                                      </p:cBhvr>
                                      <p:to>
                                        <p:strVal val="visible"/>
                                      </p:to>
                                    </p:set>
                                    <p:anim calcmode="lin" valueType="num">
                                      <p:cBhvr>
                                        <p:cTn id="38" dur="500" fill="hold"/>
                                        <p:tgtEl>
                                          <p:spTgt spid="90115">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90115">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90115">
                                            <p:txEl>
                                              <p:pRg st="3" end="3"/>
                                            </p:txEl>
                                          </p:spTgt>
                                        </p:tgtEl>
                                        <p:attrNameLst>
                                          <p:attrName>style.rotation</p:attrName>
                                        </p:attrNameLst>
                                      </p:cBhvr>
                                      <p:tavLst>
                                        <p:tav tm="0">
                                          <p:val>
                                            <p:fltVal val="90"/>
                                          </p:val>
                                        </p:tav>
                                        <p:tav tm="100000">
                                          <p:val>
                                            <p:fltVal val="0"/>
                                          </p:val>
                                        </p:tav>
                                      </p:tavLst>
                                    </p:anim>
                                    <p:animEffect transition="in" filter="fade">
                                      <p:cBhvr>
                                        <p:cTn id="41" dur="500"/>
                                        <p:tgtEl>
                                          <p:spTgt spid="90115">
                                            <p:txEl>
                                              <p:pRg st="3" end="3"/>
                                            </p:txEl>
                                          </p:spTgt>
                                        </p:tgtEl>
                                      </p:cBhvr>
                                    </p:animEffect>
                                  </p:childTnLst>
                                  <p:subTnLst>
                                    <p:animClr clrSpc="rgb" dir="cw">
                                      <p:cBhvr override="childStyle">
                                        <p:cTn dur="1" fill="hold" display="0" masterRel="nextClick" afterEffect="1"/>
                                        <p:tgtEl>
                                          <p:spTgt spid="90115">
                                            <p:txEl>
                                              <p:pRg st="3" end="3"/>
                                            </p:txEl>
                                          </p:spTgt>
                                        </p:tgtEl>
                                        <p:attrNameLst>
                                          <p:attrName>ppt_c</p:attrName>
                                        </p:attrNameLst>
                                      </p:cBhvr>
                                      <p:to>
                                        <a:schemeClr val="tx2"/>
                                      </p:to>
                                    </p:animClr>
                                  </p:sub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90115">
                                            <p:txEl>
                                              <p:pRg st="4" end="4"/>
                                            </p:txEl>
                                          </p:spTgt>
                                        </p:tgtEl>
                                        <p:attrNameLst>
                                          <p:attrName>style.visibility</p:attrName>
                                        </p:attrNameLst>
                                      </p:cBhvr>
                                      <p:to>
                                        <p:strVal val="visible"/>
                                      </p:to>
                                    </p:set>
                                    <p:anim calcmode="lin" valueType="num">
                                      <p:cBhvr>
                                        <p:cTn id="46" dur="500" fill="hold"/>
                                        <p:tgtEl>
                                          <p:spTgt spid="9011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90115">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90115">
                                            <p:txEl>
                                              <p:pRg st="4" end="4"/>
                                            </p:txEl>
                                          </p:spTgt>
                                        </p:tgtEl>
                                        <p:attrNameLst>
                                          <p:attrName>style.rotation</p:attrName>
                                        </p:attrNameLst>
                                      </p:cBhvr>
                                      <p:tavLst>
                                        <p:tav tm="0">
                                          <p:val>
                                            <p:fltVal val="90"/>
                                          </p:val>
                                        </p:tav>
                                        <p:tav tm="100000">
                                          <p:val>
                                            <p:fltVal val="0"/>
                                          </p:val>
                                        </p:tav>
                                      </p:tavLst>
                                    </p:anim>
                                    <p:animEffect transition="in" filter="fade">
                                      <p:cBhvr>
                                        <p:cTn id="49" dur="500"/>
                                        <p:tgtEl>
                                          <p:spTgt spid="90115">
                                            <p:txEl>
                                              <p:pRg st="4" end="4"/>
                                            </p:txEl>
                                          </p:spTgt>
                                        </p:tgtEl>
                                      </p:cBhvr>
                                    </p:animEffect>
                                  </p:childTnLst>
                                  <p:subTnLst>
                                    <p:animClr clrSpc="rgb" dir="cw">
                                      <p:cBhvr override="childStyle">
                                        <p:cTn dur="1" fill="hold" display="0" masterRel="nextClick" afterEffect="1"/>
                                        <p:tgtEl>
                                          <p:spTgt spid="90115">
                                            <p:txEl>
                                              <p:pRg st="4" end="4"/>
                                            </p:txEl>
                                          </p:spTgt>
                                        </p:tgtEl>
                                        <p:attrNameLst>
                                          <p:attrName>ppt_c</p:attrName>
                                        </p:attrNameLst>
                                      </p:cBhvr>
                                      <p:to>
                                        <a:schemeClr val="tx2"/>
                                      </p:to>
                                    </p:animClr>
                                  </p:sub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90115">
                                            <p:txEl>
                                              <p:pRg st="5" end="5"/>
                                            </p:txEl>
                                          </p:spTgt>
                                        </p:tgtEl>
                                        <p:attrNameLst>
                                          <p:attrName>style.visibility</p:attrName>
                                        </p:attrNameLst>
                                      </p:cBhvr>
                                      <p:to>
                                        <p:strVal val="visible"/>
                                      </p:to>
                                    </p:set>
                                    <p:anim calcmode="lin" valueType="num">
                                      <p:cBhvr>
                                        <p:cTn id="54" dur="500" fill="hold"/>
                                        <p:tgtEl>
                                          <p:spTgt spid="90115">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90115">
                                            <p:txEl>
                                              <p:pRg st="5" end="5"/>
                                            </p:txEl>
                                          </p:spTgt>
                                        </p:tgtEl>
                                        <p:attrNameLst>
                                          <p:attrName>ppt_h</p:attrName>
                                        </p:attrNameLst>
                                      </p:cBhvr>
                                      <p:tavLst>
                                        <p:tav tm="0">
                                          <p:val>
                                            <p:fltVal val="0"/>
                                          </p:val>
                                        </p:tav>
                                        <p:tav tm="100000">
                                          <p:val>
                                            <p:strVal val="#ppt_h"/>
                                          </p:val>
                                        </p:tav>
                                      </p:tavLst>
                                    </p:anim>
                                    <p:anim calcmode="lin" valueType="num">
                                      <p:cBhvr>
                                        <p:cTn id="56" dur="500" fill="hold"/>
                                        <p:tgtEl>
                                          <p:spTgt spid="90115">
                                            <p:txEl>
                                              <p:pRg st="5" end="5"/>
                                            </p:txEl>
                                          </p:spTgt>
                                        </p:tgtEl>
                                        <p:attrNameLst>
                                          <p:attrName>style.rotation</p:attrName>
                                        </p:attrNameLst>
                                      </p:cBhvr>
                                      <p:tavLst>
                                        <p:tav tm="0">
                                          <p:val>
                                            <p:fltVal val="90"/>
                                          </p:val>
                                        </p:tav>
                                        <p:tav tm="100000">
                                          <p:val>
                                            <p:fltVal val="0"/>
                                          </p:val>
                                        </p:tav>
                                      </p:tavLst>
                                    </p:anim>
                                    <p:animEffect transition="in" filter="fade">
                                      <p:cBhvr>
                                        <p:cTn id="57" dur="500"/>
                                        <p:tgtEl>
                                          <p:spTgt spid="90115">
                                            <p:txEl>
                                              <p:pRg st="5" end="5"/>
                                            </p:txEl>
                                          </p:spTgt>
                                        </p:tgtEl>
                                      </p:cBhvr>
                                    </p:animEffect>
                                  </p:childTnLst>
                                  <p:subTnLst>
                                    <p:animClr clrSpc="rgb" dir="cw">
                                      <p:cBhvr override="childStyle">
                                        <p:cTn dur="1" fill="hold" display="0" masterRel="nextClick" afterEffect="1"/>
                                        <p:tgtEl>
                                          <p:spTgt spid="90115">
                                            <p:txEl>
                                              <p:pRg st="5" end="5"/>
                                            </p:txEl>
                                          </p:spTgt>
                                        </p:tgtEl>
                                        <p:attrNameLst>
                                          <p:attrName>ppt_c</p:attrName>
                                        </p:attrNameLst>
                                      </p:cBhvr>
                                      <p:to>
                                        <a:schemeClr val="tx2"/>
                                      </p:to>
                                    </p:animClr>
                                  </p:sub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iterate type="lt">
                                    <p:tmPct val="5000"/>
                                  </p:iterate>
                                  <p:childTnLst>
                                    <p:set>
                                      <p:cBhvr>
                                        <p:cTn id="61" dur="1" fill="hold">
                                          <p:stCondLst>
                                            <p:cond delay="0"/>
                                          </p:stCondLst>
                                        </p:cTn>
                                        <p:tgtEl>
                                          <p:spTgt spid="90115">
                                            <p:txEl>
                                              <p:pRg st="6" end="6"/>
                                            </p:txEl>
                                          </p:spTgt>
                                        </p:tgtEl>
                                        <p:attrNameLst>
                                          <p:attrName>style.visibility</p:attrName>
                                        </p:attrNameLst>
                                      </p:cBhvr>
                                      <p:to>
                                        <p:strVal val="visible"/>
                                      </p:to>
                                    </p:set>
                                    <p:anim calcmode="lin" valueType="num">
                                      <p:cBhvr>
                                        <p:cTn id="62" dur="500" fill="hold"/>
                                        <p:tgtEl>
                                          <p:spTgt spid="90115">
                                            <p:txEl>
                                              <p:pRg st="6" end="6"/>
                                            </p:txEl>
                                          </p:spTgt>
                                        </p:tgtEl>
                                        <p:attrNameLst>
                                          <p:attrName>ppt_w</p:attrName>
                                        </p:attrNameLst>
                                      </p:cBhvr>
                                      <p:tavLst>
                                        <p:tav tm="0">
                                          <p:val>
                                            <p:fltVal val="0"/>
                                          </p:val>
                                        </p:tav>
                                        <p:tav tm="100000">
                                          <p:val>
                                            <p:strVal val="#ppt_w"/>
                                          </p:val>
                                        </p:tav>
                                      </p:tavLst>
                                    </p:anim>
                                    <p:anim calcmode="lin" valueType="num">
                                      <p:cBhvr>
                                        <p:cTn id="63" dur="500" fill="hold"/>
                                        <p:tgtEl>
                                          <p:spTgt spid="90115">
                                            <p:txEl>
                                              <p:pRg st="6" end="6"/>
                                            </p:txEl>
                                          </p:spTgt>
                                        </p:tgtEl>
                                        <p:attrNameLst>
                                          <p:attrName>ppt_h</p:attrName>
                                        </p:attrNameLst>
                                      </p:cBhvr>
                                      <p:tavLst>
                                        <p:tav tm="0">
                                          <p:val>
                                            <p:fltVal val="0"/>
                                          </p:val>
                                        </p:tav>
                                        <p:tav tm="100000">
                                          <p:val>
                                            <p:strVal val="#ppt_h"/>
                                          </p:val>
                                        </p:tav>
                                      </p:tavLst>
                                    </p:anim>
                                    <p:anim calcmode="lin" valueType="num">
                                      <p:cBhvr>
                                        <p:cTn id="64" dur="500" fill="hold"/>
                                        <p:tgtEl>
                                          <p:spTgt spid="90115">
                                            <p:txEl>
                                              <p:pRg st="6" end="6"/>
                                            </p:txEl>
                                          </p:spTgt>
                                        </p:tgtEl>
                                        <p:attrNameLst>
                                          <p:attrName>style.rotation</p:attrName>
                                        </p:attrNameLst>
                                      </p:cBhvr>
                                      <p:tavLst>
                                        <p:tav tm="0">
                                          <p:val>
                                            <p:fltVal val="90"/>
                                          </p:val>
                                        </p:tav>
                                        <p:tav tm="100000">
                                          <p:val>
                                            <p:fltVal val="0"/>
                                          </p:val>
                                        </p:tav>
                                      </p:tavLst>
                                    </p:anim>
                                    <p:animEffect transition="in" filter="fade">
                                      <p:cBhvr>
                                        <p:cTn id="65" dur="500"/>
                                        <p:tgtEl>
                                          <p:spTgt spid="90115">
                                            <p:txEl>
                                              <p:pRg st="6" end="6"/>
                                            </p:txEl>
                                          </p:spTgt>
                                        </p:tgtEl>
                                      </p:cBhvr>
                                    </p:animEffect>
                                  </p:childTnLst>
                                  <p:subTnLst>
                                    <p:animClr clrSpc="rgb" dir="cw">
                                      <p:cBhvr override="childStyle">
                                        <p:cTn dur="1" fill="hold" display="0" masterRel="nextClick" afterEffect="1"/>
                                        <p:tgtEl>
                                          <p:spTgt spid="90115">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8B1B8EAB-CAA9-4031-8472-33A8DBE281D8}" type="slidenum">
              <a:rPr lang="en-US" sz="1400">
                <a:latin typeface="Arial Black" pitchFamily="34" charset="0"/>
              </a:rPr>
              <a:pPr algn="r"/>
              <a:t>29</a:t>
            </a:fld>
            <a:endParaRPr lang="en-US" sz="1400">
              <a:latin typeface="Arial Black" pitchFamily="34" charset="0"/>
            </a:endParaRPr>
          </a:p>
        </p:txBody>
      </p:sp>
      <p:sp>
        <p:nvSpPr>
          <p:cNvPr id="92164" name="Rectangle 4"/>
          <p:cNvSpPr>
            <a:spLocks noGrp="1" noChangeArrowheads="1"/>
          </p:cNvSpPr>
          <p:nvPr>
            <p:ph type="title" idx="4294967295"/>
          </p:nvPr>
        </p:nvSpPr>
        <p:spPr/>
        <p:txBody>
          <a:bodyPr/>
          <a:lstStyle/>
          <a:p>
            <a:pPr eaLnBrk="1" hangingPunct="1"/>
            <a:r>
              <a:rPr lang="en-US" smtClean="0">
                <a:latin typeface="Comic Sans MS" pitchFamily="66" charset="0"/>
              </a:rPr>
              <a:t>Other Filing Systems</a:t>
            </a:r>
          </a:p>
        </p:txBody>
      </p:sp>
      <p:sp>
        <p:nvSpPr>
          <p:cNvPr id="92165" name="Rectangle 5"/>
          <p:cNvSpPr>
            <a:spLocks noGrp="1" noChangeArrowheads="1"/>
          </p:cNvSpPr>
          <p:nvPr>
            <p:ph type="body" idx="4294967295"/>
          </p:nvPr>
        </p:nvSpPr>
        <p:spPr>
          <a:xfrm>
            <a:off x="304800" y="1447800"/>
            <a:ext cx="8839200" cy="5105400"/>
          </a:xfrm>
        </p:spPr>
        <p:txBody>
          <a:bodyPr/>
          <a:lstStyle/>
          <a:p>
            <a:pPr eaLnBrk="1" hangingPunct="1">
              <a:lnSpc>
                <a:spcPct val="90000"/>
              </a:lnSpc>
            </a:pPr>
            <a:r>
              <a:rPr lang="en-US" sz="3600" b="1" smtClean="0">
                <a:latin typeface="Comic Sans MS" pitchFamily="66" charset="0"/>
              </a:rPr>
              <a:t>Geographic Filing</a:t>
            </a:r>
            <a:r>
              <a:rPr lang="en-US" b="1" smtClean="0">
                <a:latin typeface="Comic Sans MS" pitchFamily="66" charset="0"/>
              </a:rPr>
              <a:t>:  </a:t>
            </a:r>
            <a:r>
              <a:rPr lang="en-US" smtClean="0">
                <a:latin typeface="Comic Sans MS" pitchFamily="66" charset="0"/>
              </a:rPr>
              <a:t>files records by location or place first, followed by the name or subject.                                                                                              </a:t>
            </a:r>
          </a:p>
          <a:p>
            <a:pPr eaLnBrk="1" hangingPunct="1">
              <a:lnSpc>
                <a:spcPct val="90000"/>
              </a:lnSpc>
            </a:pPr>
            <a:r>
              <a:rPr lang="en-US" sz="3600" b="1" smtClean="0">
                <a:latin typeface="Comic Sans MS" pitchFamily="66" charset="0"/>
              </a:rPr>
              <a:t>Forms</a:t>
            </a:r>
            <a:r>
              <a:rPr lang="en-US" b="1" smtClean="0">
                <a:latin typeface="Comic Sans MS" pitchFamily="66" charset="0"/>
              </a:rPr>
              <a:t> :  </a:t>
            </a:r>
            <a:r>
              <a:rPr lang="en-US" smtClean="0">
                <a:latin typeface="Comic Sans MS" pitchFamily="66" charset="0"/>
              </a:rPr>
              <a:t>groups records according to their format or type (e.g. minutes, reports, invoices, receipts)</a:t>
            </a:r>
            <a:r>
              <a:rPr lang="en-US" b="1" smtClean="0">
                <a:latin typeface="Comic Sans MS" pitchFamily="66" charset="0"/>
              </a:rPr>
              <a:t> </a:t>
            </a:r>
          </a:p>
          <a:p>
            <a:pPr eaLnBrk="1" hangingPunct="1">
              <a:lnSpc>
                <a:spcPct val="90000"/>
              </a:lnSpc>
            </a:pPr>
            <a:r>
              <a:rPr lang="en-US" sz="3600" b="1" smtClean="0">
                <a:latin typeface="Comic Sans MS" pitchFamily="66" charset="0"/>
              </a:rPr>
              <a:t>Subject Filing</a:t>
            </a:r>
            <a:r>
              <a:rPr lang="en-US" smtClean="0">
                <a:latin typeface="Comic Sans MS" pitchFamily="66" charset="0"/>
              </a:rPr>
              <a:t>:  places records under subject classification. </a:t>
            </a:r>
          </a:p>
          <a:p>
            <a:pPr eaLnBrk="1" hangingPunct="1">
              <a:lnSpc>
                <a:spcPct val="90000"/>
              </a:lnSpc>
            </a:pPr>
            <a:r>
              <a:rPr lang="en-US" sz="3600" b="1" smtClean="0">
                <a:latin typeface="Comic Sans MS" pitchFamily="66" charset="0"/>
              </a:rPr>
              <a:t>Chronologic Filing</a:t>
            </a:r>
            <a:r>
              <a:rPr lang="en-US" smtClean="0">
                <a:latin typeface="Comic Sans MS" pitchFamily="66" charset="0"/>
              </a:rPr>
              <a:t>: files records by year, month, and date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2164"/>
                                        </p:tgtEl>
                                        <p:attrNameLst>
                                          <p:attrName>style.visibility</p:attrName>
                                        </p:attrNameLst>
                                      </p:cBhvr>
                                      <p:to>
                                        <p:strVal val="visible"/>
                                      </p:to>
                                    </p:set>
                                    <p:anim calcmode="discrete" valueType="clr">
                                      <p:cBhvr override="childStyle">
                                        <p:cTn id="7" dur="80"/>
                                        <p:tgtEl>
                                          <p:spTgt spid="921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164"/>
                                        </p:tgtEl>
                                        <p:attrNameLst>
                                          <p:attrName>fillcolor</p:attrName>
                                        </p:attrNameLst>
                                      </p:cBhvr>
                                      <p:tavLst>
                                        <p:tav tm="0">
                                          <p:val>
                                            <p:clrVal>
                                              <a:schemeClr val="accent2"/>
                                            </p:clrVal>
                                          </p:val>
                                        </p:tav>
                                        <p:tav tm="50000">
                                          <p:val>
                                            <p:clrVal>
                                              <a:schemeClr val="hlink"/>
                                            </p:clrVal>
                                          </p:val>
                                        </p:tav>
                                      </p:tavLst>
                                    </p:anim>
                                    <p:set>
                                      <p:cBhvr>
                                        <p:cTn id="9" dur="80"/>
                                        <p:tgtEl>
                                          <p:spTgt spid="9216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92165">
                                            <p:txEl>
                                              <p:pRg st="0" end="0"/>
                                            </p:txEl>
                                          </p:spTgt>
                                        </p:tgtEl>
                                        <p:attrNameLst>
                                          <p:attrName>style.visibility</p:attrName>
                                        </p:attrNameLst>
                                      </p:cBhvr>
                                      <p:to>
                                        <p:strVal val="visible"/>
                                      </p:to>
                                    </p:set>
                                    <p:animEffect transition="in" filter="dissolve">
                                      <p:cBhvr>
                                        <p:cTn id="14" dur="500"/>
                                        <p:tgtEl>
                                          <p:spTgt spid="92165">
                                            <p:txEl>
                                              <p:pRg st="0" end="0"/>
                                            </p:txEl>
                                          </p:spTgt>
                                        </p:tgtEl>
                                      </p:cBhvr>
                                    </p:animEffect>
                                  </p:childTnLst>
                                  <p:subTnLst>
                                    <p:animClr clrSpc="rgb" dir="cw">
                                      <p:cBhvr override="childStyle">
                                        <p:cTn dur="1" fill="hold" display="0" masterRel="nextClick" afterEffect="1"/>
                                        <p:tgtEl>
                                          <p:spTgt spid="92165">
                                            <p:txEl>
                                              <p:pRg st="0" end="0"/>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2165">
                                            <p:txEl>
                                              <p:pRg st="1" end="1"/>
                                            </p:txEl>
                                          </p:spTgt>
                                        </p:tgtEl>
                                        <p:attrNameLst>
                                          <p:attrName>style.visibility</p:attrName>
                                        </p:attrNameLst>
                                      </p:cBhvr>
                                      <p:to>
                                        <p:strVal val="visible"/>
                                      </p:to>
                                    </p:set>
                                    <p:animEffect transition="in" filter="dissolve">
                                      <p:cBhvr>
                                        <p:cTn id="19" dur="500"/>
                                        <p:tgtEl>
                                          <p:spTgt spid="92165">
                                            <p:txEl>
                                              <p:pRg st="1" end="1"/>
                                            </p:txEl>
                                          </p:spTgt>
                                        </p:tgtEl>
                                      </p:cBhvr>
                                    </p:animEffect>
                                  </p:childTnLst>
                                  <p:subTnLst>
                                    <p:animClr clrSpc="rgb" dir="cw">
                                      <p:cBhvr override="childStyle">
                                        <p:cTn dur="1" fill="hold" display="0" masterRel="nextClick" afterEffect="1"/>
                                        <p:tgtEl>
                                          <p:spTgt spid="92165">
                                            <p:txEl>
                                              <p:pRg st="1" end="1"/>
                                            </p:txEl>
                                          </p:spTgt>
                                        </p:tgtEl>
                                        <p:attrNameLst>
                                          <p:attrName>ppt_c</p:attrName>
                                        </p:attrNameLst>
                                      </p:cBhvr>
                                      <p:to>
                                        <a:schemeClr val="tx2"/>
                                      </p:to>
                                    </p:animClr>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2165">
                                            <p:txEl>
                                              <p:pRg st="2" end="2"/>
                                            </p:txEl>
                                          </p:spTgt>
                                        </p:tgtEl>
                                        <p:attrNameLst>
                                          <p:attrName>style.visibility</p:attrName>
                                        </p:attrNameLst>
                                      </p:cBhvr>
                                      <p:to>
                                        <p:strVal val="visible"/>
                                      </p:to>
                                    </p:set>
                                    <p:animEffect transition="in" filter="dissolve">
                                      <p:cBhvr>
                                        <p:cTn id="24" dur="500"/>
                                        <p:tgtEl>
                                          <p:spTgt spid="92165">
                                            <p:txEl>
                                              <p:pRg st="2" end="2"/>
                                            </p:txEl>
                                          </p:spTgt>
                                        </p:tgtEl>
                                      </p:cBhvr>
                                    </p:animEffect>
                                  </p:childTnLst>
                                  <p:subTnLst>
                                    <p:animClr clrSpc="rgb" dir="cw">
                                      <p:cBhvr override="childStyle">
                                        <p:cTn dur="1" fill="hold" display="0" masterRel="nextClick" afterEffect="1"/>
                                        <p:tgtEl>
                                          <p:spTgt spid="92165">
                                            <p:txEl>
                                              <p:pRg st="2" end="2"/>
                                            </p:txEl>
                                          </p:spTgt>
                                        </p:tgtEl>
                                        <p:attrNameLst>
                                          <p:attrName>ppt_c</p:attrName>
                                        </p:attrNameLst>
                                      </p:cBhvr>
                                      <p:to>
                                        <a:schemeClr val="tx2"/>
                                      </p:to>
                                    </p:animClr>
                                  </p:sub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2165">
                                            <p:txEl>
                                              <p:pRg st="3" end="3"/>
                                            </p:txEl>
                                          </p:spTgt>
                                        </p:tgtEl>
                                        <p:attrNameLst>
                                          <p:attrName>style.visibility</p:attrName>
                                        </p:attrNameLst>
                                      </p:cBhvr>
                                      <p:to>
                                        <p:strVal val="visible"/>
                                      </p:to>
                                    </p:set>
                                    <p:animEffect transition="in" filter="dissolve">
                                      <p:cBhvr>
                                        <p:cTn id="29" dur="500"/>
                                        <p:tgtEl>
                                          <p:spTgt spid="92165">
                                            <p:txEl>
                                              <p:pRg st="3" end="3"/>
                                            </p:txEl>
                                          </p:spTgt>
                                        </p:tgtEl>
                                      </p:cBhvr>
                                    </p:animEffect>
                                  </p:childTnLst>
                                  <p:subTnLst>
                                    <p:animClr clrSpc="rgb" dir="cw">
                                      <p:cBhvr override="childStyle">
                                        <p:cTn dur="1" fill="hold" display="0" masterRel="nextClick" afterEffect="1"/>
                                        <p:tgtEl>
                                          <p:spTgt spid="9216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lIns="0" rIns="0" bIns="0" anchor="b"/>
          <a:lstStyle/>
          <a:p>
            <a:pPr eaLnBrk="1" hangingPunct="1"/>
            <a:r>
              <a:rPr lang="en-US" smtClean="0">
                <a:solidFill>
                  <a:srgbClr val="7B9899"/>
                </a:solidFill>
              </a:rPr>
              <a:t>Office Administration </a:t>
            </a:r>
            <a:r>
              <a:rPr lang="en-US" b="1" smtClean="0">
                <a:solidFill>
                  <a:srgbClr val="7B9899"/>
                </a:solidFill>
              </a:rPr>
              <a:t>FOCUS</a:t>
            </a:r>
          </a:p>
        </p:txBody>
      </p:sp>
      <p:sp>
        <p:nvSpPr>
          <p:cNvPr id="10243" name="Rectangle 3"/>
          <p:cNvSpPr>
            <a:spLocks noGrp="1" noChangeArrowheads="1"/>
          </p:cNvSpPr>
          <p:nvPr>
            <p:ph idx="4294967295"/>
          </p:nvPr>
        </p:nvSpPr>
        <p:spPr/>
        <p:txBody>
          <a:bodyPr/>
          <a:lstStyle/>
          <a:p>
            <a:pPr marL="273050" indent="-273050" eaLnBrk="1" hangingPunct="1">
              <a:lnSpc>
                <a:spcPct val="90000"/>
              </a:lnSpc>
            </a:pPr>
            <a:r>
              <a:rPr lang="en-US" sz="2500" smtClean="0"/>
              <a:t>Management of employees</a:t>
            </a:r>
          </a:p>
          <a:p>
            <a:pPr marL="273050" indent="-273050" eaLnBrk="1" hangingPunct="1">
              <a:lnSpc>
                <a:spcPct val="90000"/>
              </a:lnSpc>
            </a:pPr>
            <a:r>
              <a:rPr lang="en-US" sz="2500" smtClean="0"/>
              <a:t>Ensure adequate resources needed for continuous productive results </a:t>
            </a:r>
          </a:p>
          <a:p>
            <a:pPr marL="273050" indent="-273050" eaLnBrk="1" hangingPunct="1">
              <a:lnSpc>
                <a:spcPct val="90000"/>
              </a:lnSpc>
            </a:pPr>
            <a:r>
              <a:rPr lang="en-US" sz="2500" smtClean="0"/>
              <a:t>Overseeing the day to day operations</a:t>
            </a:r>
          </a:p>
          <a:p>
            <a:pPr marL="273050" indent="-273050" eaLnBrk="1" hangingPunct="1">
              <a:lnSpc>
                <a:spcPct val="90000"/>
              </a:lnSpc>
            </a:pPr>
            <a:endParaRPr lang="en-US" sz="900" smtClean="0"/>
          </a:p>
          <a:p>
            <a:pPr marL="273050" indent="-273050" eaLnBrk="1" hangingPunct="1">
              <a:lnSpc>
                <a:spcPct val="90000"/>
              </a:lnSpc>
              <a:buFont typeface="Wingdings" pitchFamily="2" charset="2"/>
              <a:buNone/>
            </a:pPr>
            <a:r>
              <a:rPr lang="en-US" sz="3300" smtClean="0"/>
              <a:t>In a PCS office specifically focuses </a:t>
            </a:r>
          </a:p>
          <a:p>
            <a:pPr marL="273050" indent="-273050" eaLnBrk="1" hangingPunct="1">
              <a:lnSpc>
                <a:spcPct val="90000"/>
              </a:lnSpc>
              <a:buFont typeface="Wingdings" pitchFamily="2" charset="2"/>
              <a:buNone/>
            </a:pPr>
            <a:r>
              <a:rPr lang="en-US" sz="2600" smtClean="0"/>
              <a:t>	- </a:t>
            </a:r>
            <a:r>
              <a:rPr lang="en-US" sz="2200" smtClean="0"/>
              <a:t>to ensure providing quality services to the satisfaction of the clients</a:t>
            </a:r>
          </a:p>
          <a:p>
            <a:pPr marL="273050" indent="-273050" eaLnBrk="1" hangingPunct="1">
              <a:lnSpc>
                <a:spcPct val="90000"/>
              </a:lnSpc>
              <a:buFont typeface="Wingdings" pitchFamily="2" charset="2"/>
              <a:buNone/>
            </a:pPr>
            <a:r>
              <a:rPr lang="en-US" sz="2200" smtClean="0"/>
              <a:t>	- to ensure technical standards achieved in compliance of law </a:t>
            </a:r>
          </a:p>
          <a:p>
            <a:pPr marL="273050" indent="-273050" eaLnBrk="1" hangingPunct="1">
              <a:lnSpc>
                <a:spcPct val="90000"/>
              </a:lnSpc>
              <a:buFont typeface="Wingdings" pitchFamily="2" charset="2"/>
              <a:buNone/>
            </a:pPr>
            <a:r>
              <a:rPr lang="en-US" sz="2200" smtClean="0"/>
              <a:t>	- to keep abreast the latest amendments and changes of law with constant knowledge updation as a tool.</a:t>
            </a:r>
            <a:endParaRPr lang="en-US" sz="2900" smtClean="0"/>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8978C7E8-193D-4CB7-A47B-917E28935445}" type="slidenum">
              <a:rPr lang="en-US" sz="1200">
                <a:solidFill>
                  <a:schemeClr val="tx2">
                    <a:shade val="90000"/>
                  </a:schemeClr>
                </a:solidFill>
              </a:rPr>
              <a:pPr algn="r">
                <a:defRPr/>
              </a:pPr>
              <a:t>3</a:t>
            </a:fld>
            <a:endParaRPr lang="en-US" sz="1200">
              <a:solidFill>
                <a:schemeClr val="tx2">
                  <a:shade val="90000"/>
                </a:schemeClr>
              </a:solidFill>
            </a:endParaRPr>
          </a:p>
        </p:txBody>
      </p:sp>
      <p:pic>
        <p:nvPicPr>
          <p:cNvPr id="10245" name="Picture 5" descr="ANd9GcSGnOh-tWUsjE-ypxAILNiFqZIliglX6W8MXtinMEQXhYtRLZwh"/>
          <p:cNvPicPr>
            <a:picLocks noChangeAspect="1" noChangeArrowheads="1"/>
          </p:cNvPicPr>
          <p:nvPr/>
        </p:nvPicPr>
        <p:blipFill>
          <a:blip r:embed="rId2" cstate="print"/>
          <a:srcRect/>
          <a:stretch>
            <a:fillRect/>
          </a:stretch>
        </p:blipFill>
        <p:spPr bwMode="auto">
          <a:xfrm>
            <a:off x="6629400" y="5640388"/>
            <a:ext cx="2492375" cy="1141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6AAD498E-BCC3-4602-B00E-EA0175D8CD57}" type="slidenum">
              <a:rPr lang="en-US" sz="1400">
                <a:latin typeface="Arial Black" pitchFamily="34" charset="0"/>
              </a:rPr>
              <a:pPr algn="r"/>
              <a:t>30</a:t>
            </a:fld>
            <a:endParaRPr lang="en-US" sz="1400">
              <a:latin typeface="Arial Black" pitchFamily="34" charset="0"/>
            </a:endParaRPr>
          </a:p>
        </p:txBody>
      </p:sp>
      <p:sp>
        <p:nvSpPr>
          <p:cNvPr id="105475" name="Rectangle 3"/>
          <p:cNvSpPr>
            <a:spLocks noGrp="1" noChangeArrowheads="1"/>
          </p:cNvSpPr>
          <p:nvPr>
            <p:ph type="title" idx="4294967295"/>
          </p:nvPr>
        </p:nvSpPr>
        <p:spPr>
          <a:noFill/>
        </p:spPr>
        <p:txBody>
          <a:bodyPr lIns="92075" tIns="46038" rIns="92075" bIns="46038"/>
          <a:lstStyle/>
          <a:p>
            <a:pPr eaLnBrk="1" hangingPunct="1"/>
            <a:r>
              <a:rPr lang="en-US" sz="5400" b="1" smtClean="0">
                <a:latin typeface="Comic Sans MS" pitchFamily="66" charset="0"/>
              </a:rPr>
              <a:t>Procedures in Filing</a:t>
            </a:r>
          </a:p>
        </p:txBody>
      </p:sp>
      <p:sp>
        <p:nvSpPr>
          <p:cNvPr id="105476" name="Rectangle 4"/>
          <p:cNvSpPr>
            <a:spLocks noGrp="1" noChangeArrowheads="1"/>
          </p:cNvSpPr>
          <p:nvPr>
            <p:ph type="body" idx="4294967295"/>
          </p:nvPr>
        </p:nvSpPr>
        <p:spPr>
          <a:noFill/>
        </p:spPr>
        <p:txBody>
          <a:bodyPr lIns="92075" tIns="46038" rIns="92075" bIns="46038"/>
          <a:lstStyle/>
          <a:p>
            <a:pPr eaLnBrk="1" hangingPunct="1"/>
            <a:r>
              <a:rPr lang="en-US" sz="4400" b="1" smtClean="0">
                <a:latin typeface="Comic Sans MS" pitchFamily="66" charset="0"/>
              </a:rPr>
              <a:t>indexing </a:t>
            </a:r>
            <a:r>
              <a:rPr lang="en-US" sz="3600" b="1" smtClean="0">
                <a:latin typeface="Comic Sans MS" pitchFamily="66" charset="0"/>
              </a:rPr>
              <a:t>by card or register</a:t>
            </a:r>
          </a:p>
          <a:p>
            <a:pPr eaLnBrk="1" hangingPunct="1"/>
            <a:r>
              <a:rPr lang="en-US" sz="4400" b="1" smtClean="0">
                <a:latin typeface="Comic Sans MS" pitchFamily="66" charset="0"/>
              </a:rPr>
              <a:t>coding </a:t>
            </a:r>
            <a:r>
              <a:rPr lang="en-US" sz="2400" b="1" smtClean="0">
                <a:latin typeface="Comic Sans MS" pitchFamily="66" charset="0"/>
              </a:rPr>
              <a:t>by writing symbols or captions, or highlighting indexed name or subject</a:t>
            </a:r>
            <a:endParaRPr lang="en-US" sz="4400" b="1" smtClean="0">
              <a:latin typeface="Comic Sans MS" pitchFamily="66" charset="0"/>
            </a:endParaRPr>
          </a:p>
          <a:p>
            <a:pPr eaLnBrk="1" hangingPunct="1"/>
            <a:r>
              <a:rPr lang="en-US" sz="4400" b="1" smtClean="0">
                <a:latin typeface="Comic Sans MS" pitchFamily="66" charset="0"/>
              </a:rPr>
              <a:t>sorting </a:t>
            </a:r>
            <a:r>
              <a:rPr lang="en-US" sz="2800" b="1" smtClean="0">
                <a:latin typeface="Comic Sans MS" pitchFamily="66" charset="0"/>
              </a:rPr>
              <a:t>by tray</a:t>
            </a:r>
          </a:p>
          <a:p>
            <a:pPr eaLnBrk="1" hangingPunct="1"/>
            <a:r>
              <a:rPr lang="en-US" sz="4400" b="1" smtClean="0">
                <a:latin typeface="Comic Sans MS" pitchFamily="66" charset="0"/>
              </a:rPr>
              <a:t>filing</a:t>
            </a: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5475">
                                            <p:txEl>
                                              <p:pRg st="0" end="0"/>
                                            </p:txEl>
                                          </p:spTgt>
                                        </p:tgtEl>
                                        <p:attrNameLst>
                                          <p:attrName>style.visibility</p:attrName>
                                        </p:attrNameLst>
                                      </p:cBhvr>
                                      <p:to>
                                        <p:strVal val="visible"/>
                                      </p:to>
                                    </p:set>
                                    <p:anim calcmode="discrete" valueType="clr">
                                      <p:cBhvr override="childStyle">
                                        <p:cTn id="7" dur="80"/>
                                        <p:tgtEl>
                                          <p:spTgt spid="1054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547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5475">
                                            <p:txEl>
                                              <p:pRg st="0" end="0"/>
                                            </p:txEl>
                                          </p:spTgt>
                                        </p:tgtEl>
                                        <p:attrNameLst>
                                          <p:attrName>fill.type</p:attrName>
                                        </p:attrNameLst>
                                      </p:cBhvr>
                                      <p:to>
                                        <p:strVal val="solid"/>
                                      </p:to>
                                    </p:set>
                                  </p:childTnLst>
                                </p:cTn>
                              </p:par>
                            </p:childTnLst>
                          </p:cTn>
                        </p:par>
                        <p:par>
                          <p:cTn id="10" fill="hold">
                            <p:stCondLst>
                              <p:cond delay="76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105476">
                                            <p:txEl>
                                              <p:pRg st="0" end="0"/>
                                            </p:txEl>
                                          </p:spTgt>
                                        </p:tgtEl>
                                        <p:attrNameLst>
                                          <p:attrName>style.visibility</p:attrName>
                                        </p:attrNameLst>
                                      </p:cBhvr>
                                      <p:to>
                                        <p:strVal val="visible"/>
                                      </p:to>
                                    </p:set>
                                    <p:anim by="(-#ppt_w*2)" calcmode="lin" valueType="num">
                                      <p:cBhvr rctx="PPT">
                                        <p:cTn id="13" dur="250" autoRev="1" fill="hold">
                                          <p:stCondLst>
                                            <p:cond delay="0"/>
                                          </p:stCondLst>
                                        </p:cTn>
                                        <p:tgtEl>
                                          <p:spTgt spid="105476">
                                            <p:txEl>
                                              <p:pRg st="0" end="0"/>
                                            </p:txEl>
                                          </p:spTgt>
                                        </p:tgtEl>
                                        <p:attrNameLst>
                                          <p:attrName>ppt_w</p:attrName>
                                        </p:attrNameLst>
                                      </p:cBhvr>
                                    </p:anim>
                                    <p:anim by="(#ppt_w*0.50)" calcmode="lin" valueType="num">
                                      <p:cBhvr>
                                        <p:cTn id="14" dur="250" decel="50000" autoRev="1" fill="hold">
                                          <p:stCondLst>
                                            <p:cond delay="0"/>
                                          </p:stCondLst>
                                        </p:cTn>
                                        <p:tgtEl>
                                          <p:spTgt spid="105476">
                                            <p:txEl>
                                              <p:pRg st="0" end="0"/>
                                            </p:txEl>
                                          </p:spTgt>
                                        </p:tgtEl>
                                        <p:attrNameLst>
                                          <p:attrName>ppt_x</p:attrName>
                                        </p:attrNameLst>
                                      </p:cBhvr>
                                    </p:anim>
                                    <p:anim from="(-#ppt_h/2)" to="(#ppt_y)" calcmode="lin" valueType="num">
                                      <p:cBhvr>
                                        <p:cTn id="15" dur="500" fill="hold">
                                          <p:stCondLst>
                                            <p:cond delay="0"/>
                                          </p:stCondLst>
                                        </p:cTn>
                                        <p:tgtEl>
                                          <p:spTgt spid="105476">
                                            <p:txEl>
                                              <p:pRg st="0" end="0"/>
                                            </p:txEl>
                                          </p:spTgt>
                                        </p:tgtEl>
                                        <p:attrNameLst>
                                          <p:attrName>ppt_y</p:attrName>
                                        </p:attrNameLst>
                                      </p:cBhvr>
                                    </p:anim>
                                    <p:animRot by="21600000">
                                      <p:cBhvr>
                                        <p:cTn id="16" dur="500" fill="hold">
                                          <p:stCondLst>
                                            <p:cond delay="0"/>
                                          </p:stCondLst>
                                        </p:cTn>
                                        <p:tgtEl>
                                          <p:spTgt spid="105476">
                                            <p:txEl>
                                              <p:pRg st="0" end="0"/>
                                            </p:txEl>
                                          </p:spTgt>
                                        </p:tgtEl>
                                        <p:attrNameLst>
                                          <p:attrName>r</p:attrName>
                                        </p:attrNameLst>
                                      </p:cBhvr>
                                    </p:animRot>
                                  </p:childTnLst>
                                  <p:subTnLst>
                                    <p:animClr clrSpc="rgb" dir="cw">
                                      <p:cBhvr override="childStyle">
                                        <p:cTn dur="1" fill="hold" display="0" masterRel="nextClick" afterEffect="1"/>
                                        <p:tgtEl>
                                          <p:spTgt spid="105476">
                                            <p:txEl>
                                              <p:pRg st="0" end="0"/>
                                            </p:txEl>
                                          </p:spTgt>
                                        </p:tgtEl>
                                        <p:attrNameLst>
                                          <p:attrName>ppt_c</p:attrName>
                                        </p:attrNameLst>
                                      </p:cBhvr>
                                      <p:to>
                                        <a:srgbClr val="FF3300"/>
                                      </p:to>
                                    </p:animClr>
                                  </p:subTnLst>
                                </p:cTn>
                              </p:par>
                            </p:childTnLst>
                          </p:cTn>
                        </p:par>
                        <p:par>
                          <p:cTn id="17" fill="hold">
                            <p:stCondLst>
                              <p:cond delay="241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105476">
                                            <p:txEl>
                                              <p:pRg st="1" end="1"/>
                                            </p:txEl>
                                          </p:spTgt>
                                        </p:tgtEl>
                                        <p:attrNameLst>
                                          <p:attrName>style.visibility</p:attrName>
                                        </p:attrNameLst>
                                      </p:cBhvr>
                                      <p:to>
                                        <p:strVal val="visible"/>
                                      </p:to>
                                    </p:set>
                                    <p:anim by="(-#ppt_w*2)" calcmode="lin" valueType="num">
                                      <p:cBhvr rctx="PPT">
                                        <p:cTn id="20" dur="250" autoRev="1" fill="hold">
                                          <p:stCondLst>
                                            <p:cond delay="0"/>
                                          </p:stCondLst>
                                        </p:cTn>
                                        <p:tgtEl>
                                          <p:spTgt spid="105476">
                                            <p:txEl>
                                              <p:pRg st="1" end="1"/>
                                            </p:txEl>
                                          </p:spTgt>
                                        </p:tgtEl>
                                        <p:attrNameLst>
                                          <p:attrName>ppt_w</p:attrName>
                                        </p:attrNameLst>
                                      </p:cBhvr>
                                    </p:anim>
                                    <p:anim by="(#ppt_w*0.50)" calcmode="lin" valueType="num">
                                      <p:cBhvr>
                                        <p:cTn id="21" dur="250" decel="50000" autoRev="1" fill="hold">
                                          <p:stCondLst>
                                            <p:cond delay="0"/>
                                          </p:stCondLst>
                                        </p:cTn>
                                        <p:tgtEl>
                                          <p:spTgt spid="105476">
                                            <p:txEl>
                                              <p:pRg st="1" end="1"/>
                                            </p:txEl>
                                          </p:spTgt>
                                        </p:tgtEl>
                                        <p:attrNameLst>
                                          <p:attrName>ppt_x</p:attrName>
                                        </p:attrNameLst>
                                      </p:cBhvr>
                                    </p:anim>
                                    <p:anim from="(-#ppt_h/2)" to="(#ppt_y)" calcmode="lin" valueType="num">
                                      <p:cBhvr>
                                        <p:cTn id="22" dur="500" fill="hold">
                                          <p:stCondLst>
                                            <p:cond delay="0"/>
                                          </p:stCondLst>
                                        </p:cTn>
                                        <p:tgtEl>
                                          <p:spTgt spid="105476">
                                            <p:txEl>
                                              <p:pRg st="1" end="1"/>
                                            </p:txEl>
                                          </p:spTgt>
                                        </p:tgtEl>
                                        <p:attrNameLst>
                                          <p:attrName>ppt_y</p:attrName>
                                        </p:attrNameLst>
                                      </p:cBhvr>
                                    </p:anim>
                                    <p:animRot by="21600000">
                                      <p:cBhvr>
                                        <p:cTn id="23" dur="500" fill="hold">
                                          <p:stCondLst>
                                            <p:cond delay="0"/>
                                          </p:stCondLst>
                                        </p:cTn>
                                        <p:tgtEl>
                                          <p:spTgt spid="105476">
                                            <p:txEl>
                                              <p:pRg st="1" end="1"/>
                                            </p:txEl>
                                          </p:spTgt>
                                        </p:tgtEl>
                                        <p:attrNameLst>
                                          <p:attrName>r</p:attrName>
                                        </p:attrNameLst>
                                      </p:cBhvr>
                                    </p:animRot>
                                  </p:childTnLst>
                                  <p:subTnLst>
                                    <p:animClr clrSpc="rgb" dir="cw">
                                      <p:cBhvr override="childStyle">
                                        <p:cTn dur="1" fill="hold" display="0" masterRel="nextClick" afterEffect="1"/>
                                        <p:tgtEl>
                                          <p:spTgt spid="105476">
                                            <p:txEl>
                                              <p:pRg st="1" end="1"/>
                                            </p:txEl>
                                          </p:spTgt>
                                        </p:tgtEl>
                                        <p:attrNameLst>
                                          <p:attrName>ppt_c</p:attrName>
                                        </p:attrNameLst>
                                      </p:cBhvr>
                                      <p:to>
                                        <a:srgbClr val="FF3300"/>
                                      </p:to>
                                    </p:animClr>
                                  </p:subTnLst>
                                </p:cTn>
                              </p:par>
                            </p:childTnLst>
                          </p:cTn>
                        </p:par>
                        <p:par>
                          <p:cTn id="24" fill="hold">
                            <p:stCondLst>
                              <p:cond delay="621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105476">
                                            <p:txEl>
                                              <p:pRg st="2" end="2"/>
                                            </p:txEl>
                                          </p:spTgt>
                                        </p:tgtEl>
                                        <p:attrNameLst>
                                          <p:attrName>style.visibility</p:attrName>
                                        </p:attrNameLst>
                                      </p:cBhvr>
                                      <p:to>
                                        <p:strVal val="visible"/>
                                      </p:to>
                                    </p:set>
                                    <p:anim by="(-#ppt_w*2)" calcmode="lin" valueType="num">
                                      <p:cBhvr rctx="PPT">
                                        <p:cTn id="27" dur="250" autoRev="1" fill="hold">
                                          <p:stCondLst>
                                            <p:cond delay="0"/>
                                          </p:stCondLst>
                                        </p:cTn>
                                        <p:tgtEl>
                                          <p:spTgt spid="105476">
                                            <p:txEl>
                                              <p:pRg st="2" end="2"/>
                                            </p:txEl>
                                          </p:spTgt>
                                        </p:tgtEl>
                                        <p:attrNameLst>
                                          <p:attrName>ppt_w</p:attrName>
                                        </p:attrNameLst>
                                      </p:cBhvr>
                                    </p:anim>
                                    <p:anim by="(#ppt_w*0.50)" calcmode="lin" valueType="num">
                                      <p:cBhvr>
                                        <p:cTn id="28" dur="250" decel="50000" autoRev="1" fill="hold">
                                          <p:stCondLst>
                                            <p:cond delay="0"/>
                                          </p:stCondLst>
                                        </p:cTn>
                                        <p:tgtEl>
                                          <p:spTgt spid="105476">
                                            <p:txEl>
                                              <p:pRg st="2" end="2"/>
                                            </p:txEl>
                                          </p:spTgt>
                                        </p:tgtEl>
                                        <p:attrNameLst>
                                          <p:attrName>ppt_x</p:attrName>
                                        </p:attrNameLst>
                                      </p:cBhvr>
                                    </p:anim>
                                    <p:anim from="(-#ppt_h/2)" to="(#ppt_y)" calcmode="lin" valueType="num">
                                      <p:cBhvr>
                                        <p:cTn id="29" dur="500" fill="hold">
                                          <p:stCondLst>
                                            <p:cond delay="0"/>
                                          </p:stCondLst>
                                        </p:cTn>
                                        <p:tgtEl>
                                          <p:spTgt spid="105476">
                                            <p:txEl>
                                              <p:pRg st="2" end="2"/>
                                            </p:txEl>
                                          </p:spTgt>
                                        </p:tgtEl>
                                        <p:attrNameLst>
                                          <p:attrName>ppt_y</p:attrName>
                                        </p:attrNameLst>
                                      </p:cBhvr>
                                    </p:anim>
                                    <p:animRot by="21600000">
                                      <p:cBhvr>
                                        <p:cTn id="30" dur="500" fill="hold">
                                          <p:stCondLst>
                                            <p:cond delay="0"/>
                                          </p:stCondLst>
                                        </p:cTn>
                                        <p:tgtEl>
                                          <p:spTgt spid="105476">
                                            <p:txEl>
                                              <p:pRg st="2" end="2"/>
                                            </p:txEl>
                                          </p:spTgt>
                                        </p:tgtEl>
                                        <p:attrNameLst>
                                          <p:attrName>r</p:attrName>
                                        </p:attrNameLst>
                                      </p:cBhvr>
                                    </p:animRot>
                                  </p:childTnLst>
                                  <p:subTnLst>
                                    <p:animClr clrSpc="rgb" dir="cw">
                                      <p:cBhvr override="childStyle">
                                        <p:cTn dur="1" fill="hold" display="0" masterRel="nextClick" afterEffect="1"/>
                                        <p:tgtEl>
                                          <p:spTgt spid="105476">
                                            <p:txEl>
                                              <p:pRg st="2" end="2"/>
                                            </p:txEl>
                                          </p:spTgt>
                                        </p:tgtEl>
                                        <p:attrNameLst>
                                          <p:attrName>ppt_c</p:attrName>
                                        </p:attrNameLst>
                                      </p:cBhvr>
                                      <p:to>
                                        <a:srgbClr val="FF3300"/>
                                      </p:to>
                                    </p:animClr>
                                  </p:subTnLst>
                                </p:cTn>
                              </p:par>
                            </p:childTnLst>
                          </p:cTn>
                        </p:par>
                        <p:par>
                          <p:cTn id="31" fill="hold">
                            <p:stCondLst>
                              <p:cond delay="731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105476">
                                            <p:txEl>
                                              <p:pRg st="3" end="3"/>
                                            </p:txEl>
                                          </p:spTgt>
                                        </p:tgtEl>
                                        <p:attrNameLst>
                                          <p:attrName>style.visibility</p:attrName>
                                        </p:attrNameLst>
                                      </p:cBhvr>
                                      <p:to>
                                        <p:strVal val="visible"/>
                                      </p:to>
                                    </p:set>
                                    <p:anim by="(-#ppt_w*2)" calcmode="lin" valueType="num">
                                      <p:cBhvr rctx="PPT">
                                        <p:cTn id="34" dur="250" autoRev="1" fill="hold">
                                          <p:stCondLst>
                                            <p:cond delay="0"/>
                                          </p:stCondLst>
                                        </p:cTn>
                                        <p:tgtEl>
                                          <p:spTgt spid="105476">
                                            <p:txEl>
                                              <p:pRg st="3" end="3"/>
                                            </p:txEl>
                                          </p:spTgt>
                                        </p:tgtEl>
                                        <p:attrNameLst>
                                          <p:attrName>ppt_w</p:attrName>
                                        </p:attrNameLst>
                                      </p:cBhvr>
                                    </p:anim>
                                    <p:anim by="(#ppt_w*0.50)" calcmode="lin" valueType="num">
                                      <p:cBhvr>
                                        <p:cTn id="35" dur="250" decel="50000" autoRev="1" fill="hold">
                                          <p:stCondLst>
                                            <p:cond delay="0"/>
                                          </p:stCondLst>
                                        </p:cTn>
                                        <p:tgtEl>
                                          <p:spTgt spid="105476">
                                            <p:txEl>
                                              <p:pRg st="3" end="3"/>
                                            </p:txEl>
                                          </p:spTgt>
                                        </p:tgtEl>
                                        <p:attrNameLst>
                                          <p:attrName>ppt_x</p:attrName>
                                        </p:attrNameLst>
                                      </p:cBhvr>
                                    </p:anim>
                                    <p:anim from="(-#ppt_h/2)" to="(#ppt_y)" calcmode="lin" valueType="num">
                                      <p:cBhvr>
                                        <p:cTn id="36" dur="500" fill="hold">
                                          <p:stCondLst>
                                            <p:cond delay="0"/>
                                          </p:stCondLst>
                                        </p:cTn>
                                        <p:tgtEl>
                                          <p:spTgt spid="105476">
                                            <p:txEl>
                                              <p:pRg st="3" end="3"/>
                                            </p:txEl>
                                          </p:spTgt>
                                        </p:tgtEl>
                                        <p:attrNameLst>
                                          <p:attrName>ppt_y</p:attrName>
                                        </p:attrNameLst>
                                      </p:cBhvr>
                                    </p:anim>
                                    <p:animRot by="21600000">
                                      <p:cBhvr>
                                        <p:cTn id="37" dur="500" fill="hold">
                                          <p:stCondLst>
                                            <p:cond delay="0"/>
                                          </p:stCondLst>
                                        </p:cTn>
                                        <p:tgtEl>
                                          <p:spTgt spid="105476">
                                            <p:txEl>
                                              <p:pRg st="3" end="3"/>
                                            </p:txEl>
                                          </p:spTgt>
                                        </p:tgtEl>
                                        <p:attrNameLst>
                                          <p:attrName>r</p:attrName>
                                        </p:attrNameLst>
                                      </p:cBhvr>
                                    </p:animRot>
                                  </p:childTnLst>
                                  <p:subTnLst>
                                    <p:animClr clrSpc="rgb" dir="cw">
                                      <p:cBhvr override="childStyle">
                                        <p:cTn dur="1" fill="hold" display="0" masterRel="nextClick" afterEffect="1"/>
                                        <p:tgtEl>
                                          <p:spTgt spid="105476">
                                            <p:txEl>
                                              <p:pRg st="3" end="3"/>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advAuto="0"/>
      <p:bldP spid="105476"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5A36EB3F-FDFA-40C8-AD64-C60A370F1F56}" type="slidenum">
              <a:rPr lang="en-US" sz="1400">
                <a:latin typeface="Arial Black" pitchFamily="34" charset="0"/>
              </a:rPr>
              <a:pPr algn="r"/>
              <a:t>31</a:t>
            </a:fld>
            <a:endParaRPr lang="en-US" sz="1400">
              <a:latin typeface="Arial Black" pitchFamily="34" charset="0"/>
            </a:endParaRPr>
          </a:p>
        </p:txBody>
      </p:sp>
      <p:sp>
        <p:nvSpPr>
          <p:cNvPr id="94210" name="Rectangle 2"/>
          <p:cNvSpPr>
            <a:spLocks noGrp="1" noChangeArrowheads="1"/>
          </p:cNvSpPr>
          <p:nvPr>
            <p:ph type="title" idx="4294967295"/>
          </p:nvPr>
        </p:nvSpPr>
        <p:spPr/>
        <p:txBody>
          <a:bodyPr/>
          <a:lstStyle/>
          <a:p>
            <a:pPr eaLnBrk="1" hangingPunct="1"/>
            <a:r>
              <a:rPr lang="en-US" b="1" smtClean="0">
                <a:latin typeface="Comic Sans MS" pitchFamily="66" charset="0"/>
              </a:rPr>
              <a:t>Common filing problems</a:t>
            </a:r>
            <a:r>
              <a:rPr lang="en-US" smtClean="0"/>
              <a:t/>
            </a:r>
            <a:br>
              <a:rPr lang="en-US" smtClean="0"/>
            </a:br>
            <a:endParaRPr lang="en-US" smtClean="0"/>
          </a:p>
        </p:txBody>
      </p:sp>
      <p:sp>
        <p:nvSpPr>
          <p:cNvPr id="94211" name="Rectangle 3"/>
          <p:cNvSpPr>
            <a:spLocks noGrp="1" noChangeArrowheads="1"/>
          </p:cNvSpPr>
          <p:nvPr>
            <p:ph type="body" idx="4294967295"/>
          </p:nvPr>
        </p:nvSpPr>
        <p:spPr>
          <a:xfrm>
            <a:off x="228600" y="1600200"/>
            <a:ext cx="8915400" cy="4572000"/>
          </a:xfrm>
        </p:spPr>
        <p:txBody>
          <a:bodyPr/>
          <a:lstStyle/>
          <a:p>
            <a:pPr eaLnBrk="1" hangingPunct="1">
              <a:lnSpc>
                <a:spcPct val="90000"/>
              </a:lnSpc>
            </a:pPr>
            <a:r>
              <a:rPr lang="en-US" sz="2800" smtClean="0">
                <a:latin typeface="Comic Sans MS" pitchFamily="66" charset="0"/>
              </a:rPr>
              <a:t>too many filing places</a:t>
            </a:r>
          </a:p>
          <a:p>
            <a:pPr eaLnBrk="1" hangingPunct="1">
              <a:lnSpc>
                <a:spcPct val="90000"/>
              </a:lnSpc>
            </a:pPr>
            <a:r>
              <a:rPr lang="en-US" sz="2800" smtClean="0">
                <a:latin typeface="Comic Sans MS" pitchFamily="66" charset="0"/>
              </a:rPr>
              <a:t>everybody a file clerk</a:t>
            </a:r>
          </a:p>
          <a:p>
            <a:pPr eaLnBrk="1" hangingPunct="1">
              <a:lnSpc>
                <a:spcPct val="90000"/>
              </a:lnSpc>
            </a:pPr>
            <a:r>
              <a:rPr lang="en-US" sz="2800" smtClean="0">
                <a:latin typeface="Comic Sans MS" pitchFamily="66" charset="0"/>
              </a:rPr>
              <a:t>files disorderly; show no particular plan or arrangement</a:t>
            </a:r>
          </a:p>
          <a:p>
            <a:pPr eaLnBrk="1" hangingPunct="1">
              <a:lnSpc>
                <a:spcPct val="90000"/>
              </a:lnSpc>
            </a:pPr>
            <a:r>
              <a:rPr lang="en-US" sz="2800" smtClean="0">
                <a:latin typeface="Comic Sans MS" pitchFamily="66" charset="0"/>
              </a:rPr>
              <a:t>system does not fit the way material is called for</a:t>
            </a:r>
          </a:p>
          <a:p>
            <a:pPr eaLnBrk="1" hangingPunct="1">
              <a:lnSpc>
                <a:spcPct val="90000"/>
              </a:lnSpc>
            </a:pPr>
            <a:r>
              <a:rPr lang="en-US" sz="2800" smtClean="0">
                <a:latin typeface="Comic Sans MS" pitchFamily="66" charset="0"/>
              </a:rPr>
              <a:t>some records seem to belong under more than one category</a:t>
            </a:r>
          </a:p>
          <a:p>
            <a:pPr eaLnBrk="1" hangingPunct="1">
              <a:lnSpc>
                <a:spcPct val="90000"/>
              </a:lnSpc>
            </a:pPr>
            <a:r>
              <a:rPr lang="en-US" sz="2800" smtClean="0">
                <a:latin typeface="Comic Sans MS" pitchFamily="66" charset="0"/>
              </a:rPr>
              <a:t>filing decisions erratic or inconsistent</a:t>
            </a:r>
          </a:p>
          <a:p>
            <a:pPr eaLnBrk="1" hangingPunct="1">
              <a:lnSpc>
                <a:spcPct val="90000"/>
              </a:lnSpc>
            </a:pPr>
            <a:r>
              <a:rPr lang="en-US" sz="2800" smtClean="0">
                <a:latin typeface="Comic Sans MS" pitchFamily="66" charset="0"/>
              </a:rPr>
              <a:t>bulging folders</a:t>
            </a:r>
          </a:p>
          <a:p>
            <a:pPr eaLnBrk="1" hangingPunct="1">
              <a:lnSpc>
                <a:spcPct val="90000"/>
              </a:lnSpc>
            </a:pPr>
            <a:r>
              <a:rPr lang="en-US" sz="2800" smtClean="0">
                <a:latin typeface="Comic Sans MS" pitchFamily="66" charset="0"/>
              </a:rPr>
              <a:t>accumulation of unnecessary or personal records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4210"/>
                                        </p:tgtEl>
                                        <p:attrNameLst>
                                          <p:attrName>style.visibility</p:attrName>
                                        </p:attrNameLst>
                                      </p:cBhvr>
                                      <p:to>
                                        <p:strVal val="visible"/>
                                      </p:to>
                                    </p:set>
                                    <p:anim calcmode="discrete" valueType="clr">
                                      <p:cBhvr override="childStyle">
                                        <p:cTn id="7" dur="80"/>
                                        <p:tgtEl>
                                          <p:spTgt spid="942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210"/>
                                        </p:tgtEl>
                                        <p:attrNameLst>
                                          <p:attrName>fillcolor</p:attrName>
                                        </p:attrNameLst>
                                      </p:cBhvr>
                                      <p:tavLst>
                                        <p:tav tm="0">
                                          <p:val>
                                            <p:clrVal>
                                              <a:schemeClr val="accent2"/>
                                            </p:clrVal>
                                          </p:val>
                                        </p:tav>
                                        <p:tav tm="50000">
                                          <p:val>
                                            <p:clrVal>
                                              <a:schemeClr val="hlink"/>
                                            </p:clrVal>
                                          </p:val>
                                        </p:tav>
                                      </p:tavLst>
                                    </p:anim>
                                    <p:set>
                                      <p:cBhvr>
                                        <p:cTn id="9" dur="80"/>
                                        <p:tgtEl>
                                          <p:spTgt spid="9421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94211">
                                            <p:txEl>
                                              <p:pRg st="0" end="0"/>
                                            </p:txEl>
                                          </p:spTgt>
                                        </p:tgtEl>
                                        <p:attrNameLst>
                                          <p:attrName>style.visibility</p:attrName>
                                        </p:attrNameLst>
                                      </p:cBhvr>
                                      <p:to>
                                        <p:strVal val="visible"/>
                                      </p:to>
                                    </p:set>
                                    <p:anim calcmode="lin" valueType="num">
                                      <p:cBhvr>
                                        <p:cTn id="14"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4211">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94211">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942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94211">
                                            <p:txEl>
                                              <p:pRg st="1" end="1"/>
                                            </p:txEl>
                                          </p:spTgt>
                                        </p:tgtEl>
                                        <p:attrNameLst>
                                          <p:attrName>style.visibility</p:attrName>
                                        </p:attrNameLst>
                                      </p:cBhvr>
                                      <p:to>
                                        <p:strVal val="visible"/>
                                      </p:to>
                                    </p:set>
                                    <p:anim calcmode="lin" valueType="num">
                                      <p:cBhvr>
                                        <p:cTn id="22" dur="500" fill="hold"/>
                                        <p:tgtEl>
                                          <p:spTgt spid="94211">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94211">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94211">
                                            <p:txEl>
                                              <p:pRg st="1" end="1"/>
                                            </p:txEl>
                                          </p:spTgt>
                                        </p:tgtEl>
                                        <p:attrNameLst>
                                          <p:attrName>style.rotation</p:attrName>
                                        </p:attrNameLst>
                                      </p:cBhvr>
                                      <p:tavLst>
                                        <p:tav tm="0">
                                          <p:val>
                                            <p:fltVal val="90"/>
                                          </p:val>
                                        </p:tav>
                                        <p:tav tm="100000">
                                          <p:val>
                                            <p:fltVal val="0"/>
                                          </p:val>
                                        </p:tav>
                                      </p:tavLst>
                                    </p:anim>
                                    <p:animEffect transition="in" filter="fade">
                                      <p:cBhvr>
                                        <p:cTn id="25" dur="500"/>
                                        <p:tgtEl>
                                          <p:spTgt spid="942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94211">
                                            <p:txEl>
                                              <p:pRg st="2" end="2"/>
                                            </p:txEl>
                                          </p:spTgt>
                                        </p:tgtEl>
                                        <p:attrNameLst>
                                          <p:attrName>style.visibility</p:attrName>
                                        </p:attrNameLst>
                                      </p:cBhvr>
                                      <p:to>
                                        <p:strVal val="visible"/>
                                      </p:to>
                                    </p:set>
                                    <p:anim calcmode="lin" valueType="num">
                                      <p:cBhvr>
                                        <p:cTn id="30" dur="500" fill="hold"/>
                                        <p:tgtEl>
                                          <p:spTgt spid="9421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94211">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94211">
                                            <p:txEl>
                                              <p:pRg st="2" end="2"/>
                                            </p:txEl>
                                          </p:spTgt>
                                        </p:tgtEl>
                                        <p:attrNameLst>
                                          <p:attrName>style.rotation</p:attrName>
                                        </p:attrNameLst>
                                      </p:cBhvr>
                                      <p:tavLst>
                                        <p:tav tm="0">
                                          <p:val>
                                            <p:fltVal val="90"/>
                                          </p:val>
                                        </p:tav>
                                        <p:tav tm="100000">
                                          <p:val>
                                            <p:fltVal val="0"/>
                                          </p:val>
                                        </p:tav>
                                      </p:tavLst>
                                    </p:anim>
                                    <p:animEffect transition="in" filter="fade">
                                      <p:cBhvr>
                                        <p:cTn id="33" dur="500"/>
                                        <p:tgtEl>
                                          <p:spTgt spid="94211">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94211">
                                            <p:txEl>
                                              <p:pRg st="3" end="3"/>
                                            </p:txEl>
                                          </p:spTgt>
                                        </p:tgtEl>
                                        <p:attrNameLst>
                                          <p:attrName>style.visibility</p:attrName>
                                        </p:attrNameLst>
                                      </p:cBhvr>
                                      <p:to>
                                        <p:strVal val="visible"/>
                                      </p:to>
                                    </p:set>
                                    <p:anim calcmode="lin" valueType="num">
                                      <p:cBhvr>
                                        <p:cTn id="38" dur="500" fill="hold"/>
                                        <p:tgtEl>
                                          <p:spTgt spid="94211">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94211">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94211">
                                            <p:txEl>
                                              <p:pRg st="3" end="3"/>
                                            </p:txEl>
                                          </p:spTgt>
                                        </p:tgtEl>
                                        <p:attrNameLst>
                                          <p:attrName>style.rotation</p:attrName>
                                        </p:attrNameLst>
                                      </p:cBhvr>
                                      <p:tavLst>
                                        <p:tav tm="0">
                                          <p:val>
                                            <p:fltVal val="90"/>
                                          </p:val>
                                        </p:tav>
                                        <p:tav tm="100000">
                                          <p:val>
                                            <p:fltVal val="0"/>
                                          </p:val>
                                        </p:tav>
                                      </p:tavLst>
                                    </p:anim>
                                    <p:animEffect transition="in" filter="fade">
                                      <p:cBhvr>
                                        <p:cTn id="41" dur="500"/>
                                        <p:tgtEl>
                                          <p:spTgt spid="942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94211">
                                            <p:txEl>
                                              <p:pRg st="4" end="4"/>
                                            </p:txEl>
                                          </p:spTgt>
                                        </p:tgtEl>
                                        <p:attrNameLst>
                                          <p:attrName>style.visibility</p:attrName>
                                        </p:attrNameLst>
                                      </p:cBhvr>
                                      <p:to>
                                        <p:strVal val="visible"/>
                                      </p:to>
                                    </p:set>
                                    <p:anim calcmode="lin" valueType="num">
                                      <p:cBhvr>
                                        <p:cTn id="46" dur="500" fill="hold"/>
                                        <p:tgtEl>
                                          <p:spTgt spid="9421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94211">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94211">
                                            <p:txEl>
                                              <p:pRg st="4" end="4"/>
                                            </p:txEl>
                                          </p:spTgt>
                                        </p:tgtEl>
                                        <p:attrNameLst>
                                          <p:attrName>style.rotation</p:attrName>
                                        </p:attrNameLst>
                                      </p:cBhvr>
                                      <p:tavLst>
                                        <p:tav tm="0">
                                          <p:val>
                                            <p:fltVal val="90"/>
                                          </p:val>
                                        </p:tav>
                                        <p:tav tm="100000">
                                          <p:val>
                                            <p:fltVal val="0"/>
                                          </p:val>
                                        </p:tav>
                                      </p:tavLst>
                                    </p:anim>
                                    <p:animEffect transition="in" filter="fade">
                                      <p:cBhvr>
                                        <p:cTn id="49" dur="500"/>
                                        <p:tgtEl>
                                          <p:spTgt spid="94211">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94211">
                                            <p:txEl>
                                              <p:pRg st="5" end="5"/>
                                            </p:txEl>
                                          </p:spTgt>
                                        </p:tgtEl>
                                        <p:attrNameLst>
                                          <p:attrName>style.visibility</p:attrName>
                                        </p:attrNameLst>
                                      </p:cBhvr>
                                      <p:to>
                                        <p:strVal val="visible"/>
                                      </p:to>
                                    </p:set>
                                    <p:anim calcmode="lin" valueType="num">
                                      <p:cBhvr>
                                        <p:cTn id="54" dur="500" fill="hold"/>
                                        <p:tgtEl>
                                          <p:spTgt spid="94211">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94211">
                                            <p:txEl>
                                              <p:pRg st="5" end="5"/>
                                            </p:txEl>
                                          </p:spTgt>
                                        </p:tgtEl>
                                        <p:attrNameLst>
                                          <p:attrName>ppt_h</p:attrName>
                                        </p:attrNameLst>
                                      </p:cBhvr>
                                      <p:tavLst>
                                        <p:tav tm="0">
                                          <p:val>
                                            <p:fltVal val="0"/>
                                          </p:val>
                                        </p:tav>
                                        <p:tav tm="100000">
                                          <p:val>
                                            <p:strVal val="#ppt_h"/>
                                          </p:val>
                                        </p:tav>
                                      </p:tavLst>
                                    </p:anim>
                                    <p:anim calcmode="lin" valueType="num">
                                      <p:cBhvr>
                                        <p:cTn id="56" dur="500" fill="hold"/>
                                        <p:tgtEl>
                                          <p:spTgt spid="94211">
                                            <p:txEl>
                                              <p:pRg st="5" end="5"/>
                                            </p:txEl>
                                          </p:spTgt>
                                        </p:tgtEl>
                                        <p:attrNameLst>
                                          <p:attrName>style.rotation</p:attrName>
                                        </p:attrNameLst>
                                      </p:cBhvr>
                                      <p:tavLst>
                                        <p:tav tm="0">
                                          <p:val>
                                            <p:fltVal val="90"/>
                                          </p:val>
                                        </p:tav>
                                        <p:tav tm="100000">
                                          <p:val>
                                            <p:fltVal val="0"/>
                                          </p:val>
                                        </p:tav>
                                      </p:tavLst>
                                    </p:anim>
                                    <p:animEffect transition="in" filter="fade">
                                      <p:cBhvr>
                                        <p:cTn id="57" dur="500"/>
                                        <p:tgtEl>
                                          <p:spTgt spid="942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iterate type="lt">
                                    <p:tmPct val="5000"/>
                                  </p:iterate>
                                  <p:childTnLst>
                                    <p:set>
                                      <p:cBhvr>
                                        <p:cTn id="61" dur="1" fill="hold">
                                          <p:stCondLst>
                                            <p:cond delay="0"/>
                                          </p:stCondLst>
                                        </p:cTn>
                                        <p:tgtEl>
                                          <p:spTgt spid="94211">
                                            <p:txEl>
                                              <p:pRg st="6" end="6"/>
                                            </p:txEl>
                                          </p:spTgt>
                                        </p:tgtEl>
                                        <p:attrNameLst>
                                          <p:attrName>style.visibility</p:attrName>
                                        </p:attrNameLst>
                                      </p:cBhvr>
                                      <p:to>
                                        <p:strVal val="visible"/>
                                      </p:to>
                                    </p:set>
                                    <p:anim calcmode="lin" valueType="num">
                                      <p:cBhvr>
                                        <p:cTn id="62" dur="500" fill="hold"/>
                                        <p:tgtEl>
                                          <p:spTgt spid="94211">
                                            <p:txEl>
                                              <p:pRg st="6" end="6"/>
                                            </p:txEl>
                                          </p:spTgt>
                                        </p:tgtEl>
                                        <p:attrNameLst>
                                          <p:attrName>ppt_w</p:attrName>
                                        </p:attrNameLst>
                                      </p:cBhvr>
                                      <p:tavLst>
                                        <p:tav tm="0">
                                          <p:val>
                                            <p:fltVal val="0"/>
                                          </p:val>
                                        </p:tav>
                                        <p:tav tm="100000">
                                          <p:val>
                                            <p:strVal val="#ppt_w"/>
                                          </p:val>
                                        </p:tav>
                                      </p:tavLst>
                                    </p:anim>
                                    <p:anim calcmode="lin" valueType="num">
                                      <p:cBhvr>
                                        <p:cTn id="63" dur="500" fill="hold"/>
                                        <p:tgtEl>
                                          <p:spTgt spid="94211">
                                            <p:txEl>
                                              <p:pRg st="6" end="6"/>
                                            </p:txEl>
                                          </p:spTgt>
                                        </p:tgtEl>
                                        <p:attrNameLst>
                                          <p:attrName>ppt_h</p:attrName>
                                        </p:attrNameLst>
                                      </p:cBhvr>
                                      <p:tavLst>
                                        <p:tav tm="0">
                                          <p:val>
                                            <p:fltVal val="0"/>
                                          </p:val>
                                        </p:tav>
                                        <p:tav tm="100000">
                                          <p:val>
                                            <p:strVal val="#ppt_h"/>
                                          </p:val>
                                        </p:tav>
                                      </p:tavLst>
                                    </p:anim>
                                    <p:anim calcmode="lin" valueType="num">
                                      <p:cBhvr>
                                        <p:cTn id="64" dur="500" fill="hold"/>
                                        <p:tgtEl>
                                          <p:spTgt spid="94211">
                                            <p:txEl>
                                              <p:pRg st="6" end="6"/>
                                            </p:txEl>
                                          </p:spTgt>
                                        </p:tgtEl>
                                        <p:attrNameLst>
                                          <p:attrName>style.rotation</p:attrName>
                                        </p:attrNameLst>
                                      </p:cBhvr>
                                      <p:tavLst>
                                        <p:tav tm="0">
                                          <p:val>
                                            <p:fltVal val="90"/>
                                          </p:val>
                                        </p:tav>
                                        <p:tav tm="100000">
                                          <p:val>
                                            <p:fltVal val="0"/>
                                          </p:val>
                                        </p:tav>
                                      </p:tavLst>
                                    </p:anim>
                                    <p:animEffect transition="in" filter="fade">
                                      <p:cBhvr>
                                        <p:cTn id="65" dur="500"/>
                                        <p:tgtEl>
                                          <p:spTgt spid="94211">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iterate type="lt">
                                    <p:tmPct val="5000"/>
                                  </p:iterate>
                                  <p:childTnLst>
                                    <p:set>
                                      <p:cBhvr>
                                        <p:cTn id="69" dur="1" fill="hold">
                                          <p:stCondLst>
                                            <p:cond delay="0"/>
                                          </p:stCondLst>
                                        </p:cTn>
                                        <p:tgtEl>
                                          <p:spTgt spid="94211">
                                            <p:txEl>
                                              <p:pRg st="7" end="7"/>
                                            </p:txEl>
                                          </p:spTgt>
                                        </p:tgtEl>
                                        <p:attrNameLst>
                                          <p:attrName>style.visibility</p:attrName>
                                        </p:attrNameLst>
                                      </p:cBhvr>
                                      <p:to>
                                        <p:strVal val="visible"/>
                                      </p:to>
                                    </p:set>
                                    <p:anim calcmode="lin" valueType="num">
                                      <p:cBhvr>
                                        <p:cTn id="70" dur="500" fill="hold"/>
                                        <p:tgtEl>
                                          <p:spTgt spid="94211">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94211">
                                            <p:txEl>
                                              <p:pRg st="7" end="7"/>
                                            </p:txEl>
                                          </p:spTgt>
                                        </p:tgtEl>
                                        <p:attrNameLst>
                                          <p:attrName>ppt_h</p:attrName>
                                        </p:attrNameLst>
                                      </p:cBhvr>
                                      <p:tavLst>
                                        <p:tav tm="0">
                                          <p:val>
                                            <p:fltVal val="0"/>
                                          </p:val>
                                        </p:tav>
                                        <p:tav tm="100000">
                                          <p:val>
                                            <p:strVal val="#ppt_h"/>
                                          </p:val>
                                        </p:tav>
                                      </p:tavLst>
                                    </p:anim>
                                    <p:anim calcmode="lin" valueType="num">
                                      <p:cBhvr>
                                        <p:cTn id="72" dur="500" fill="hold"/>
                                        <p:tgtEl>
                                          <p:spTgt spid="94211">
                                            <p:txEl>
                                              <p:pRg st="7" end="7"/>
                                            </p:txEl>
                                          </p:spTgt>
                                        </p:tgtEl>
                                        <p:attrNameLst>
                                          <p:attrName>style.rotation</p:attrName>
                                        </p:attrNameLst>
                                      </p:cBhvr>
                                      <p:tavLst>
                                        <p:tav tm="0">
                                          <p:val>
                                            <p:fltVal val="90"/>
                                          </p:val>
                                        </p:tav>
                                        <p:tav tm="100000">
                                          <p:val>
                                            <p:fltVal val="0"/>
                                          </p:val>
                                        </p:tav>
                                      </p:tavLst>
                                    </p:anim>
                                    <p:animEffect transition="in" filter="fade">
                                      <p:cBhvr>
                                        <p:cTn id="73" dur="500"/>
                                        <p:tgtEl>
                                          <p:spTgt spid="942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A8FAD23-360F-4FB9-A7CA-462CEE6E619C}" type="slidenum">
              <a:rPr lang="en-US" sz="1400">
                <a:latin typeface="Arial Black" pitchFamily="34" charset="0"/>
              </a:rPr>
              <a:pPr algn="r"/>
              <a:t>32</a:t>
            </a:fld>
            <a:endParaRPr lang="en-US" sz="1400">
              <a:latin typeface="Arial Black" pitchFamily="34" charset="0"/>
            </a:endParaRPr>
          </a:p>
        </p:txBody>
      </p:sp>
      <p:sp>
        <p:nvSpPr>
          <p:cNvPr id="125954" name="Rectangle 2"/>
          <p:cNvSpPr>
            <a:spLocks noGrp="1" noChangeArrowheads="1"/>
          </p:cNvSpPr>
          <p:nvPr>
            <p:ph type="title" idx="4294967295"/>
          </p:nvPr>
        </p:nvSpPr>
        <p:spPr/>
        <p:txBody>
          <a:bodyPr/>
          <a:lstStyle/>
          <a:p>
            <a:pPr eaLnBrk="1" hangingPunct="1"/>
            <a:r>
              <a:rPr lang="en-US" b="1" smtClean="0">
                <a:latin typeface="Comic Sans MS" pitchFamily="66" charset="0"/>
              </a:rPr>
              <a:t>Common filing problems</a:t>
            </a:r>
            <a:r>
              <a:rPr lang="en-US" smtClean="0"/>
              <a:t/>
            </a:r>
            <a:br>
              <a:rPr lang="en-US" smtClean="0"/>
            </a:br>
            <a:endParaRPr lang="en-US" smtClean="0"/>
          </a:p>
        </p:txBody>
      </p:sp>
      <p:sp>
        <p:nvSpPr>
          <p:cNvPr id="125955" name="Rectangle 3"/>
          <p:cNvSpPr>
            <a:spLocks noGrp="1" noChangeArrowheads="1"/>
          </p:cNvSpPr>
          <p:nvPr>
            <p:ph type="body" idx="4294967295"/>
          </p:nvPr>
        </p:nvSpPr>
        <p:spPr>
          <a:xfrm>
            <a:off x="228600" y="1143000"/>
            <a:ext cx="8915400" cy="5257800"/>
          </a:xfrm>
        </p:spPr>
        <p:txBody>
          <a:bodyPr/>
          <a:lstStyle/>
          <a:p>
            <a:pPr eaLnBrk="1" hangingPunct="1">
              <a:lnSpc>
                <a:spcPct val="80000"/>
              </a:lnSpc>
            </a:pPr>
            <a:endParaRPr lang="en-US" sz="900" smtClean="0"/>
          </a:p>
          <a:p>
            <a:pPr eaLnBrk="1" hangingPunct="1">
              <a:lnSpc>
                <a:spcPct val="80000"/>
              </a:lnSpc>
            </a:pPr>
            <a:r>
              <a:rPr lang="en-US" sz="2800" smtClean="0">
                <a:latin typeface="Comic Sans MS" pitchFamily="66" charset="0"/>
              </a:rPr>
              <a:t>related records are filed under different categories </a:t>
            </a:r>
          </a:p>
          <a:p>
            <a:pPr eaLnBrk="1" hangingPunct="1">
              <a:lnSpc>
                <a:spcPct val="80000"/>
              </a:lnSpc>
            </a:pPr>
            <a:r>
              <a:rPr lang="en-US" sz="2800" smtClean="0">
                <a:latin typeface="Comic Sans MS" pitchFamily="66" charset="0"/>
              </a:rPr>
              <a:t>the retrieval rate is poor (inability to locate the required document quickly) </a:t>
            </a:r>
          </a:p>
          <a:p>
            <a:pPr eaLnBrk="1" hangingPunct="1">
              <a:lnSpc>
                <a:spcPct val="80000"/>
              </a:lnSpc>
            </a:pPr>
            <a:r>
              <a:rPr lang="en-US" sz="2800" smtClean="0">
                <a:latin typeface="Comic Sans MS" pitchFamily="66" charset="0"/>
              </a:rPr>
              <a:t>missing and misplaced documents mean too much time spent looking for files </a:t>
            </a:r>
          </a:p>
          <a:p>
            <a:pPr eaLnBrk="1" hangingPunct="1">
              <a:lnSpc>
                <a:spcPct val="80000"/>
              </a:lnSpc>
            </a:pPr>
            <a:r>
              <a:rPr lang="en-US" sz="2800" smtClean="0">
                <a:latin typeface="Comic Sans MS" pitchFamily="66" charset="0"/>
              </a:rPr>
              <a:t>a high level of duplication exists </a:t>
            </a:r>
          </a:p>
          <a:p>
            <a:pPr eaLnBrk="1" hangingPunct="1">
              <a:lnSpc>
                <a:spcPct val="80000"/>
              </a:lnSpc>
            </a:pPr>
            <a:r>
              <a:rPr lang="en-US" sz="2800" smtClean="0">
                <a:latin typeface="Comic Sans MS" pitchFamily="66" charset="0"/>
              </a:rPr>
              <a:t>users are setting up personal records systems </a:t>
            </a:r>
          </a:p>
          <a:p>
            <a:pPr eaLnBrk="1" hangingPunct="1">
              <a:lnSpc>
                <a:spcPct val="80000"/>
              </a:lnSpc>
            </a:pPr>
            <a:r>
              <a:rPr lang="en-US" sz="2800" smtClean="0">
                <a:latin typeface="Comic Sans MS" pitchFamily="66" charset="0"/>
              </a:rPr>
              <a:t>incomplete files and backlogs of unfiled records exist </a:t>
            </a:r>
          </a:p>
          <a:p>
            <a:pPr eaLnBrk="1" hangingPunct="1">
              <a:lnSpc>
                <a:spcPct val="80000"/>
              </a:lnSpc>
            </a:pPr>
            <a:r>
              <a:rPr lang="en-US" sz="2800" smtClean="0">
                <a:latin typeface="Comic Sans MS" pitchFamily="66" charset="0"/>
              </a:rPr>
              <a:t>filing cabinets are jammed with files bulging with documents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5954"/>
                                        </p:tgtEl>
                                        <p:attrNameLst>
                                          <p:attrName>style.visibility</p:attrName>
                                        </p:attrNameLst>
                                      </p:cBhvr>
                                      <p:to>
                                        <p:strVal val="visible"/>
                                      </p:to>
                                    </p:set>
                                    <p:anim calcmode="discrete" valueType="clr">
                                      <p:cBhvr override="childStyle">
                                        <p:cTn id="7" dur="80"/>
                                        <p:tgtEl>
                                          <p:spTgt spid="12595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5954"/>
                                        </p:tgtEl>
                                        <p:attrNameLst>
                                          <p:attrName>fillcolor</p:attrName>
                                        </p:attrNameLst>
                                      </p:cBhvr>
                                      <p:tavLst>
                                        <p:tav tm="0">
                                          <p:val>
                                            <p:clrVal>
                                              <a:schemeClr val="accent2"/>
                                            </p:clrVal>
                                          </p:val>
                                        </p:tav>
                                        <p:tav tm="50000">
                                          <p:val>
                                            <p:clrVal>
                                              <a:schemeClr val="hlink"/>
                                            </p:clrVal>
                                          </p:val>
                                        </p:tav>
                                      </p:tavLst>
                                    </p:anim>
                                    <p:set>
                                      <p:cBhvr>
                                        <p:cTn id="9" dur="80"/>
                                        <p:tgtEl>
                                          <p:spTgt spid="12595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125955">
                                            <p:txEl>
                                              <p:pRg st="1" end="1"/>
                                            </p:txEl>
                                          </p:spTgt>
                                        </p:tgtEl>
                                        <p:attrNameLst>
                                          <p:attrName>style.visibility</p:attrName>
                                        </p:attrNameLst>
                                      </p:cBhvr>
                                      <p:to>
                                        <p:strVal val="visible"/>
                                      </p:to>
                                    </p:set>
                                    <p:anim calcmode="lin" valueType="num">
                                      <p:cBhvr>
                                        <p:cTn id="14" dur="500" fill="hold"/>
                                        <p:tgtEl>
                                          <p:spTgt spid="12595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25955">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125955">
                                            <p:txEl>
                                              <p:pRg st="1" end="1"/>
                                            </p:txEl>
                                          </p:spTgt>
                                        </p:tgtEl>
                                        <p:attrNameLst>
                                          <p:attrName>style.rotation</p:attrName>
                                        </p:attrNameLst>
                                      </p:cBhvr>
                                      <p:tavLst>
                                        <p:tav tm="0">
                                          <p:val>
                                            <p:fltVal val="90"/>
                                          </p:val>
                                        </p:tav>
                                        <p:tav tm="100000">
                                          <p:val>
                                            <p:fltVal val="0"/>
                                          </p:val>
                                        </p:tav>
                                      </p:tavLst>
                                    </p:anim>
                                    <p:animEffect transition="in" filter="fade">
                                      <p:cBhvr>
                                        <p:cTn id="17" dur="500"/>
                                        <p:tgtEl>
                                          <p:spTgt spid="1259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125955">
                                            <p:txEl>
                                              <p:pRg st="2" end="2"/>
                                            </p:txEl>
                                          </p:spTgt>
                                        </p:tgtEl>
                                        <p:attrNameLst>
                                          <p:attrName>style.visibility</p:attrName>
                                        </p:attrNameLst>
                                      </p:cBhvr>
                                      <p:to>
                                        <p:strVal val="visible"/>
                                      </p:to>
                                    </p:set>
                                    <p:anim calcmode="lin" valueType="num">
                                      <p:cBhvr>
                                        <p:cTn id="22" dur="500" fill="hold"/>
                                        <p:tgtEl>
                                          <p:spTgt spid="12595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25955">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125955">
                                            <p:txEl>
                                              <p:pRg st="2" end="2"/>
                                            </p:txEl>
                                          </p:spTgt>
                                        </p:tgtEl>
                                        <p:attrNameLst>
                                          <p:attrName>style.rotation</p:attrName>
                                        </p:attrNameLst>
                                      </p:cBhvr>
                                      <p:tavLst>
                                        <p:tav tm="0">
                                          <p:val>
                                            <p:fltVal val="90"/>
                                          </p:val>
                                        </p:tav>
                                        <p:tav tm="100000">
                                          <p:val>
                                            <p:fltVal val="0"/>
                                          </p:val>
                                        </p:tav>
                                      </p:tavLst>
                                    </p:anim>
                                    <p:animEffect transition="in" filter="fade">
                                      <p:cBhvr>
                                        <p:cTn id="25" dur="500"/>
                                        <p:tgtEl>
                                          <p:spTgt spid="12595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125955">
                                            <p:txEl>
                                              <p:pRg st="3" end="3"/>
                                            </p:txEl>
                                          </p:spTgt>
                                        </p:tgtEl>
                                        <p:attrNameLst>
                                          <p:attrName>style.visibility</p:attrName>
                                        </p:attrNameLst>
                                      </p:cBhvr>
                                      <p:to>
                                        <p:strVal val="visible"/>
                                      </p:to>
                                    </p:set>
                                    <p:anim calcmode="lin" valueType="num">
                                      <p:cBhvr>
                                        <p:cTn id="30" dur="500" fill="hold"/>
                                        <p:tgtEl>
                                          <p:spTgt spid="12595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125955">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125955">
                                            <p:txEl>
                                              <p:pRg st="3" end="3"/>
                                            </p:txEl>
                                          </p:spTgt>
                                        </p:tgtEl>
                                        <p:attrNameLst>
                                          <p:attrName>style.rotation</p:attrName>
                                        </p:attrNameLst>
                                      </p:cBhvr>
                                      <p:tavLst>
                                        <p:tav tm="0">
                                          <p:val>
                                            <p:fltVal val="90"/>
                                          </p:val>
                                        </p:tav>
                                        <p:tav tm="100000">
                                          <p:val>
                                            <p:fltVal val="0"/>
                                          </p:val>
                                        </p:tav>
                                      </p:tavLst>
                                    </p:anim>
                                    <p:animEffect transition="in" filter="fade">
                                      <p:cBhvr>
                                        <p:cTn id="33" dur="500"/>
                                        <p:tgtEl>
                                          <p:spTgt spid="12595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125955">
                                            <p:txEl>
                                              <p:pRg st="4" end="4"/>
                                            </p:txEl>
                                          </p:spTgt>
                                        </p:tgtEl>
                                        <p:attrNameLst>
                                          <p:attrName>style.visibility</p:attrName>
                                        </p:attrNameLst>
                                      </p:cBhvr>
                                      <p:to>
                                        <p:strVal val="visible"/>
                                      </p:to>
                                    </p:set>
                                    <p:anim calcmode="lin" valueType="num">
                                      <p:cBhvr>
                                        <p:cTn id="38" dur="500" fill="hold"/>
                                        <p:tgtEl>
                                          <p:spTgt spid="125955">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25955">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125955">
                                            <p:txEl>
                                              <p:pRg st="4" end="4"/>
                                            </p:txEl>
                                          </p:spTgt>
                                        </p:tgtEl>
                                        <p:attrNameLst>
                                          <p:attrName>style.rotation</p:attrName>
                                        </p:attrNameLst>
                                      </p:cBhvr>
                                      <p:tavLst>
                                        <p:tav tm="0">
                                          <p:val>
                                            <p:fltVal val="90"/>
                                          </p:val>
                                        </p:tav>
                                        <p:tav tm="100000">
                                          <p:val>
                                            <p:fltVal val="0"/>
                                          </p:val>
                                        </p:tav>
                                      </p:tavLst>
                                    </p:anim>
                                    <p:animEffect transition="in" filter="fade">
                                      <p:cBhvr>
                                        <p:cTn id="41" dur="500"/>
                                        <p:tgtEl>
                                          <p:spTgt spid="12595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125955">
                                            <p:txEl>
                                              <p:pRg st="5" end="5"/>
                                            </p:txEl>
                                          </p:spTgt>
                                        </p:tgtEl>
                                        <p:attrNameLst>
                                          <p:attrName>style.visibility</p:attrName>
                                        </p:attrNameLst>
                                      </p:cBhvr>
                                      <p:to>
                                        <p:strVal val="visible"/>
                                      </p:to>
                                    </p:set>
                                    <p:anim calcmode="lin" valueType="num">
                                      <p:cBhvr>
                                        <p:cTn id="46" dur="500" fill="hold"/>
                                        <p:tgtEl>
                                          <p:spTgt spid="12595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125955">
                                            <p:txEl>
                                              <p:pRg st="5" end="5"/>
                                            </p:txEl>
                                          </p:spTgt>
                                        </p:tgtEl>
                                        <p:attrNameLst>
                                          <p:attrName>ppt_h</p:attrName>
                                        </p:attrNameLst>
                                      </p:cBhvr>
                                      <p:tavLst>
                                        <p:tav tm="0">
                                          <p:val>
                                            <p:fltVal val="0"/>
                                          </p:val>
                                        </p:tav>
                                        <p:tav tm="100000">
                                          <p:val>
                                            <p:strVal val="#ppt_h"/>
                                          </p:val>
                                        </p:tav>
                                      </p:tavLst>
                                    </p:anim>
                                    <p:anim calcmode="lin" valueType="num">
                                      <p:cBhvr>
                                        <p:cTn id="48" dur="500" fill="hold"/>
                                        <p:tgtEl>
                                          <p:spTgt spid="125955">
                                            <p:txEl>
                                              <p:pRg st="5" end="5"/>
                                            </p:txEl>
                                          </p:spTgt>
                                        </p:tgtEl>
                                        <p:attrNameLst>
                                          <p:attrName>style.rotation</p:attrName>
                                        </p:attrNameLst>
                                      </p:cBhvr>
                                      <p:tavLst>
                                        <p:tav tm="0">
                                          <p:val>
                                            <p:fltVal val="90"/>
                                          </p:val>
                                        </p:tav>
                                        <p:tav tm="100000">
                                          <p:val>
                                            <p:fltVal val="0"/>
                                          </p:val>
                                        </p:tav>
                                      </p:tavLst>
                                    </p:anim>
                                    <p:animEffect transition="in" filter="fade">
                                      <p:cBhvr>
                                        <p:cTn id="49" dur="500"/>
                                        <p:tgtEl>
                                          <p:spTgt spid="125955">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125955">
                                            <p:txEl>
                                              <p:pRg st="6" end="6"/>
                                            </p:txEl>
                                          </p:spTgt>
                                        </p:tgtEl>
                                        <p:attrNameLst>
                                          <p:attrName>style.visibility</p:attrName>
                                        </p:attrNameLst>
                                      </p:cBhvr>
                                      <p:to>
                                        <p:strVal val="visible"/>
                                      </p:to>
                                    </p:set>
                                    <p:anim calcmode="lin" valueType="num">
                                      <p:cBhvr>
                                        <p:cTn id="54" dur="500" fill="hold"/>
                                        <p:tgtEl>
                                          <p:spTgt spid="125955">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125955">
                                            <p:txEl>
                                              <p:pRg st="6" end="6"/>
                                            </p:txEl>
                                          </p:spTgt>
                                        </p:tgtEl>
                                        <p:attrNameLst>
                                          <p:attrName>ppt_h</p:attrName>
                                        </p:attrNameLst>
                                      </p:cBhvr>
                                      <p:tavLst>
                                        <p:tav tm="0">
                                          <p:val>
                                            <p:fltVal val="0"/>
                                          </p:val>
                                        </p:tav>
                                        <p:tav tm="100000">
                                          <p:val>
                                            <p:strVal val="#ppt_h"/>
                                          </p:val>
                                        </p:tav>
                                      </p:tavLst>
                                    </p:anim>
                                    <p:anim calcmode="lin" valueType="num">
                                      <p:cBhvr>
                                        <p:cTn id="56" dur="500" fill="hold"/>
                                        <p:tgtEl>
                                          <p:spTgt spid="125955">
                                            <p:txEl>
                                              <p:pRg st="6" end="6"/>
                                            </p:txEl>
                                          </p:spTgt>
                                        </p:tgtEl>
                                        <p:attrNameLst>
                                          <p:attrName>style.rotation</p:attrName>
                                        </p:attrNameLst>
                                      </p:cBhvr>
                                      <p:tavLst>
                                        <p:tav tm="0">
                                          <p:val>
                                            <p:fltVal val="90"/>
                                          </p:val>
                                        </p:tav>
                                        <p:tav tm="100000">
                                          <p:val>
                                            <p:fltVal val="0"/>
                                          </p:val>
                                        </p:tav>
                                      </p:tavLst>
                                    </p:anim>
                                    <p:animEffect transition="in" filter="fade">
                                      <p:cBhvr>
                                        <p:cTn id="57" dur="500"/>
                                        <p:tgtEl>
                                          <p:spTgt spid="12595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iterate type="lt">
                                    <p:tmPct val="5000"/>
                                  </p:iterate>
                                  <p:childTnLst>
                                    <p:set>
                                      <p:cBhvr>
                                        <p:cTn id="61" dur="1" fill="hold">
                                          <p:stCondLst>
                                            <p:cond delay="0"/>
                                          </p:stCondLst>
                                        </p:cTn>
                                        <p:tgtEl>
                                          <p:spTgt spid="125955">
                                            <p:txEl>
                                              <p:pRg st="7" end="7"/>
                                            </p:txEl>
                                          </p:spTgt>
                                        </p:tgtEl>
                                        <p:attrNameLst>
                                          <p:attrName>style.visibility</p:attrName>
                                        </p:attrNameLst>
                                      </p:cBhvr>
                                      <p:to>
                                        <p:strVal val="visible"/>
                                      </p:to>
                                    </p:set>
                                    <p:anim calcmode="lin" valueType="num">
                                      <p:cBhvr>
                                        <p:cTn id="62" dur="500" fill="hold"/>
                                        <p:tgtEl>
                                          <p:spTgt spid="125955">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125955">
                                            <p:txEl>
                                              <p:pRg st="7" end="7"/>
                                            </p:txEl>
                                          </p:spTgt>
                                        </p:tgtEl>
                                        <p:attrNameLst>
                                          <p:attrName>ppt_h</p:attrName>
                                        </p:attrNameLst>
                                      </p:cBhvr>
                                      <p:tavLst>
                                        <p:tav tm="0">
                                          <p:val>
                                            <p:fltVal val="0"/>
                                          </p:val>
                                        </p:tav>
                                        <p:tav tm="100000">
                                          <p:val>
                                            <p:strVal val="#ppt_h"/>
                                          </p:val>
                                        </p:tav>
                                      </p:tavLst>
                                    </p:anim>
                                    <p:anim calcmode="lin" valueType="num">
                                      <p:cBhvr>
                                        <p:cTn id="64" dur="500" fill="hold"/>
                                        <p:tgtEl>
                                          <p:spTgt spid="125955">
                                            <p:txEl>
                                              <p:pRg st="7" end="7"/>
                                            </p:txEl>
                                          </p:spTgt>
                                        </p:tgtEl>
                                        <p:attrNameLst>
                                          <p:attrName>style.rotation</p:attrName>
                                        </p:attrNameLst>
                                      </p:cBhvr>
                                      <p:tavLst>
                                        <p:tav tm="0">
                                          <p:val>
                                            <p:fltVal val="90"/>
                                          </p:val>
                                        </p:tav>
                                        <p:tav tm="100000">
                                          <p:val>
                                            <p:fltVal val="0"/>
                                          </p:val>
                                        </p:tav>
                                      </p:tavLst>
                                    </p:anim>
                                    <p:animEffect transition="in" filter="fade">
                                      <p:cBhvr>
                                        <p:cTn id="65" dur="500"/>
                                        <p:tgtEl>
                                          <p:spTgt spid="125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BD4ECC43-2B16-4502-B4EA-841DB761B65A}" type="slidenum">
              <a:rPr lang="en-US" sz="1400">
                <a:latin typeface="Arial Black" pitchFamily="34" charset="0"/>
              </a:rPr>
              <a:pPr algn="r"/>
              <a:t>33</a:t>
            </a:fld>
            <a:endParaRPr lang="en-US" sz="1400">
              <a:latin typeface="Arial Black" pitchFamily="34" charset="0"/>
            </a:endParaRPr>
          </a:p>
        </p:txBody>
      </p:sp>
      <p:sp>
        <p:nvSpPr>
          <p:cNvPr id="108546" name="Rectangle 2"/>
          <p:cNvSpPr>
            <a:spLocks noGrp="1" noChangeArrowheads="1"/>
          </p:cNvSpPr>
          <p:nvPr>
            <p:ph type="title" idx="4294967295"/>
          </p:nvPr>
        </p:nvSpPr>
        <p:spPr>
          <a:xfrm>
            <a:off x="457200" y="274638"/>
            <a:ext cx="8229600" cy="895350"/>
          </a:xfrm>
        </p:spPr>
        <p:txBody>
          <a:bodyPr/>
          <a:lstStyle/>
          <a:p>
            <a:pPr eaLnBrk="1" hangingPunct="1"/>
            <a:r>
              <a:rPr lang="en-US" smtClean="0">
                <a:latin typeface="Comic Sans MS" pitchFamily="66" charset="0"/>
              </a:rPr>
              <a:t>Improve your filing…</a:t>
            </a:r>
          </a:p>
        </p:txBody>
      </p:sp>
      <p:sp>
        <p:nvSpPr>
          <p:cNvPr id="108547" name="Rectangle 3"/>
          <p:cNvSpPr>
            <a:spLocks noGrp="1" noChangeArrowheads="1"/>
          </p:cNvSpPr>
          <p:nvPr>
            <p:ph type="body" idx="4294967295"/>
          </p:nvPr>
        </p:nvSpPr>
        <p:spPr>
          <a:xfrm>
            <a:off x="228600" y="1600200"/>
            <a:ext cx="8686800" cy="4495800"/>
          </a:xfrm>
        </p:spPr>
        <p:txBody>
          <a:bodyPr/>
          <a:lstStyle/>
          <a:p>
            <a:pPr eaLnBrk="1" hangingPunct="1"/>
            <a:r>
              <a:rPr lang="en-US" sz="2800" smtClean="0">
                <a:latin typeface="Comic Sans MS" pitchFamily="66" charset="0"/>
              </a:rPr>
              <a:t>Begin each calendar year with a new set of files</a:t>
            </a:r>
          </a:p>
          <a:p>
            <a:pPr eaLnBrk="1" hangingPunct="1"/>
            <a:r>
              <a:rPr lang="en-US" sz="2800" smtClean="0">
                <a:latin typeface="Comic Sans MS" pitchFamily="66" charset="0"/>
              </a:rPr>
              <a:t>Files should not exceed ½ thickness</a:t>
            </a:r>
          </a:p>
          <a:p>
            <a:pPr eaLnBrk="1" hangingPunct="1"/>
            <a:r>
              <a:rPr lang="en-US" sz="2800" smtClean="0">
                <a:latin typeface="Comic Sans MS" pitchFamily="66" charset="0"/>
              </a:rPr>
              <a:t>Dedicate time each week for filing to prevent backlog</a:t>
            </a:r>
          </a:p>
          <a:p>
            <a:pPr eaLnBrk="1" hangingPunct="1"/>
            <a:r>
              <a:rPr lang="en-US" sz="2800" smtClean="0">
                <a:latin typeface="Comic Sans MS" pitchFamily="66" charset="0"/>
              </a:rPr>
              <a:t>Avoid filing extraneous unnecessary duplicate copies</a:t>
            </a:r>
          </a:p>
          <a:p>
            <a:pPr eaLnBrk="1" hangingPunct="1"/>
            <a:r>
              <a:rPr lang="en-US" sz="2800" smtClean="0">
                <a:latin typeface="Comic Sans MS" pitchFamily="66" charset="0"/>
              </a:rPr>
              <a:t>Avoid tightly jammed files</a:t>
            </a:r>
          </a:p>
          <a:p>
            <a:pPr eaLnBrk="1" hangingPunct="1"/>
            <a:r>
              <a:rPr lang="en-US" sz="2800" smtClean="0">
                <a:latin typeface="Comic Sans MS" pitchFamily="66" charset="0"/>
              </a:rPr>
              <a:t>Safeguard access and confidentiality of records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8546"/>
                                        </p:tgtEl>
                                        <p:attrNameLst>
                                          <p:attrName>style.visibility</p:attrName>
                                        </p:attrNameLst>
                                      </p:cBhvr>
                                      <p:to>
                                        <p:strVal val="visible"/>
                                      </p:to>
                                    </p:set>
                                    <p:anim calcmode="discrete" valueType="clr">
                                      <p:cBhvr override="childStyle">
                                        <p:cTn id="7" dur="80"/>
                                        <p:tgtEl>
                                          <p:spTgt spid="1085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8546"/>
                                        </p:tgtEl>
                                        <p:attrNameLst>
                                          <p:attrName>fillcolor</p:attrName>
                                        </p:attrNameLst>
                                      </p:cBhvr>
                                      <p:tavLst>
                                        <p:tav tm="0">
                                          <p:val>
                                            <p:clrVal>
                                              <a:schemeClr val="accent2"/>
                                            </p:clrVal>
                                          </p:val>
                                        </p:tav>
                                        <p:tav tm="50000">
                                          <p:val>
                                            <p:clrVal>
                                              <a:schemeClr val="hlink"/>
                                            </p:clrVal>
                                          </p:val>
                                        </p:tav>
                                      </p:tavLst>
                                    </p:anim>
                                    <p:set>
                                      <p:cBhvr>
                                        <p:cTn id="9" dur="80"/>
                                        <p:tgtEl>
                                          <p:spTgt spid="10854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08547">
                                            <p:txEl>
                                              <p:pRg st="0" end="0"/>
                                            </p:txEl>
                                          </p:spTgt>
                                        </p:tgtEl>
                                        <p:attrNameLst>
                                          <p:attrName>style.visibility</p:attrName>
                                        </p:attrNameLst>
                                      </p:cBhvr>
                                      <p:to>
                                        <p:strVal val="visible"/>
                                      </p:to>
                                    </p:set>
                                    <p:anim calcmode="lin" valueType="num">
                                      <p:cBhvr>
                                        <p:cTn id="14" dur="500" fill="hold"/>
                                        <p:tgtEl>
                                          <p:spTgt spid="1085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85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08547">
                                            <p:txEl>
                                              <p:pRg st="1" end="1"/>
                                            </p:txEl>
                                          </p:spTgt>
                                        </p:tgtEl>
                                        <p:attrNameLst>
                                          <p:attrName>style.visibility</p:attrName>
                                        </p:attrNameLst>
                                      </p:cBhvr>
                                      <p:to>
                                        <p:strVal val="visible"/>
                                      </p:to>
                                    </p:set>
                                    <p:anim calcmode="lin" valueType="num">
                                      <p:cBhvr>
                                        <p:cTn id="20" dur="500" fill="hold"/>
                                        <p:tgtEl>
                                          <p:spTgt spid="10854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085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08547">
                                            <p:txEl>
                                              <p:pRg st="2" end="2"/>
                                            </p:txEl>
                                          </p:spTgt>
                                        </p:tgtEl>
                                        <p:attrNameLst>
                                          <p:attrName>style.visibility</p:attrName>
                                        </p:attrNameLst>
                                      </p:cBhvr>
                                      <p:to>
                                        <p:strVal val="visible"/>
                                      </p:to>
                                    </p:set>
                                    <p:anim calcmode="lin" valueType="num">
                                      <p:cBhvr>
                                        <p:cTn id="26" dur="500" fill="hold"/>
                                        <p:tgtEl>
                                          <p:spTgt spid="10854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085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08547">
                                            <p:txEl>
                                              <p:pRg st="3" end="3"/>
                                            </p:txEl>
                                          </p:spTgt>
                                        </p:tgtEl>
                                        <p:attrNameLst>
                                          <p:attrName>style.visibility</p:attrName>
                                        </p:attrNameLst>
                                      </p:cBhvr>
                                      <p:to>
                                        <p:strVal val="visible"/>
                                      </p:to>
                                    </p:set>
                                    <p:anim calcmode="lin" valueType="num">
                                      <p:cBhvr>
                                        <p:cTn id="32" dur="500" fill="hold"/>
                                        <p:tgtEl>
                                          <p:spTgt spid="10854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0854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108547">
                                            <p:txEl>
                                              <p:pRg st="4" end="4"/>
                                            </p:txEl>
                                          </p:spTgt>
                                        </p:tgtEl>
                                        <p:attrNameLst>
                                          <p:attrName>style.visibility</p:attrName>
                                        </p:attrNameLst>
                                      </p:cBhvr>
                                      <p:to>
                                        <p:strVal val="visible"/>
                                      </p:to>
                                    </p:set>
                                    <p:anim calcmode="lin" valueType="num">
                                      <p:cBhvr>
                                        <p:cTn id="38" dur="500" fill="hold"/>
                                        <p:tgtEl>
                                          <p:spTgt spid="10854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854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108547">
                                            <p:txEl>
                                              <p:pRg st="5" end="5"/>
                                            </p:txEl>
                                          </p:spTgt>
                                        </p:tgtEl>
                                        <p:attrNameLst>
                                          <p:attrName>style.visibility</p:attrName>
                                        </p:attrNameLst>
                                      </p:cBhvr>
                                      <p:to>
                                        <p:strVal val="visible"/>
                                      </p:to>
                                    </p:set>
                                    <p:anim calcmode="lin" valueType="num">
                                      <p:cBhvr>
                                        <p:cTn id="44" dur="500" fill="hold"/>
                                        <p:tgtEl>
                                          <p:spTgt spid="108547">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10854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0E21AB67-AFC0-4CD1-ADAB-20AEC3CBF05E}" type="slidenum">
              <a:rPr lang="en-US" sz="1400">
                <a:latin typeface="Arial Black" pitchFamily="34" charset="0"/>
              </a:rPr>
              <a:pPr algn="r"/>
              <a:t>34</a:t>
            </a:fld>
            <a:endParaRPr lang="en-US" sz="1400">
              <a:latin typeface="Arial Black" pitchFamily="34" charset="0"/>
            </a:endParaRPr>
          </a:p>
        </p:txBody>
      </p:sp>
      <p:sp>
        <p:nvSpPr>
          <p:cNvPr id="123906" name="Rectangle 2"/>
          <p:cNvSpPr>
            <a:spLocks noGrp="1" noChangeArrowheads="1"/>
          </p:cNvSpPr>
          <p:nvPr>
            <p:ph type="title" idx="4294967295"/>
          </p:nvPr>
        </p:nvSpPr>
        <p:spPr>
          <a:xfrm>
            <a:off x="304800" y="304800"/>
            <a:ext cx="8458200" cy="1143000"/>
          </a:xfrm>
          <a:noFill/>
        </p:spPr>
        <p:txBody>
          <a:bodyPr lIns="92075" tIns="46038" rIns="92075" bIns="46038"/>
          <a:lstStyle/>
          <a:p>
            <a:pPr eaLnBrk="1" hangingPunct="1"/>
            <a:r>
              <a:rPr lang="en-US" sz="4000" b="1" smtClean="0">
                <a:solidFill>
                  <a:srgbClr val="FF0000"/>
                </a:solidFill>
                <a:latin typeface="Comic Sans MS" pitchFamily="66" charset="0"/>
              </a:rPr>
              <a:t>Documentation and Record keeping w.r.t Audit</a:t>
            </a:r>
          </a:p>
        </p:txBody>
      </p:sp>
      <p:sp>
        <p:nvSpPr>
          <p:cNvPr id="123909" name="Rectangle 5"/>
          <p:cNvSpPr>
            <a:spLocks noChangeArrowheads="1"/>
          </p:cNvSpPr>
          <p:nvPr/>
        </p:nvSpPr>
        <p:spPr bwMode="auto">
          <a:xfrm>
            <a:off x="228600" y="1524000"/>
            <a:ext cx="8382000" cy="4524375"/>
          </a:xfrm>
          <a:prstGeom prst="rect">
            <a:avLst/>
          </a:prstGeom>
          <a:noFill/>
          <a:ln w="9525">
            <a:noFill/>
            <a:miter lim="800000"/>
            <a:headEnd/>
            <a:tailEnd/>
          </a:ln>
        </p:spPr>
        <p:txBody>
          <a:bodyPr lIns="92075" tIns="46038" rIns="92075" bIns="46038">
            <a:spAutoFit/>
          </a:bodyPr>
          <a:lstStyle/>
          <a:p>
            <a:pPr eaLnBrk="0" hangingPunct="0">
              <a:buFontTx/>
              <a:buChar char="•"/>
            </a:pPr>
            <a:r>
              <a:rPr lang="en-US" sz="2400" b="1">
                <a:solidFill>
                  <a:srgbClr val="FF0000"/>
                </a:solidFill>
                <a:latin typeface="Comic Sans MS" pitchFamily="66" charset="0"/>
              </a:rPr>
              <a:t>Documentation shall take place throughout the audit process. Working papers shall be complete and appropriately detailed to provide a clear trail of the audit </a:t>
            </a:r>
          </a:p>
          <a:p>
            <a:pPr eaLnBrk="0" hangingPunct="0">
              <a:buFontTx/>
              <a:buChar char="•"/>
            </a:pPr>
            <a:r>
              <a:rPr lang="en-US" sz="2400" b="1">
                <a:solidFill>
                  <a:srgbClr val="FF0000"/>
                </a:solidFill>
                <a:latin typeface="Comic Sans MS" pitchFamily="66" charset="0"/>
              </a:rPr>
              <a:t>PU shall establish policies and procedures for retention of Audit Documentation</a:t>
            </a:r>
          </a:p>
          <a:p>
            <a:pPr eaLnBrk="0" hangingPunct="0">
              <a:buFontTx/>
              <a:buChar char="•"/>
            </a:pPr>
            <a:r>
              <a:rPr lang="en-US" sz="2400" b="1">
                <a:solidFill>
                  <a:srgbClr val="FF0000"/>
                </a:solidFill>
                <a:latin typeface="Comic Sans MS" pitchFamily="66" charset="0"/>
              </a:rPr>
              <a:t>Audit documentation shall be collated within a period of 45 days from the date of signing of Auditor’s report.</a:t>
            </a:r>
          </a:p>
          <a:p>
            <a:pPr eaLnBrk="0" hangingPunct="0">
              <a:buFontTx/>
              <a:buChar char="•"/>
            </a:pPr>
            <a:r>
              <a:rPr lang="en-US" sz="2400" b="1">
                <a:solidFill>
                  <a:srgbClr val="FF0000"/>
                </a:solidFill>
                <a:latin typeface="Comic Sans MS" pitchFamily="66" charset="0"/>
              </a:rPr>
              <a:t>Audit documentation shall be maintained in physical or electronic form and retained for a period of 8 years from the date of signing of Auditor’s Report.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3906"/>
                                        </p:tgtEl>
                                        <p:attrNameLst>
                                          <p:attrName>style.visibility</p:attrName>
                                        </p:attrNameLst>
                                      </p:cBhvr>
                                      <p:to>
                                        <p:strVal val="visible"/>
                                      </p:to>
                                    </p:set>
                                    <p:anim calcmode="discrete" valueType="clr">
                                      <p:cBhvr override="childStyle">
                                        <p:cTn id="7" dur="80"/>
                                        <p:tgtEl>
                                          <p:spTgt spid="1239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906"/>
                                        </p:tgtEl>
                                        <p:attrNameLst>
                                          <p:attrName>fillcolor</p:attrName>
                                        </p:attrNameLst>
                                      </p:cBhvr>
                                      <p:tavLst>
                                        <p:tav tm="0">
                                          <p:val>
                                            <p:clrVal>
                                              <a:schemeClr val="accent2"/>
                                            </p:clrVal>
                                          </p:val>
                                        </p:tav>
                                        <p:tav tm="50000">
                                          <p:val>
                                            <p:clrVal>
                                              <a:schemeClr val="hlink"/>
                                            </p:clrVal>
                                          </p:val>
                                        </p:tav>
                                      </p:tavLst>
                                    </p:anim>
                                    <p:set>
                                      <p:cBhvr>
                                        <p:cTn id="9" dur="80"/>
                                        <p:tgtEl>
                                          <p:spTgt spid="123906"/>
                                        </p:tgtEl>
                                        <p:attrNameLst>
                                          <p:attrName>fill.type</p:attrName>
                                        </p:attrNameLst>
                                      </p:cBhvr>
                                      <p:to>
                                        <p:strVal val="solid"/>
                                      </p:to>
                                    </p:set>
                                  </p:childTnLst>
                                </p:cTn>
                              </p:par>
                            </p:childTnLst>
                          </p:cTn>
                        </p:par>
                        <p:par>
                          <p:cTn id="10" fill="hold">
                            <p:stCondLst>
                              <p:cond delay="1600"/>
                            </p:stCondLst>
                            <p:childTnLst>
                              <p:par>
                                <p:cTn id="11" presetID="31" presetClass="entr" presetSubtype="0" fill="hold" grpId="0" nodeType="afterEffect">
                                  <p:stCondLst>
                                    <p:cond delay="1000"/>
                                  </p:stCondLst>
                                  <p:iterate type="lt">
                                    <p:tmPct val="5000"/>
                                  </p:iterate>
                                  <p:childTnLst>
                                    <p:set>
                                      <p:cBhvr>
                                        <p:cTn id="12" dur="1" fill="hold">
                                          <p:stCondLst>
                                            <p:cond delay="0"/>
                                          </p:stCondLst>
                                        </p:cTn>
                                        <p:tgtEl>
                                          <p:spTgt spid="123909">
                                            <p:txEl>
                                              <p:pRg st="0" end="0"/>
                                            </p:txEl>
                                          </p:spTgt>
                                        </p:tgtEl>
                                        <p:attrNameLst>
                                          <p:attrName>style.visibility</p:attrName>
                                        </p:attrNameLst>
                                      </p:cBhvr>
                                      <p:to>
                                        <p:strVal val="visible"/>
                                      </p:to>
                                    </p:set>
                                    <p:anim calcmode="lin" valueType="num">
                                      <p:cBhvr>
                                        <p:cTn id="13" dur="1000" fill="hold"/>
                                        <p:tgtEl>
                                          <p:spTgt spid="12390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2390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23909">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123909">
                                            <p:txEl>
                                              <p:pRg st="0" end="0"/>
                                            </p:txEl>
                                          </p:spTgt>
                                        </p:tgtEl>
                                      </p:cBhvr>
                                    </p:animEffect>
                                  </p:childTnLst>
                                  <p:subTnLst>
                                    <p:animClr clrSpc="rgb" dir="cw">
                                      <p:cBhvr override="childStyle">
                                        <p:cTn dur="1" fill="hold" display="0" masterRel="nextClick" afterEffect="1"/>
                                        <p:tgtEl>
                                          <p:spTgt spid="123909">
                                            <p:txEl>
                                              <p:pRg st="0" end="0"/>
                                            </p:txEl>
                                          </p:spTgt>
                                        </p:tgtEl>
                                        <p:attrNameLst>
                                          <p:attrName>ppt_c</p:attrName>
                                        </p:attrNameLst>
                                      </p:cBhvr>
                                      <p:to>
                                        <a:srgbClr val="FF3300"/>
                                      </p:to>
                                    </p:animClr>
                                  </p:subTnLst>
                                </p:cTn>
                              </p:par>
                            </p:childTnLst>
                          </p:cTn>
                        </p:par>
                        <p:par>
                          <p:cTn id="17" fill="hold">
                            <p:stCondLst>
                              <p:cond delay="10300"/>
                            </p:stCondLst>
                            <p:childTnLst>
                              <p:par>
                                <p:cTn id="18" presetID="31" presetClass="entr" presetSubtype="0" fill="hold" grpId="0" nodeType="afterEffect">
                                  <p:stCondLst>
                                    <p:cond delay="1000"/>
                                  </p:stCondLst>
                                  <p:iterate type="lt">
                                    <p:tmPct val="5000"/>
                                  </p:iterate>
                                  <p:childTnLst>
                                    <p:set>
                                      <p:cBhvr>
                                        <p:cTn id="19" dur="1" fill="hold">
                                          <p:stCondLst>
                                            <p:cond delay="0"/>
                                          </p:stCondLst>
                                        </p:cTn>
                                        <p:tgtEl>
                                          <p:spTgt spid="123909">
                                            <p:txEl>
                                              <p:pRg st="1" end="1"/>
                                            </p:txEl>
                                          </p:spTgt>
                                        </p:tgtEl>
                                        <p:attrNameLst>
                                          <p:attrName>style.visibility</p:attrName>
                                        </p:attrNameLst>
                                      </p:cBhvr>
                                      <p:to>
                                        <p:strVal val="visible"/>
                                      </p:to>
                                    </p:set>
                                    <p:anim calcmode="lin" valueType="num">
                                      <p:cBhvr>
                                        <p:cTn id="20" dur="1000" fill="hold"/>
                                        <p:tgtEl>
                                          <p:spTgt spid="123909">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23909">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23909">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123909">
                                            <p:txEl>
                                              <p:pRg st="1" end="1"/>
                                            </p:txEl>
                                          </p:spTgt>
                                        </p:tgtEl>
                                      </p:cBhvr>
                                    </p:animEffect>
                                  </p:childTnLst>
                                  <p:subTnLst>
                                    <p:animClr clrSpc="rgb" dir="cw">
                                      <p:cBhvr override="childStyle">
                                        <p:cTn dur="1" fill="hold" display="0" masterRel="nextClick" afterEffect="1"/>
                                        <p:tgtEl>
                                          <p:spTgt spid="123909">
                                            <p:txEl>
                                              <p:pRg st="1" end="1"/>
                                            </p:txEl>
                                          </p:spTgt>
                                        </p:tgtEl>
                                        <p:attrNameLst>
                                          <p:attrName>ppt_c</p:attrName>
                                        </p:attrNameLst>
                                      </p:cBhvr>
                                      <p:to>
                                        <a:srgbClr val="FF3300"/>
                                      </p:to>
                                    </p:animClr>
                                  </p:subTnLst>
                                </p:cTn>
                              </p:par>
                            </p:childTnLst>
                          </p:cTn>
                        </p:par>
                        <p:par>
                          <p:cTn id="24" fill="hold">
                            <p:stCondLst>
                              <p:cond delay="15700"/>
                            </p:stCondLst>
                            <p:childTnLst>
                              <p:par>
                                <p:cTn id="25" presetID="31" presetClass="entr" presetSubtype="0" fill="hold" grpId="0" nodeType="afterEffect">
                                  <p:stCondLst>
                                    <p:cond delay="1000"/>
                                  </p:stCondLst>
                                  <p:iterate type="lt">
                                    <p:tmPct val="5000"/>
                                  </p:iterate>
                                  <p:childTnLst>
                                    <p:set>
                                      <p:cBhvr>
                                        <p:cTn id="26" dur="1" fill="hold">
                                          <p:stCondLst>
                                            <p:cond delay="0"/>
                                          </p:stCondLst>
                                        </p:cTn>
                                        <p:tgtEl>
                                          <p:spTgt spid="123909">
                                            <p:txEl>
                                              <p:pRg st="2" end="2"/>
                                            </p:txEl>
                                          </p:spTgt>
                                        </p:tgtEl>
                                        <p:attrNameLst>
                                          <p:attrName>style.visibility</p:attrName>
                                        </p:attrNameLst>
                                      </p:cBhvr>
                                      <p:to>
                                        <p:strVal val="visible"/>
                                      </p:to>
                                    </p:set>
                                    <p:anim calcmode="lin" valueType="num">
                                      <p:cBhvr>
                                        <p:cTn id="27" dur="1000" fill="hold"/>
                                        <p:tgtEl>
                                          <p:spTgt spid="123909">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23909">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123909">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123909">
                                            <p:txEl>
                                              <p:pRg st="2" end="2"/>
                                            </p:txEl>
                                          </p:spTgt>
                                        </p:tgtEl>
                                      </p:cBhvr>
                                    </p:animEffect>
                                  </p:childTnLst>
                                  <p:subTnLst>
                                    <p:animClr clrSpc="rgb" dir="cw">
                                      <p:cBhvr override="childStyle">
                                        <p:cTn dur="1" fill="hold" display="0" masterRel="nextClick" afterEffect="1"/>
                                        <p:tgtEl>
                                          <p:spTgt spid="123909">
                                            <p:txEl>
                                              <p:pRg st="2" end="2"/>
                                            </p:txEl>
                                          </p:spTgt>
                                        </p:tgtEl>
                                        <p:attrNameLst>
                                          <p:attrName>ppt_c</p:attrName>
                                        </p:attrNameLst>
                                      </p:cBhvr>
                                      <p:to>
                                        <a:srgbClr val="FF3300"/>
                                      </p:to>
                                    </p:animClr>
                                  </p:subTnLst>
                                </p:cTn>
                              </p:par>
                            </p:childTnLst>
                          </p:cTn>
                        </p:par>
                        <p:par>
                          <p:cTn id="31" fill="hold">
                            <p:stCondLst>
                              <p:cond delay="22250"/>
                            </p:stCondLst>
                            <p:childTnLst>
                              <p:par>
                                <p:cTn id="32" presetID="31" presetClass="entr" presetSubtype="0" fill="hold" grpId="0" nodeType="afterEffect">
                                  <p:stCondLst>
                                    <p:cond delay="1000"/>
                                  </p:stCondLst>
                                  <p:iterate type="lt">
                                    <p:tmPct val="5000"/>
                                  </p:iterate>
                                  <p:childTnLst>
                                    <p:set>
                                      <p:cBhvr>
                                        <p:cTn id="33" dur="1" fill="hold">
                                          <p:stCondLst>
                                            <p:cond delay="0"/>
                                          </p:stCondLst>
                                        </p:cTn>
                                        <p:tgtEl>
                                          <p:spTgt spid="123909">
                                            <p:txEl>
                                              <p:pRg st="3" end="3"/>
                                            </p:txEl>
                                          </p:spTgt>
                                        </p:tgtEl>
                                        <p:attrNameLst>
                                          <p:attrName>style.visibility</p:attrName>
                                        </p:attrNameLst>
                                      </p:cBhvr>
                                      <p:to>
                                        <p:strVal val="visible"/>
                                      </p:to>
                                    </p:set>
                                    <p:anim calcmode="lin" valueType="num">
                                      <p:cBhvr>
                                        <p:cTn id="34" dur="1000" fill="hold"/>
                                        <p:tgtEl>
                                          <p:spTgt spid="123909">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123909">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123909">
                                            <p:txEl>
                                              <p:pRg st="3" end="3"/>
                                            </p:txEl>
                                          </p:spTgt>
                                        </p:tgtEl>
                                        <p:attrNameLst>
                                          <p:attrName>style.rotation</p:attrName>
                                        </p:attrNameLst>
                                      </p:cBhvr>
                                      <p:tavLst>
                                        <p:tav tm="0">
                                          <p:val>
                                            <p:fltVal val="90"/>
                                          </p:val>
                                        </p:tav>
                                        <p:tav tm="100000">
                                          <p:val>
                                            <p:fltVal val="0"/>
                                          </p:val>
                                        </p:tav>
                                      </p:tavLst>
                                    </p:anim>
                                    <p:animEffect transition="in" filter="fade">
                                      <p:cBhvr>
                                        <p:cTn id="37" dur="1000"/>
                                        <p:tgtEl>
                                          <p:spTgt spid="123909">
                                            <p:txEl>
                                              <p:pRg st="3" end="3"/>
                                            </p:txEl>
                                          </p:spTgt>
                                        </p:tgtEl>
                                      </p:cBhvr>
                                    </p:animEffect>
                                  </p:childTnLst>
                                  <p:subTnLst>
                                    <p:animClr clrSpc="rgb" dir="cw">
                                      <p:cBhvr override="childStyle">
                                        <p:cTn dur="1" fill="hold" display="0" masterRel="nextClick" afterEffect="1"/>
                                        <p:tgtEl>
                                          <p:spTgt spid="123909">
                                            <p:txEl>
                                              <p:pRg st="3" end="3"/>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9" grpId="0" build="p" autoUpdateAnimBg="0" advAuto="100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019F83D3-855D-4C91-A5B7-6357DA9F3CD6}" type="slidenum">
              <a:rPr lang="en-US" sz="1400">
                <a:latin typeface="Arial Black" pitchFamily="34" charset="0"/>
              </a:rPr>
              <a:pPr algn="r"/>
              <a:t>35</a:t>
            </a:fld>
            <a:endParaRPr lang="en-US" sz="1400">
              <a:latin typeface="Arial Black" pitchFamily="34" charset="0"/>
            </a:endParaRPr>
          </a:p>
        </p:txBody>
      </p:sp>
      <p:sp>
        <p:nvSpPr>
          <p:cNvPr id="106499" name="Rectangle 3"/>
          <p:cNvSpPr>
            <a:spLocks noGrp="1" noChangeArrowheads="1"/>
          </p:cNvSpPr>
          <p:nvPr>
            <p:ph type="title" idx="4294967295"/>
          </p:nvPr>
        </p:nvSpPr>
        <p:spPr>
          <a:noFill/>
        </p:spPr>
        <p:txBody>
          <a:bodyPr lIns="92075" tIns="46038" rIns="92075" bIns="46038"/>
          <a:lstStyle/>
          <a:p>
            <a:pPr eaLnBrk="1" hangingPunct="1"/>
            <a:r>
              <a:rPr lang="en-US" sz="4800" b="1" smtClean="0">
                <a:latin typeface="Comic Sans MS" pitchFamily="66" charset="0"/>
              </a:rPr>
              <a:t>Training  Personnel</a:t>
            </a:r>
          </a:p>
        </p:txBody>
      </p:sp>
      <p:graphicFrame>
        <p:nvGraphicFramePr>
          <p:cNvPr id="106500" name="Object 4"/>
          <p:cNvGraphicFramePr>
            <a:graphicFrameLocks/>
          </p:cNvGraphicFramePr>
          <p:nvPr/>
        </p:nvGraphicFramePr>
        <p:xfrm>
          <a:off x="5505450" y="4060825"/>
          <a:ext cx="3638550" cy="2797175"/>
        </p:xfrm>
        <a:graphic>
          <a:graphicData uri="http://schemas.openxmlformats.org/presentationml/2006/ole">
            <p:oleObj spid="_x0000_s6146" name="ClipArt" r:id="rId3" imgW="3657240" imgH="2817720" progId="MS_ClipArt_Gallery.2">
              <p:embed/>
            </p:oleObj>
          </a:graphicData>
        </a:graphic>
      </p:graphicFrame>
      <p:sp>
        <p:nvSpPr>
          <p:cNvPr id="106501" name="Rectangle 5"/>
          <p:cNvSpPr>
            <a:spLocks noChangeArrowheads="1"/>
          </p:cNvSpPr>
          <p:nvPr/>
        </p:nvSpPr>
        <p:spPr bwMode="auto">
          <a:xfrm>
            <a:off x="228600" y="1524000"/>
            <a:ext cx="5121275" cy="5264150"/>
          </a:xfrm>
          <a:prstGeom prst="rect">
            <a:avLst/>
          </a:prstGeom>
          <a:noFill/>
          <a:ln w="9525">
            <a:noFill/>
            <a:miter lim="800000"/>
            <a:headEnd/>
            <a:tailEnd/>
          </a:ln>
        </p:spPr>
        <p:txBody>
          <a:bodyPr lIns="92075" tIns="46038" rIns="92075" bIns="46038">
            <a:spAutoFit/>
          </a:bodyPr>
          <a:lstStyle/>
          <a:p>
            <a:pPr eaLnBrk="0" hangingPunct="0">
              <a:buFontTx/>
              <a:buChar char="•"/>
            </a:pPr>
            <a:r>
              <a:rPr lang="en-US" sz="2400">
                <a:latin typeface="Times New Roman" pitchFamily="18" charset="0"/>
              </a:rPr>
              <a:t> </a:t>
            </a:r>
            <a:r>
              <a:rPr lang="en-US" sz="2800" b="1">
                <a:latin typeface="Times New Roman" pitchFamily="18" charset="0"/>
              </a:rPr>
              <a:t>receiving and opening mails</a:t>
            </a:r>
          </a:p>
          <a:p>
            <a:pPr eaLnBrk="0" hangingPunct="0">
              <a:buFontTx/>
              <a:buChar char="•"/>
            </a:pPr>
            <a:r>
              <a:rPr lang="en-US" sz="2800" b="1">
                <a:latin typeface="Times New Roman" pitchFamily="18" charset="0"/>
              </a:rPr>
              <a:t> placing mail/other papers in </a:t>
            </a:r>
          </a:p>
          <a:p>
            <a:pPr eaLnBrk="0" hangingPunct="0"/>
            <a:r>
              <a:rPr lang="en-US" sz="2800" b="1">
                <a:latin typeface="Times New Roman" pitchFamily="18" charset="0"/>
              </a:rPr>
              <a:t>       correct files</a:t>
            </a:r>
          </a:p>
          <a:p>
            <a:pPr eaLnBrk="0" hangingPunct="0">
              <a:buFontTx/>
              <a:buChar char="•"/>
            </a:pPr>
            <a:r>
              <a:rPr lang="en-US" sz="2800" b="1">
                <a:latin typeface="Times New Roman" pitchFamily="18" charset="0"/>
              </a:rPr>
              <a:t> extracting and replacing files</a:t>
            </a:r>
          </a:p>
          <a:p>
            <a:pPr eaLnBrk="0" hangingPunct="0">
              <a:buFontTx/>
              <a:buChar char="•"/>
            </a:pPr>
            <a:r>
              <a:rPr lang="en-US" sz="2800" b="1">
                <a:latin typeface="Times New Roman" pitchFamily="18" charset="0"/>
              </a:rPr>
              <a:t> opening/creating new files</a:t>
            </a:r>
          </a:p>
          <a:p>
            <a:pPr eaLnBrk="0" hangingPunct="0">
              <a:buFontTx/>
              <a:buChar char="•"/>
            </a:pPr>
            <a:r>
              <a:rPr lang="en-US" sz="2800" b="1">
                <a:latin typeface="Times New Roman" pitchFamily="18" charset="0"/>
              </a:rPr>
              <a:t> indexing &amp; cross-referencing</a:t>
            </a:r>
          </a:p>
          <a:p>
            <a:pPr eaLnBrk="0" hangingPunct="0">
              <a:buFontTx/>
              <a:buChar char="•"/>
            </a:pPr>
            <a:r>
              <a:rPr lang="en-US" sz="2800" b="1">
                <a:latin typeface="Times New Roman" pitchFamily="18" charset="0"/>
              </a:rPr>
              <a:t> keeping a record of file                                                </a:t>
            </a:r>
          </a:p>
          <a:p>
            <a:pPr eaLnBrk="0" hangingPunct="0"/>
            <a:r>
              <a:rPr lang="en-US" sz="2800" b="1">
                <a:latin typeface="Times New Roman" pitchFamily="18" charset="0"/>
              </a:rPr>
              <a:t>      movements</a:t>
            </a:r>
          </a:p>
          <a:p>
            <a:pPr eaLnBrk="0" hangingPunct="0">
              <a:buFontTx/>
              <a:buChar char="•"/>
            </a:pPr>
            <a:r>
              <a:rPr lang="en-US" sz="2800" b="1">
                <a:latin typeface="Times New Roman" pitchFamily="18" charset="0"/>
              </a:rPr>
              <a:t> retrieving lost/missing files</a:t>
            </a:r>
          </a:p>
          <a:p>
            <a:pPr eaLnBrk="0" hangingPunct="0">
              <a:buFontTx/>
              <a:buChar char="•"/>
            </a:pPr>
            <a:r>
              <a:rPr lang="en-US" sz="2800" b="1">
                <a:latin typeface="Times New Roman" pitchFamily="18" charset="0"/>
              </a:rPr>
              <a:t> destroying/disposing files</a:t>
            </a:r>
          </a:p>
          <a:p>
            <a:pPr eaLnBrk="0" hangingPunct="0">
              <a:buFontTx/>
              <a:buChar char="•"/>
            </a:pPr>
            <a:r>
              <a:rPr lang="en-US" sz="2800" b="1">
                <a:latin typeface="Times New Roman" pitchFamily="18" charset="0"/>
              </a:rPr>
              <a:t> retiring non-current files</a:t>
            </a:r>
          </a:p>
          <a:p>
            <a:pPr eaLnBrk="0" hangingPunct="0">
              <a:buFontTx/>
              <a:buChar char="•"/>
            </a:pPr>
            <a:r>
              <a:rPr lang="en-US" sz="2800" b="1">
                <a:solidFill>
                  <a:srgbClr val="FF0000"/>
                </a:solidFill>
                <a:latin typeface="Times New Roman" pitchFamily="18" charset="0"/>
              </a:rPr>
              <a:t>maintaining confidentiality </a:t>
            </a: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6499">
                                            <p:txEl>
                                              <p:pRg st="0" end="0"/>
                                            </p:txEl>
                                          </p:spTgt>
                                        </p:tgtEl>
                                        <p:attrNameLst>
                                          <p:attrName>style.visibility</p:attrName>
                                        </p:attrNameLst>
                                      </p:cBhvr>
                                      <p:to>
                                        <p:strVal val="visible"/>
                                      </p:to>
                                    </p:set>
                                    <p:anim calcmode="discrete" valueType="clr">
                                      <p:cBhvr override="childStyle">
                                        <p:cTn id="7" dur="80"/>
                                        <p:tgtEl>
                                          <p:spTgt spid="1064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64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6499">
                                            <p:txEl>
                                              <p:pRg st="0" end="0"/>
                                            </p:txEl>
                                          </p:spTgt>
                                        </p:tgtEl>
                                        <p:attrNameLst>
                                          <p:attrName>fill.type</p:attrName>
                                        </p:attrNameLst>
                                      </p:cBhvr>
                                      <p:to>
                                        <p:strVal val="solid"/>
                                      </p:to>
                                    </p:set>
                                  </p:childTnLst>
                                </p:cTn>
                              </p:par>
                            </p:childTnLst>
                          </p:cTn>
                        </p:par>
                        <p:par>
                          <p:cTn id="10" fill="hold">
                            <p:stCondLst>
                              <p:cond delay="720"/>
                            </p:stCondLst>
                            <p:childTnLst>
                              <p:par>
                                <p:cTn id="11" presetID="53" presetClass="entr" presetSubtype="0" fill="hold" nodeType="afterEffect">
                                  <p:stCondLst>
                                    <p:cond delay="0"/>
                                  </p:stCondLst>
                                  <p:childTnLst>
                                    <p:set>
                                      <p:cBhvr>
                                        <p:cTn id="12" dur="1" fill="hold">
                                          <p:stCondLst>
                                            <p:cond delay="0"/>
                                          </p:stCondLst>
                                        </p:cTn>
                                        <p:tgtEl>
                                          <p:spTgt spid="106500"/>
                                        </p:tgtEl>
                                        <p:attrNameLst>
                                          <p:attrName>style.visibility</p:attrName>
                                        </p:attrNameLst>
                                      </p:cBhvr>
                                      <p:to>
                                        <p:strVal val="visible"/>
                                      </p:to>
                                    </p:set>
                                    <p:anim calcmode="lin" valueType="num">
                                      <p:cBhvr>
                                        <p:cTn id="13" dur="1000" fill="hold"/>
                                        <p:tgtEl>
                                          <p:spTgt spid="106500"/>
                                        </p:tgtEl>
                                        <p:attrNameLst>
                                          <p:attrName>ppt_w</p:attrName>
                                        </p:attrNameLst>
                                      </p:cBhvr>
                                      <p:tavLst>
                                        <p:tav tm="0">
                                          <p:val>
                                            <p:fltVal val="0"/>
                                          </p:val>
                                        </p:tav>
                                        <p:tav tm="100000">
                                          <p:val>
                                            <p:strVal val="#ppt_w"/>
                                          </p:val>
                                        </p:tav>
                                      </p:tavLst>
                                    </p:anim>
                                    <p:anim calcmode="lin" valueType="num">
                                      <p:cBhvr>
                                        <p:cTn id="14" dur="1000" fill="hold"/>
                                        <p:tgtEl>
                                          <p:spTgt spid="106500"/>
                                        </p:tgtEl>
                                        <p:attrNameLst>
                                          <p:attrName>ppt_h</p:attrName>
                                        </p:attrNameLst>
                                      </p:cBhvr>
                                      <p:tavLst>
                                        <p:tav tm="0">
                                          <p:val>
                                            <p:fltVal val="0"/>
                                          </p:val>
                                        </p:tav>
                                        <p:tav tm="100000">
                                          <p:val>
                                            <p:strVal val="#ppt_h"/>
                                          </p:val>
                                        </p:tav>
                                      </p:tavLst>
                                    </p:anim>
                                    <p:animEffect transition="in" filter="fade">
                                      <p:cBhvr>
                                        <p:cTn id="15" dur="1000"/>
                                        <p:tgtEl>
                                          <p:spTgt spid="106500"/>
                                        </p:tgtEl>
                                      </p:cBhvr>
                                    </p:animEffect>
                                  </p:childTnLst>
                                </p:cTn>
                              </p:par>
                            </p:childTnLst>
                          </p:cTn>
                        </p:par>
                        <p:par>
                          <p:cTn id="16" fill="hold">
                            <p:stCondLst>
                              <p:cond delay="1720"/>
                            </p:stCondLst>
                            <p:childTnLst>
                              <p:par>
                                <p:cTn id="17" presetID="56" presetClass="entr" presetSubtype="0" fill="hold" grpId="0" nodeType="afterEffect">
                                  <p:stCondLst>
                                    <p:cond delay="0"/>
                                  </p:stCondLst>
                                  <p:iterate type="lt">
                                    <p:tmPct val="10000"/>
                                  </p:iterate>
                                  <p:childTnLst>
                                    <p:set>
                                      <p:cBhvr>
                                        <p:cTn id="18" dur="1" fill="hold">
                                          <p:stCondLst>
                                            <p:cond delay="0"/>
                                          </p:stCondLst>
                                        </p:cTn>
                                        <p:tgtEl>
                                          <p:spTgt spid="106501">
                                            <p:txEl>
                                              <p:pRg st="0" end="0"/>
                                            </p:txEl>
                                          </p:spTgt>
                                        </p:tgtEl>
                                        <p:attrNameLst>
                                          <p:attrName>style.visibility</p:attrName>
                                        </p:attrNameLst>
                                      </p:cBhvr>
                                      <p:to>
                                        <p:strVal val="visible"/>
                                      </p:to>
                                    </p:set>
                                    <p:anim by="(-#ppt_w*2)" calcmode="lin" valueType="num">
                                      <p:cBhvr rctx="PPT">
                                        <p:cTn id="19" dur="250" autoRev="1" fill="hold">
                                          <p:stCondLst>
                                            <p:cond delay="0"/>
                                          </p:stCondLst>
                                        </p:cTn>
                                        <p:tgtEl>
                                          <p:spTgt spid="106501">
                                            <p:txEl>
                                              <p:pRg st="0" end="0"/>
                                            </p:txEl>
                                          </p:spTgt>
                                        </p:tgtEl>
                                        <p:attrNameLst>
                                          <p:attrName>ppt_w</p:attrName>
                                        </p:attrNameLst>
                                      </p:cBhvr>
                                    </p:anim>
                                    <p:anim by="(#ppt_w*0.50)" calcmode="lin" valueType="num">
                                      <p:cBhvr>
                                        <p:cTn id="20" dur="250" decel="50000" autoRev="1" fill="hold">
                                          <p:stCondLst>
                                            <p:cond delay="0"/>
                                          </p:stCondLst>
                                        </p:cTn>
                                        <p:tgtEl>
                                          <p:spTgt spid="106501">
                                            <p:txEl>
                                              <p:pRg st="0" end="0"/>
                                            </p:txEl>
                                          </p:spTgt>
                                        </p:tgtEl>
                                        <p:attrNameLst>
                                          <p:attrName>ppt_x</p:attrName>
                                        </p:attrNameLst>
                                      </p:cBhvr>
                                    </p:anim>
                                    <p:anim from="(-#ppt_h/2)" to="(#ppt_y)" calcmode="lin" valueType="num">
                                      <p:cBhvr>
                                        <p:cTn id="21" dur="500" fill="hold">
                                          <p:stCondLst>
                                            <p:cond delay="0"/>
                                          </p:stCondLst>
                                        </p:cTn>
                                        <p:tgtEl>
                                          <p:spTgt spid="106501">
                                            <p:txEl>
                                              <p:pRg st="0" end="0"/>
                                            </p:txEl>
                                          </p:spTgt>
                                        </p:tgtEl>
                                        <p:attrNameLst>
                                          <p:attrName>ppt_y</p:attrName>
                                        </p:attrNameLst>
                                      </p:cBhvr>
                                    </p:anim>
                                    <p:animRot by="21600000">
                                      <p:cBhvr>
                                        <p:cTn id="22" dur="500" fill="hold">
                                          <p:stCondLst>
                                            <p:cond delay="0"/>
                                          </p:stCondLst>
                                        </p:cTn>
                                        <p:tgtEl>
                                          <p:spTgt spid="106501">
                                            <p:txEl>
                                              <p:pRg st="0" end="0"/>
                                            </p:txEl>
                                          </p:spTgt>
                                        </p:tgtEl>
                                        <p:attrNameLst>
                                          <p:attrName>r</p:attrName>
                                        </p:attrNameLst>
                                      </p:cBhvr>
                                    </p:animRot>
                                  </p:childTnLst>
                                  <p:subTnLst>
                                    <p:animClr clrSpc="rgb" dir="cw">
                                      <p:cBhvr override="childStyle">
                                        <p:cTn dur="1" fill="hold" display="0" masterRel="nextClick" afterEffect="1"/>
                                        <p:tgtEl>
                                          <p:spTgt spid="106501">
                                            <p:txEl>
                                              <p:pRg st="0" end="0"/>
                                            </p:txEl>
                                          </p:spTgt>
                                        </p:tgtEl>
                                        <p:attrNameLst>
                                          <p:attrName>ppt_c</p:attrName>
                                        </p:attrNameLst>
                                      </p:cBhvr>
                                      <p:to>
                                        <a:schemeClr val="tx2"/>
                                      </p:to>
                                    </p:animClr>
                                  </p:subTnLst>
                                </p:cTn>
                              </p:par>
                            </p:childTnLst>
                          </p:cTn>
                        </p:par>
                        <p:par>
                          <p:cTn id="23" fill="hold">
                            <p:stCondLst>
                              <p:cond delay="337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06501">
                                            <p:txEl>
                                              <p:pRg st="1" end="1"/>
                                            </p:txEl>
                                          </p:spTgt>
                                        </p:tgtEl>
                                        <p:attrNameLst>
                                          <p:attrName>style.visibility</p:attrName>
                                        </p:attrNameLst>
                                      </p:cBhvr>
                                      <p:to>
                                        <p:strVal val="visible"/>
                                      </p:to>
                                    </p:set>
                                    <p:anim by="(-#ppt_w*2)" calcmode="lin" valueType="num">
                                      <p:cBhvr rctx="PPT">
                                        <p:cTn id="26" dur="250" autoRev="1" fill="hold">
                                          <p:stCondLst>
                                            <p:cond delay="0"/>
                                          </p:stCondLst>
                                        </p:cTn>
                                        <p:tgtEl>
                                          <p:spTgt spid="106501">
                                            <p:txEl>
                                              <p:pRg st="1" end="1"/>
                                            </p:txEl>
                                          </p:spTgt>
                                        </p:tgtEl>
                                        <p:attrNameLst>
                                          <p:attrName>ppt_w</p:attrName>
                                        </p:attrNameLst>
                                      </p:cBhvr>
                                    </p:anim>
                                    <p:anim by="(#ppt_w*0.50)" calcmode="lin" valueType="num">
                                      <p:cBhvr>
                                        <p:cTn id="27" dur="250" decel="50000" autoRev="1" fill="hold">
                                          <p:stCondLst>
                                            <p:cond delay="0"/>
                                          </p:stCondLst>
                                        </p:cTn>
                                        <p:tgtEl>
                                          <p:spTgt spid="106501">
                                            <p:txEl>
                                              <p:pRg st="1" end="1"/>
                                            </p:txEl>
                                          </p:spTgt>
                                        </p:tgtEl>
                                        <p:attrNameLst>
                                          <p:attrName>ppt_x</p:attrName>
                                        </p:attrNameLst>
                                      </p:cBhvr>
                                    </p:anim>
                                    <p:anim from="(-#ppt_h/2)" to="(#ppt_y)" calcmode="lin" valueType="num">
                                      <p:cBhvr>
                                        <p:cTn id="28" dur="500" fill="hold">
                                          <p:stCondLst>
                                            <p:cond delay="0"/>
                                          </p:stCondLst>
                                        </p:cTn>
                                        <p:tgtEl>
                                          <p:spTgt spid="106501">
                                            <p:txEl>
                                              <p:pRg st="1" end="1"/>
                                            </p:txEl>
                                          </p:spTgt>
                                        </p:tgtEl>
                                        <p:attrNameLst>
                                          <p:attrName>ppt_y</p:attrName>
                                        </p:attrNameLst>
                                      </p:cBhvr>
                                    </p:anim>
                                    <p:animRot by="21600000">
                                      <p:cBhvr>
                                        <p:cTn id="29" dur="500" fill="hold">
                                          <p:stCondLst>
                                            <p:cond delay="0"/>
                                          </p:stCondLst>
                                        </p:cTn>
                                        <p:tgtEl>
                                          <p:spTgt spid="106501">
                                            <p:txEl>
                                              <p:pRg st="1" end="1"/>
                                            </p:txEl>
                                          </p:spTgt>
                                        </p:tgtEl>
                                        <p:attrNameLst>
                                          <p:attrName>r</p:attrName>
                                        </p:attrNameLst>
                                      </p:cBhvr>
                                    </p:animRot>
                                  </p:childTnLst>
                                  <p:subTnLst>
                                    <p:animClr clrSpc="rgb" dir="cw">
                                      <p:cBhvr override="childStyle">
                                        <p:cTn dur="1" fill="hold" display="0" masterRel="nextClick" afterEffect="1"/>
                                        <p:tgtEl>
                                          <p:spTgt spid="106501">
                                            <p:txEl>
                                              <p:pRg st="1" end="1"/>
                                            </p:txEl>
                                          </p:spTgt>
                                        </p:tgtEl>
                                        <p:attrNameLst>
                                          <p:attrName>ppt_c</p:attrName>
                                        </p:attrNameLst>
                                      </p:cBhvr>
                                      <p:to>
                                        <a:schemeClr val="tx2"/>
                                      </p:to>
                                    </p:animClr>
                                  </p:subTnLst>
                                </p:cTn>
                              </p:par>
                            </p:childTnLst>
                          </p:cTn>
                        </p:par>
                        <p:par>
                          <p:cTn id="30" fill="hold">
                            <p:stCondLst>
                              <p:cond delay="507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06501">
                                            <p:txEl>
                                              <p:pRg st="2" end="2"/>
                                            </p:txEl>
                                          </p:spTgt>
                                        </p:tgtEl>
                                        <p:attrNameLst>
                                          <p:attrName>style.visibility</p:attrName>
                                        </p:attrNameLst>
                                      </p:cBhvr>
                                      <p:to>
                                        <p:strVal val="visible"/>
                                      </p:to>
                                    </p:set>
                                    <p:anim by="(-#ppt_w*2)" calcmode="lin" valueType="num">
                                      <p:cBhvr rctx="PPT">
                                        <p:cTn id="33" dur="250" autoRev="1" fill="hold">
                                          <p:stCondLst>
                                            <p:cond delay="0"/>
                                          </p:stCondLst>
                                        </p:cTn>
                                        <p:tgtEl>
                                          <p:spTgt spid="106501">
                                            <p:txEl>
                                              <p:pRg st="2" end="2"/>
                                            </p:txEl>
                                          </p:spTgt>
                                        </p:tgtEl>
                                        <p:attrNameLst>
                                          <p:attrName>ppt_w</p:attrName>
                                        </p:attrNameLst>
                                      </p:cBhvr>
                                    </p:anim>
                                    <p:anim by="(#ppt_w*0.50)" calcmode="lin" valueType="num">
                                      <p:cBhvr>
                                        <p:cTn id="34" dur="250" decel="50000" autoRev="1" fill="hold">
                                          <p:stCondLst>
                                            <p:cond delay="0"/>
                                          </p:stCondLst>
                                        </p:cTn>
                                        <p:tgtEl>
                                          <p:spTgt spid="106501">
                                            <p:txEl>
                                              <p:pRg st="2" end="2"/>
                                            </p:txEl>
                                          </p:spTgt>
                                        </p:tgtEl>
                                        <p:attrNameLst>
                                          <p:attrName>ppt_x</p:attrName>
                                        </p:attrNameLst>
                                      </p:cBhvr>
                                    </p:anim>
                                    <p:anim from="(-#ppt_h/2)" to="(#ppt_y)" calcmode="lin" valueType="num">
                                      <p:cBhvr>
                                        <p:cTn id="35" dur="500" fill="hold">
                                          <p:stCondLst>
                                            <p:cond delay="0"/>
                                          </p:stCondLst>
                                        </p:cTn>
                                        <p:tgtEl>
                                          <p:spTgt spid="106501">
                                            <p:txEl>
                                              <p:pRg st="2" end="2"/>
                                            </p:txEl>
                                          </p:spTgt>
                                        </p:tgtEl>
                                        <p:attrNameLst>
                                          <p:attrName>ppt_y</p:attrName>
                                        </p:attrNameLst>
                                      </p:cBhvr>
                                    </p:anim>
                                    <p:animRot by="21600000">
                                      <p:cBhvr>
                                        <p:cTn id="36" dur="500" fill="hold">
                                          <p:stCondLst>
                                            <p:cond delay="0"/>
                                          </p:stCondLst>
                                        </p:cTn>
                                        <p:tgtEl>
                                          <p:spTgt spid="106501">
                                            <p:txEl>
                                              <p:pRg st="2" end="2"/>
                                            </p:txEl>
                                          </p:spTgt>
                                        </p:tgtEl>
                                        <p:attrNameLst>
                                          <p:attrName>r</p:attrName>
                                        </p:attrNameLst>
                                      </p:cBhvr>
                                    </p:animRot>
                                  </p:childTnLst>
                                  <p:subTnLst>
                                    <p:animClr clrSpc="rgb" dir="cw">
                                      <p:cBhvr override="childStyle">
                                        <p:cTn dur="1" fill="hold" display="0" masterRel="nextClick" afterEffect="1"/>
                                        <p:tgtEl>
                                          <p:spTgt spid="106501">
                                            <p:txEl>
                                              <p:pRg st="2" end="2"/>
                                            </p:txEl>
                                          </p:spTgt>
                                        </p:tgtEl>
                                        <p:attrNameLst>
                                          <p:attrName>ppt_c</p:attrName>
                                        </p:attrNameLst>
                                      </p:cBhvr>
                                      <p:to>
                                        <a:schemeClr val="tx2"/>
                                      </p:to>
                                    </p:animClr>
                                  </p:subTnLst>
                                </p:cTn>
                              </p:par>
                            </p:childTnLst>
                          </p:cTn>
                        </p:par>
                        <p:par>
                          <p:cTn id="37" fill="hold">
                            <p:stCondLst>
                              <p:cond delay="6120"/>
                            </p:stCondLst>
                            <p:childTnLst>
                              <p:par>
                                <p:cTn id="38" presetID="56" presetClass="entr" presetSubtype="0" fill="hold" grpId="0" nodeType="afterEffect">
                                  <p:stCondLst>
                                    <p:cond delay="0"/>
                                  </p:stCondLst>
                                  <p:iterate type="lt">
                                    <p:tmPct val="10000"/>
                                  </p:iterate>
                                  <p:childTnLst>
                                    <p:set>
                                      <p:cBhvr>
                                        <p:cTn id="39" dur="1" fill="hold">
                                          <p:stCondLst>
                                            <p:cond delay="0"/>
                                          </p:stCondLst>
                                        </p:cTn>
                                        <p:tgtEl>
                                          <p:spTgt spid="106501">
                                            <p:txEl>
                                              <p:pRg st="3" end="3"/>
                                            </p:txEl>
                                          </p:spTgt>
                                        </p:tgtEl>
                                        <p:attrNameLst>
                                          <p:attrName>style.visibility</p:attrName>
                                        </p:attrNameLst>
                                      </p:cBhvr>
                                      <p:to>
                                        <p:strVal val="visible"/>
                                      </p:to>
                                    </p:set>
                                    <p:anim by="(-#ppt_w*2)" calcmode="lin" valueType="num">
                                      <p:cBhvr rctx="PPT">
                                        <p:cTn id="40" dur="250" autoRev="1" fill="hold">
                                          <p:stCondLst>
                                            <p:cond delay="0"/>
                                          </p:stCondLst>
                                        </p:cTn>
                                        <p:tgtEl>
                                          <p:spTgt spid="106501">
                                            <p:txEl>
                                              <p:pRg st="3" end="3"/>
                                            </p:txEl>
                                          </p:spTgt>
                                        </p:tgtEl>
                                        <p:attrNameLst>
                                          <p:attrName>ppt_w</p:attrName>
                                        </p:attrNameLst>
                                      </p:cBhvr>
                                    </p:anim>
                                    <p:anim by="(#ppt_w*0.50)" calcmode="lin" valueType="num">
                                      <p:cBhvr>
                                        <p:cTn id="41" dur="250" decel="50000" autoRev="1" fill="hold">
                                          <p:stCondLst>
                                            <p:cond delay="0"/>
                                          </p:stCondLst>
                                        </p:cTn>
                                        <p:tgtEl>
                                          <p:spTgt spid="106501">
                                            <p:txEl>
                                              <p:pRg st="3" end="3"/>
                                            </p:txEl>
                                          </p:spTgt>
                                        </p:tgtEl>
                                        <p:attrNameLst>
                                          <p:attrName>ppt_x</p:attrName>
                                        </p:attrNameLst>
                                      </p:cBhvr>
                                    </p:anim>
                                    <p:anim from="(-#ppt_h/2)" to="(#ppt_y)" calcmode="lin" valueType="num">
                                      <p:cBhvr>
                                        <p:cTn id="42" dur="500" fill="hold">
                                          <p:stCondLst>
                                            <p:cond delay="0"/>
                                          </p:stCondLst>
                                        </p:cTn>
                                        <p:tgtEl>
                                          <p:spTgt spid="106501">
                                            <p:txEl>
                                              <p:pRg st="3" end="3"/>
                                            </p:txEl>
                                          </p:spTgt>
                                        </p:tgtEl>
                                        <p:attrNameLst>
                                          <p:attrName>ppt_y</p:attrName>
                                        </p:attrNameLst>
                                      </p:cBhvr>
                                    </p:anim>
                                    <p:animRot by="21600000">
                                      <p:cBhvr>
                                        <p:cTn id="43" dur="500" fill="hold">
                                          <p:stCondLst>
                                            <p:cond delay="0"/>
                                          </p:stCondLst>
                                        </p:cTn>
                                        <p:tgtEl>
                                          <p:spTgt spid="106501">
                                            <p:txEl>
                                              <p:pRg st="3" end="3"/>
                                            </p:txEl>
                                          </p:spTgt>
                                        </p:tgtEl>
                                        <p:attrNameLst>
                                          <p:attrName>r</p:attrName>
                                        </p:attrNameLst>
                                      </p:cBhvr>
                                    </p:animRot>
                                  </p:childTnLst>
                                  <p:subTnLst>
                                    <p:animClr clrSpc="rgb" dir="cw">
                                      <p:cBhvr override="childStyle">
                                        <p:cTn dur="1" fill="hold" display="0" masterRel="nextClick" afterEffect="1"/>
                                        <p:tgtEl>
                                          <p:spTgt spid="106501">
                                            <p:txEl>
                                              <p:pRg st="3" end="3"/>
                                            </p:txEl>
                                          </p:spTgt>
                                        </p:tgtEl>
                                        <p:attrNameLst>
                                          <p:attrName>ppt_c</p:attrName>
                                        </p:attrNameLst>
                                      </p:cBhvr>
                                      <p:to>
                                        <a:schemeClr val="tx2"/>
                                      </p:to>
                                    </p:animClr>
                                  </p:subTnLst>
                                </p:cTn>
                              </p:par>
                            </p:childTnLst>
                          </p:cTn>
                        </p:par>
                        <p:par>
                          <p:cTn id="44" fill="hold">
                            <p:stCondLst>
                              <p:cond delay="7920"/>
                            </p:stCondLst>
                            <p:childTnLst>
                              <p:par>
                                <p:cTn id="45" presetID="56" presetClass="entr" presetSubtype="0" fill="hold" grpId="0" nodeType="afterEffect">
                                  <p:stCondLst>
                                    <p:cond delay="0"/>
                                  </p:stCondLst>
                                  <p:iterate type="lt">
                                    <p:tmPct val="10000"/>
                                  </p:iterate>
                                  <p:childTnLst>
                                    <p:set>
                                      <p:cBhvr>
                                        <p:cTn id="46" dur="1" fill="hold">
                                          <p:stCondLst>
                                            <p:cond delay="0"/>
                                          </p:stCondLst>
                                        </p:cTn>
                                        <p:tgtEl>
                                          <p:spTgt spid="106501">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106501">
                                            <p:txEl>
                                              <p:pRg st="4" end="4"/>
                                            </p:txEl>
                                          </p:spTgt>
                                        </p:tgtEl>
                                        <p:attrNameLst>
                                          <p:attrName>ppt_w</p:attrName>
                                        </p:attrNameLst>
                                      </p:cBhvr>
                                    </p:anim>
                                    <p:anim by="(#ppt_w*0.50)" calcmode="lin" valueType="num">
                                      <p:cBhvr>
                                        <p:cTn id="48" dur="250" decel="50000" autoRev="1" fill="hold">
                                          <p:stCondLst>
                                            <p:cond delay="0"/>
                                          </p:stCondLst>
                                        </p:cTn>
                                        <p:tgtEl>
                                          <p:spTgt spid="106501">
                                            <p:txEl>
                                              <p:pRg st="4" end="4"/>
                                            </p:txEl>
                                          </p:spTgt>
                                        </p:tgtEl>
                                        <p:attrNameLst>
                                          <p:attrName>ppt_x</p:attrName>
                                        </p:attrNameLst>
                                      </p:cBhvr>
                                    </p:anim>
                                    <p:anim from="(-#ppt_h/2)" to="(#ppt_y)" calcmode="lin" valueType="num">
                                      <p:cBhvr>
                                        <p:cTn id="49" dur="500" fill="hold">
                                          <p:stCondLst>
                                            <p:cond delay="0"/>
                                          </p:stCondLst>
                                        </p:cTn>
                                        <p:tgtEl>
                                          <p:spTgt spid="106501">
                                            <p:txEl>
                                              <p:pRg st="4" end="4"/>
                                            </p:txEl>
                                          </p:spTgt>
                                        </p:tgtEl>
                                        <p:attrNameLst>
                                          <p:attrName>ppt_y</p:attrName>
                                        </p:attrNameLst>
                                      </p:cBhvr>
                                    </p:anim>
                                    <p:animRot by="21600000">
                                      <p:cBhvr>
                                        <p:cTn id="50" dur="500" fill="hold">
                                          <p:stCondLst>
                                            <p:cond delay="0"/>
                                          </p:stCondLst>
                                        </p:cTn>
                                        <p:tgtEl>
                                          <p:spTgt spid="106501">
                                            <p:txEl>
                                              <p:pRg st="4" end="4"/>
                                            </p:txEl>
                                          </p:spTgt>
                                        </p:tgtEl>
                                        <p:attrNameLst>
                                          <p:attrName>r</p:attrName>
                                        </p:attrNameLst>
                                      </p:cBhvr>
                                    </p:animRot>
                                  </p:childTnLst>
                                  <p:subTnLst>
                                    <p:animClr clrSpc="rgb" dir="cw">
                                      <p:cBhvr override="childStyle">
                                        <p:cTn dur="1" fill="hold" display="0" masterRel="nextClick" afterEffect="1"/>
                                        <p:tgtEl>
                                          <p:spTgt spid="106501">
                                            <p:txEl>
                                              <p:pRg st="4" end="4"/>
                                            </p:txEl>
                                          </p:spTgt>
                                        </p:tgtEl>
                                        <p:attrNameLst>
                                          <p:attrName>ppt_c</p:attrName>
                                        </p:attrNameLst>
                                      </p:cBhvr>
                                      <p:to>
                                        <a:schemeClr val="tx2"/>
                                      </p:to>
                                    </p:animClr>
                                  </p:subTnLst>
                                </p:cTn>
                              </p:par>
                            </p:childTnLst>
                          </p:cTn>
                        </p:par>
                        <p:par>
                          <p:cTn id="51" fill="hold">
                            <p:stCondLst>
                              <p:cond delay="9570"/>
                            </p:stCondLst>
                            <p:childTnLst>
                              <p:par>
                                <p:cTn id="52" presetID="56" presetClass="entr" presetSubtype="0" fill="hold" grpId="0" nodeType="afterEffect">
                                  <p:stCondLst>
                                    <p:cond delay="0"/>
                                  </p:stCondLst>
                                  <p:iterate type="lt">
                                    <p:tmPct val="10000"/>
                                  </p:iterate>
                                  <p:childTnLst>
                                    <p:set>
                                      <p:cBhvr>
                                        <p:cTn id="53" dur="1" fill="hold">
                                          <p:stCondLst>
                                            <p:cond delay="0"/>
                                          </p:stCondLst>
                                        </p:cTn>
                                        <p:tgtEl>
                                          <p:spTgt spid="106501">
                                            <p:txEl>
                                              <p:pRg st="5" end="5"/>
                                            </p:txEl>
                                          </p:spTgt>
                                        </p:tgtEl>
                                        <p:attrNameLst>
                                          <p:attrName>style.visibility</p:attrName>
                                        </p:attrNameLst>
                                      </p:cBhvr>
                                      <p:to>
                                        <p:strVal val="visible"/>
                                      </p:to>
                                    </p:set>
                                    <p:anim by="(-#ppt_w*2)" calcmode="lin" valueType="num">
                                      <p:cBhvr rctx="PPT">
                                        <p:cTn id="54" dur="250" autoRev="1" fill="hold">
                                          <p:stCondLst>
                                            <p:cond delay="0"/>
                                          </p:stCondLst>
                                        </p:cTn>
                                        <p:tgtEl>
                                          <p:spTgt spid="106501">
                                            <p:txEl>
                                              <p:pRg st="5" end="5"/>
                                            </p:txEl>
                                          </p:spTgt>
                                        </p:tgtEl>
                                        <p:attrNameLst>
                                          <p:attrName>ppt_w</p:attrName>
                                        </p:attrNameLst>
                                      </p:cBhvr>
                                    </p:anim>
                                    <p:anim by="(#ppt_w*0.50)" calcmode="lin" valueType="num">
                                      <p:cBhvr>
                                        <p:cTn id="55" dur="250" decel="50000" autoRev="1" fill="hold">
                                          <p:stCondLst>
                                            <p:cond delay="0"/>
                                          </p:stCondLst>
                                        </p:cTn>
                                        <p:tgtEl>
                                          <p:spTgt spid="106501">
                                            <p:txEl>
                                              <p:pRg st="5" end="5"/>
                                            </p:txEl>
                                          </p:spTgt>
                                        </p:tgtEl>
                                        <p:attrNameLst>
                                          <p:attrName>ppt_x</p:attrName>
                                        </p:attrNameLst>
                                      </p:cBhvr>
                                    </p:anim>
                                    <p:anim from="(-#ppt_h/2)" to="(#ppt_y)" calcmode="lin" valueType="num">
                                      <p:cBhvr>
                                        <p:cTn id="56" dur="500" fill="hold">
                                          <p:stCondLst>
                                            <p:cond delay="0"/>
                                          </p:stCondLst>
                                        </p:cTn>
                                        <p:tgtEl>
                                          <p:spTgt spid="106501">
                                            <p:txEl>
                                              <p:pRg st="5" end="5"/>
                                            </p:txEl>
                                          </p:spTgt>
                                        </p:tgtEl>
                                        <p:attrNameLst>
                                          <p:attrName>ppt_y</p:attrName>
                                        </p:attrNameLst>
                                      </p:cBhvr>
                                    </p:anim>
                                    <p:animRot by="21600000">
                                      <p:cBhvr>
                                        <p:cTn id="57" dur="500" fill="hold">
                                          <p:stCondLst>
                                            <p:cond delay="0"/>
                                          </p:stCondLst>
                                        </p:cTn>
                                        <p:tgtEl>
                                          <p:spTgt spid="106501">
                                            <p:txEl>
                                              <p:pRg st="5" end="5"/>
                                            </p:txEl>
                                          </p:spTgt>
                                        </p:tgtEl>
                                        <p:attrNameLst>
                                          <p:attrName>r</p:attrName>
                                        </p:attrNameLst>
                                      </p:cBhvr>
                                    </p:animRot>
                                  </p:childTnLst>
                                  <p:subTnLst>
                                    <p:animClr clrSpc="rgb" dir="cw">
                                      <p:cBhvr override="childStyle">
                                        <p:cTn dur="1" fill="hold" display="0" masterRel="nextClick" afterEffect="1"/>
                                        <p:tgtEl>
                                          <p:spTgt spid="106501">
                                            <p:txEl>
                                              <p:pRg st="5" end="5"/>
                                            </p:txEl>
                                          </p:spTgt>
                                        </p:tgtEl>
                                        <p:attrNameLst>
                                          <p:attrName>ppt_c</p:attrName>
                                        </p:attrNameLst>
                                      </p:cBhvr>
                                      <p:to>
                                        <a:schemeClr val="tx2"/>
                                      </p:to>
                                    </p:animClr>
                                  </p:subTnLst>
                                </p:cTn>
                              </p:par>
                            </p:childTnLst>
                          </p:cTn>
                        </p:par>
                        <p:par>
                          <p:cTn id="58" fill="hold">
                            <p:stCondLst>
                              <p:cond delay="11320"/>
                            </p:stCondLst>
                            <p:childTnLst>
                              <p:par>
                                <p:cTn id="59" presetID="56" presetClass="entr" presetSubtype="0" fill="hold" grpId="0" nodeType="afterEffect">
                                  <p:stCondLst>
                                    <p:cond delay="0"/>
                                  </p:stCondLst>
                                  <p:iterate type="lt">
                                    <p:tmPct val="10000"/>
                                  </p:iterate>
                                  <p:childTnLst>
                                    <p:set>
                                      <p:cBhvr>
                                        <p:cTn id="60" dur="1" fill="hold">
                                          <p:stCondLst>
                                            <p:cond delay="0"/>
                                          </p:stCondLst>
                                        </p:cTn>
                                        <p:tgtEl>
                                          <p:spTgt spid="106501">
                                            <p:txEl>
                                              <p:pRg st="6" end="6"/>
                                            </p:txEl>
                                          </p:spTgt>
                                        </p:tgtEl>
                                        <p:attrNameLst>
                                          <p:attrName>style.visibility</p:attrName>
                                        </p:attrNameLst>
                                      </p:cBhvr>
                                      <p:to>
                                        <p:strVal val="visible"/>
                                      </p:to>
                                    </p:set>
                                    <p:anim by="(-#ppt_w*2)" calcmode="lin" valueType="num">
                                      <p:cBhvr rctx="PPT">
                                        <p:cTn id="61" dur="250" autoRev="1" fill="hold">
                                          <p:stCondLst>
                                            <p:cond delay="0"/>
                                          </p:stCondLst>
                                        </p:cTn>
                                        <p:tgtEl>
                                          <p:spTgt spid="106501">
                                            <p:txEl>
                                              <p:pRg st="6" end="6"/>
                                            </p:txEl>
                                          </p:spTgt>
                                        </p:tgtEl>
                                        <p:attrNameLst>
                                          <p:attrName>ppt_w</p:attrName>
                                        </p:attrNameLst>
                                      </p:cBhvr>
                                    </p:anim>
                                    <p:anim by="(#ppt_w*0.50)" calcmode="lin" valueType="num">
                                      <p:cBhvr>
                                        <p:cTn id="62" dur="250" decel="50000" autoRev="1" fill="hold">
                                          <p:stCondLst>
                                            <p:cond delay="0"/>
                                          </p:stCondLst>
                                        </p:cTn>
                                        <p:tgtEl>
                                          <p:spTgt spid="106501">
                                            <p:txEl>
                                              <p:pRg st="6" end="6"/>
                                            </p:txEl>
                                          </p:spTgt>
                                        </p:tgtEl>
                                        <p:attrNameLst>
                                          <p:attrName>ppt_x</p:attrName>
                                        </p:attrNameLst>
                                      </p:cBhvr>
                                    </p:anim>
                                    <p:anim from="(-#ppt_h/2)" to="(#ppt_y)" calcmode="lin" valueType="num">
                                      <p:cBhvr>
                                        <p:cTn id="63" dur="500" fill="hold">
                                          <p:stCondLst>
                                            <p:cond delay="0"/>
                                          </p:stCondLst>
                                        </p:cTn>
                                        <p:tgtEl>
                                          <p:spTgt spid="106501">
                                            <p:txEl>
                                              <p:pRg st="6" end="6"/>
                                            </p:txEl>
                                          </p:spTgt>
                                        </p:tgtEl>
                                        <p:attrNameLst>
                                          <p:attrName>ppt_y</p:attrName>
                                        </p:attrNameLst>
                                      </p:cBhvr>
                                    </p:anim>
                                    <p:animRot by="21600000">
                                      <p:cBhvr>
                                        <p:cTn id="64" dur="500" fill="hold">
                                          <p:stCondLst>
                                            <p:cond delay="0"/>
                                          </p:stCondLst>
                                        </p:cTn>
                                        <p:tgtEl>
                                          <p:spTgt spid="106501">
                                            <p:txEl>
                                              <p:pRg st="6" end="6"/>
                                            </p:txEl>
                                          </p:spTgt>
                                        </p:tgtEl>
                                        <p:attrNameLst>
                                          <p:attrName>r</p:attrName>
                                        </p:attrNameLst>
                                      </p:cBhvr>
                                    </p:animRot>
                                  </p:childTnLst>
                                  <p:subTnLst>
                                    <p:animClr clrSpc="rgb" dir="cw">
                                      <p:cBhvr override="childStyle">
                                        <p:cTn dur="1" fill="hold" display="0" masterRel="nextClick" afterEffect="1"/>
                                        <p:tgtEl>
                                          <p:spTgt spid="106501">
                                            <p:txEl>
                                              <p:pRg st="6" end="6"/>
                                            </p:txEl>
                                          </p:spTgt>
                                        </p:tgtEl>
                                        <p:attrNameLst>
                                          <p:attrName>ppt_c</p:attrName>
                                        </p:attrNameLst>
                                      </p:cBhvr>
                                      <p:to>
                                        <a:schemeClr val="tx2"/>
                                      </p:to>
                                    </p:animClr>
                                  </p:subTnLst>
                                </p:cTn>
                              </p:par>
                            </p:childTnLst>
                          </p:cTn>
                        </p:par>
                        <p:par>
                          <p:cTn id="65" fill="hold">
                            <p:stCondLst>
                              <p:cond delay="12770"/>
                            </p:stCondLst>
                            <p:childTnLst>
                              <p:par>
                                <p:cTn id="66" presetID="56" presetClass="entr" presetSubtype="0" fill="hold" grpId="0" nodeType="afterEffect">
                                  <p:stCondLst>
                                    <p:cond delay="0"/>
                                  </p:stCondLst>
                                  <p:iterate type="lt">
                                    <p:tmPct val="10000"/>
                                  </p:iterate>
                                  <p:childTnLst>
                                    <p:set>
                                      <p:cBhvr>
                                        <p:cTn id="67" dur="1" fill="hold">
                                          <p:stCondLst>
                                            <p:cond delay="0"/>
                                          </p:stCondLst>
                                        </p:cTn>
                                        <p:tgtEl>
                                          <p:spTgt spid="106501">
                                            <p:txEl>
                                              <p:pRg st="7" end="7"/>
                                            </p:txEl>
                                          </p:spTgt>
                                        </p:tgtEl>
                                        <p:attrNameLst>
                                          <p:attrName>style.visibility</p:attrName>
                                        </p:attrNameLst>
                                      </p:cBhvr>
                                      <p:to>
                                        <p:strVal val="visible"/>
                                      </p:to>
                                    </p:set>
                                    <p:anim by="(-#ppt_w*2)" calcmode="lin" valueType="num">
                                      <p:cBhvr rctx="PPT">
                                        <p:cTn id="68" dur="250" autoRev="1" fill="hold">
                                          <p:stCondLst>
                                            <p:cond delay="0"/>
                                          </p:stCondLst>
                                        </p:cTn>
                                        <p:tgtEl>
                                          <p:spTgt spid="106501">
                                            <p:txEl>
                                              <p:pRg st="7" end="7"/>
                                            </p:txEl>
                                          </p:spTgt>
                                        </p:tgtEl>
                                        <p:attrNameLst>
                                          <p:attrName>ppt_w</p:attrName>
                                        </p:attrNameLst>
                                      </p:cBhvr>
                                    </p:anim>
                                    <p:anim by="(#ppt_w*0.50)" calcmode="lin" valueType="num">
                                      <p:cBhvr>
                                        <p:cTn id="69" dur="250" decel="50000" autoRev="1" fill="hold">
                                          <p:stCondLst>
                                            <p:cond delay="0"/>
                                          </p:stCondLst>
                                        </p:cTn>
                                        <p:tgtEl>
                                          <p:spTgt spid="106501">
                                            <p:txEl>
                                              <p:pRg st="7" end="7"/>
                                            </p:txEl>
                                          </p:spTgt>
                                        </p:tgtEl>
                                        <p:attrNameLst>
                                          <p:attrName>ppt_x</p:attrName>
                                        </p:attrNameLst>
                                      </p:cBhvr>
                                    </p:anim>
                                    <p:anim from="(-#ppt_h/2)" to="(#ppt_y)" calcmode="lin" valueType="num">
                                      <p:cBhvr>
                                        <p:cTn id="70" dur="500" fill="hold">
                                          <p:stCondLst>
                                            <p:cond delay="0"/>
                                          </p:stCondLst>
                                        </p:cTn>
                                        <p:tgtEl>
                                          <p:spTgt spid="106501">
                                            <p:txEl>
                                              <p:pRg st="7" end="7"/>
                                            </p:txEl>
                                          </p:spTgt>
                                        </p:tgtEl>
                                        <p:attrNameLst>
                                          <p:attrName>ppt_y</p:attrName>
                                        </p:attrNameLst>
                                      </p:cBhvr>
                                    </p:anim>
                                    <p:animRot by="21600000">
                                      <p:cBhvr>
                                        <p:cTn id="71" dur="500" fill="hold">
                                          <p:stCondLst>
                                            <p:cond delay="0"/>
                                          </p:stCondLst>
                                        </p:cTn>
                                        <p:tgtEl>
                                          <p:spTgt spid="106501">
                                            <p:txEl>
                                              <p:pRg st="7" end="7"/>
                                            </p:txEl>
                                          </p:spTgt>
                                        </p:tgtEl>
                                        <p:attrNameLst>
                                          <p:attrName>r</p:attrName>
                                        </p:attrNameLst>
                                      </p:cBhvr>
                                    </p:animRot>
                                  </p:childTnLst>
                                  <p:subTnLst>
                                    <p:animClr clrSpc="rgb" dir="cw">
                                      <p:cBhvr override="childStyle">
                                        <p:cTn dur="1" fill="hold" display="0" masterRel="nextClick" afterEffect="1"/>
                                        <p:tgtEl>
                                          <p:spTgt spid="106501">
                                            <p:txEl>
                                              <p:pRg st="7" end="7"/>
                                            </p:txEl>
                                          </p:spTgt>
                                        </p:tgtEl>
                                        <p:attrNameLst>
                                          <p:attrName>ppt_c</p:attrName>
                                        </p:attrNameLst>
                                      </p:cBhvr>
                                      <p:to>
                                        <a:schemeClr val="tx2"/>
                                      </p:to>
                                    </p:animClr>
                                  </p:subTnLst>
                                </p:cTn>
                              </p:par>
                            </p:childTnLst>
                          </p:cTn>
                        </p:par>
                        <p:par>
                          <p:cTn id="72" fill="hold">
                            <p:stCondLst>
                              <p:cond delay="13670"/>
                            </p:stCondLst>
                            <p:childTnLst>
                              <p:par>
                                <p:cTn id="73" presetID="56" presetClass="entr" presetSubtype="0" fill="hold" grpId="0" nodeType="afterEffect">
                                  <p:stCondLst>
                                    <p:cond delay="0"/>
                                  </p:stCondLst>
                                  <p:iterate type="lt">
                                    <p:tmPct val="10000"/>
                                  </p:iterate>
                                  <p:childTnLst>
                                    <p:set>
                                      <p:cBhvr>
                                        <p:cTn id="74" dur="1" fill="hold">
                                          <p:stCondLst>
                                            <p:cond delay="0"/>
                                          </p:stCondLst>
                                        </p:cTn>
                                        <p:tgtEl>
                                          <p:spTgt spid="106501">
                                            <p:txEl>
                                              <p:pRg st="8" end="8"/>
                                            </p:txEl>
                                          </p:spTgt>
                                        </p:tgtEl>
                                        <p:attrNameLst>
                                          <p:attrName>style.visibility</p:attrName>
                                        </p:attrNameLst>
                                      </p:cBhvr>
                                      <p:to>
                                        <p:strVal val="visible"/>
                                      </p:to>
                                    </p:set>
                                    <p:anim by="(-#ppt_w*2)" calcmode="lin" valueType="num">
                                      <p:cBhvr rctx="PPT">
                                        <p:cTn id="75" dur="250" autoRev="1" fill="hold">
                                          <p:stCondLst>
                                            <p:cond delay="0"/>
                                          </p:stCondLst>
                                        </p:cTn>
                                        <p:tgtEl>
                                          <p:spTgt spid="106501">
                                            <p:txEl>
                                              <p:pRg st="8" end="8"/>
                                            </p:txEl>
                                          </p:spTgt>
                                        </p:tgtEl>
                                        <p:attrNameLst>
                                          <p:attrName>ppt_w</p:attrName>
                                        </p:attrNameLst>
                                      </p:cBhvr>
                                    </p:anim>
                                    <p:anim by="(#ppt_w*0.50)" calcmode="lin" valueType="num">
                                      <p:cBhvr>
                                        <p:cTn id="76" dur="250" decel="50000" autoRev="1" fill="hold">
                                          <p:stCondLst>
                                            <p:cond delay="0"/>
                                          </p:stCondLst>
                                        </p:cTn>
                                        <p:tgtEl>
                                          <p:spTgt spid="106501">
                                            <p:txEl>
                                              <p:pRg st="8" end="8"/>
                                            </p:txEl>
                                          </p:spTgt>
                                        </p:tgtEl>
                                        <p:attrNameLst>
                                          <p:attrName>ppt_x</p:attrName>
                                        </p:attrNameLst>
                                      </p:cBhvr>
                                    </p:anim>
                                    <p:anim from="(-#ppt_h/2)" to="(#ppt_y)" calcmode="lin" valueType="num">
                                      <p:cBhvr>
                                        <p:cTn id="77" dur="500" fill="hold">
                                          <p:stCondLst>
                                            <p:cond delay="0"/>
                                          </p:stCondLst>
                                        </p:cTn>
                                        <p:tgtEl>
                                          <p:spTgt spid="106501">
                                            <p:txEl>
                                              <p:pRg st="8" end="8"/>
                                            </p:txEl>
                                          </p:spTgt>
                                        </p:tgtEl>
                                        <p:attrNameLst>
                                          <p:attrName>ppt_y</p:attrName>
                                        </p:attrNameLst>
                                      </p:cBhvr>
                                    </p:anim>
                                    <p:animRot by="21600000">
                                      <p:cBhvr>
                                        <p:cTn id="78" dur="500" fill="hold">
                                          <p:stCondLst>
                                            <p:cond delay="0"/>
                                          </p:stCondLst>
                                        </p:cTn>
                                        <p:tgtEl>
                                          <p:spTgt spid="106501">
                                            <p:txEl>
                                              <p:pRg st="8" end="8"/>
                                            </p:txEl>
                                          </p:spTgt>
                                        </p:tgtEl>
                                        <p:attrNameLst>
                                          <p:attrName>r</p:attrName>
                                        </p:attrNameLst>
                                      </p:cBhvr>
                                    </p:animRot>
                                  </p:childTnLst>
                                  <p:subTnLst>
                                    <p:animClr clrSpc="rgb" dir="cw">
                                      <p:cBhvr override="childStyle">
                                        <p:cTn dur="1" fill="hold" display="0" masterRel="nextClick" afterEffect="1"/>
                                        <p:tgtEl>
                                          <p:spTgt spid="106501">
                                            <p:txEl>
                                              <p:pRg st="8" end="8"/>
                                            </p:txEl>
                                          </p:spTgt>
                                        </p:tgtEl>
                                        <p:attrNameLst>
                                          <p:attrName>ppt_c</p:attrName>
                                        </p:attrNameLst>
                                      </p:cBhvr>
                                      <p:to>
                                        <a:schemeClr val="tx2"/>
                                      </p:to>
                                    </p:animClr>
                                  </p:subTnLst>
                                </p:cTn>
                              </p:par>
                            </p:childTnLst>
                          </p:cTn>
                        </p:par>
                        <p:par>
                          <p:cTn id="79" fill="hold">
                            <p:stCondLst>
                              <p:cond delay="15470"/>
                            </p:stCondLst>
                            <p:childTnLst>
                              <p:par>
                                <p:cTn id="80" presetID="56" presetClass="entr" presetSubtype="0" fill="hold" grpId="0" nodeType="afterEffect">
                                  <p:stCondLst>
                                    <p:cond delay="0"/>
                                  </p:stCondLst>
                                  <p:iterate type="lt">
                                    <p:tmPct val="10000"/>
                                  </p:iterate>
                                  <p:childTnLst>
                                    <p:set>
                                      <p:cBhvr>
                                        <p:cTn id="81" dur="1" fill="hold">
                                          <p:stCondLst>
                                            <p:cond delay="0"/>
                                          </p:stCondLst>
                                        </p:cTn>
                                        <p:tgtEl>
                                          <p:spTgt spid="106501">
                                            <p:txEl>
                                              <p:pRg st="9" end="9"/>
                                            </p:txEl>
                                          </p:spTgt>
                                        </p:tgtEl>
                                        <p:attrNameLst>
                                          <p:attrName>style.visibility</p:attrName>
                                        </p:attrNameLst>
                                      </p:cBhvr>
                                      <p:to>
                                        <p:strVal val="visible"/>
                                      </p:to>
                                    </p:set>
                                    <p:anim by="(-#ppt_w*2)" calcmode="lin" valueType="num">
                                      <p:cBhvr rctx="PPT">
                                        <p:cTn id="82" dur="250" autoRev="1" fill="hold">
                                          <p:stCondLst>
                                            <p:cond delay="0"/>
                                          </p:stCondLst>
                                        </p:cTn>
                                        <p:tgtEl>
                                          <p:spTgt spid="106501">
                                            <p:txEl>
                                              <p:pRg st="9" end="9"/>
                                            </p:txEl>
                                          </p:spTgt>
                                        </p:tgtEl>
                                        <p:attrNameLst>
                                          <p:attrName>ppt_w</p:attrName>
                                        </p:attrNameLst>
                                      </p:cBhvr>
                                    </p:anim>
                                    <p:anim by="(#ppt_w*0.50)" calcmode="lin" valueType="num">
                                      <p:cBhvr>
                                        <p:cTn id="83" dur="250" decel="50000" autoRev="1" fill="hold">
                                          <p:stCondLst>
                                            <p:cond delay="0"/>
                                          </p:stCondLst>
                                        </p:cTn>
                                        <p:tgtEl>
                                          <p:spTgt spid="106501">
                                            <p:txEl>
                                              <p:pRg st="9" end="9"/>
                                            </p:txEl>
                                          </p:spTgt>
                                        </p:tgtEl>
                                        <p:attrNameLst>
                                          <p:attrName>ppt_x</p:attrName>
                                        </p:attrNameLst>
                                      </p:cBhvr>
                                    </p:anim>
                                    <p:anim from="(-#ppt_h/2)" to="(#ppt_y)" calcmode="lin" valueType="num">
                                      <p:cBhvr>
                                        <p:cTn id="84" dur="500" fill="hold">
                                          <p:stCondLst>
                                            <p:cond delay="0"/>
                                          </p:stCondLst>
                                        </p:cTn>
                                        <p:tgtEl>
                                          <p:spTgt spid="106501">
                                            <p:txEl>
                                              <p:pRg st="9" end="9"/>
                                            </p:txEl>
                                          </p:spTgt>
                                        </p:tgtEl>
                                        <p:attrNameLst>
                                          <p:attrName>ppt_y</p:attrName>
                                        </p:attrNameLst>
                                      </p:cBhvr>
                                    </p:anim>
                                    <p:animRot by="21600000">
                                      <p:cBhvr>
                                        <p:cTn id="85" dur="500" fill="hold">
                                          <p:stCondLst>
                                            <p:cond delay="0"/>
                                          </p:stCondLst>
                                        </p:cTn>
                                        <p:tgtEl>
                                          <p:spTgt spid="106501">
                                            <p:txEl>
                                              <p:pRg st="9" end="9"/>
                                            </p:txEl>
                                          </p:spTgt>
                                        </p:tgtEl>
                                        <p:attrNameLst>
                                          <p:attrName>r</p:attrName>
                                        </p:attrNameLst>
                                      </p:cBhvr>
                                    </p:animRot>
                                  </p:childTnLst>
                                  <p:subTnLst>
                                    <p:animClr clrSpc="rgb" dir="cw">
                                      <p:cBhvr override="childStyle">
                                        <p:cTn dur="1" fill="hold" display="0" masterRel="nextClick" afterEffect="1"/>
                                        <p:tgtEl>
                                          <p:spTgt spid="106501">
                                            <p:txEl>
                                              <p:pRg st="9" end="9"/>
                                            </p:txEl>
                                          </p:spTgt>
                                        </p:tgtEl>
                                        <p:attrNameLst>
                                          <p:attrName>ppt_c</p:attrName>
                                        </p:attrNameLst>
                                      </p:cBhvr>
                                      <p:to>
                                        <a:schemeClr val="tx2"/>
                                      </p:to>
                                    </p:animClr>
                                  </p:subTnLst>
                                </p:cTn>
                              </p:par>
                            </p:childTnLst>
                          </p:cTn>
                        </p:par>
                        <p:par>
                          <p:cTn id="86" fill="hold">
                            <p:stCondLst>
                              <p:cond delay="17170"/>
                            </p:stCondLst>
                            <p:childTnLst>
                              <p:par>
                                <p:cTn id="87" presetID="56" presetClass="entr" presetSubtype="0" fill="hold" grpId="0" nodeType="afterEffect">
                                  <p:stCondLst>
                                    <p:cond delay="0"/>
                                  </p:stCondLst>
                                  <p:iterate type="lt">
                                    <p:tmPct val="10000"/>
                                  </p:iterate>
                                  <p:childTnLst>
                                    <p:set>
                                      <p:cBhvr>
                                        <p:cTn id="88" dur="1" fill="hold">
                                          <p:stCondLst>
                                            <p:cond delay="0"/>
                                          </p:stCondLst>
                                        </p:cTn>
                                        <p:tgtEl>
                                          <p:spTgt spid="106501">
                                            <p:txEl>
                                              <p:pRg st="10" end="10"/>
                                            </p:txEl>
                                          </p:spTgt>
                                        </p:tgtEl>
                                        <p:attrNameLst>
                                          <p:attrName>style.visibility</p:attrName>
                                        </p:attrNameLst>
                                      </p:cBhvr>
                                      <p:to>
                                        <p:strVal val="visible"/>
                                      </p:to>
                                    </p:set>
                                    <p:anim by="(-#ppt_w*2)" calcmode="lin" valueType="num">
                                      <p:cBhvr rctx="PPT">
                                        <p:cTn id="89" dur="250" autoRev="1" fill="hold">
                                          <p:stCondLst>
                                            <p:cond delay="0"/>
                                          </p:stCondLst>
                                        </p:cTn>
                                        <p:tgtEl>
                                          <p:spTgt spid="106501">
                                            <p:txEl>
                                              <p:pRg st="10" end="10"/>
                                            </p:txEl>
                                          </p:spTgt>
                                        </p:tgtEl>
                                        <p:attrNameLst>
                                          <p:attrName>ppt_w</p:attrName>
                                        </p:attrNameLst>
                                      </p:cBhvr>
                                    </p:anim>
                                    <p:anim by="(#ppt_w*0.50)" calcmode="lin" valueType="num">
                                      <p:cBhvr>
                                        <p:cTn id="90" dur="250" decel="50000" autoRev="1" fill="hold">
                                          <p:stCondLst>
                                            <p:cond delay="0"/>
                                          </p:stCondLst>
                                        </p:cTn>
                                        <p:tgtEl>
                                          <p:spTgt spid="106501">
                                            <p:txEl>
                                              <p:pRg st="10" end="10"/>
                                            </p:txEl>
                                          </p:spTgt>
                                        </p:tgtEl>
                                        <p:attrNameLst>
                                          <p:attrName>ppt_x</p:attrName>
                                        </p:attrNameLst>
                                      </p:cBhvr>
                                    </p:anim>
                                    <p:anim from="(-#ppt_h/2)" to="(#ppt_y)" calcmode="lin" valueType="num">
                                      <p:cBhvr>
                                        <p:cTn id="91" dur="500" fill="hold">
                                          <p:stCondLst>
                                            <p:cond delay="0"/>
                                          </p:stCondLst>
                                        </p:cTn>
                                        <p:tgtEl>
                                          <p:spTgt spid="106501">
                                            <p:txEl>
                                              <p:pRg st="10" end="10"/>
                                            </p:txEl>
                                          </p:spTgt>
                                        </p:tgtEl>
                                        <p:attrNameLst>
                                          <p:attrName>ppt_y</p:attrName>
                                        </p:attrNameLst>
                                      </p:cBhvr>
                                    </p:anim>
                                    <p:animRot by="21600000">
                                      <p:cBhvr>
                                        <p:cTn id="92" dur="500" fill="hold">
                                          <p:stCondLst>
                                            <p:cond delay="0"/>
                                          </p:stCondLst>
                                        </p:cTn>
                                        <p:tgtEl>
                                          <p:spTgt spid="106501">
                                            <p:txEl>
                                              <p:pRg st="10" end="10"/>
                                            </p:txEl>
                                          </p:spTgt>
                                        </p:tgtEl>
                                        <p:attrNameLst>
                                          <p:attrName>r</p:attrName>
                                        </p:attrNameLst>
                                      </p:cBhvr>
                                    </p:animRot>
                                  </p:childTnLst>
                                  <p:subTnLst>
                                    <p:animClr clrSpc="rgb" dir="cw">
                                      <p:cBhvr override="childStyle">
                                        <p:cTn dur="1" fill="hold" display="0" masterRel="nextClick" afterEffect="1"/>
                                        <p:tgtEl>
                                          <p:spTgt spid="106501">
                                            <p:txEl>
                                              <p:pRg st="10" end="10"/>
                                            </p:txEl>
                                          </p:spTgt>
                                        </p:tgtEl>
                                        <p:attrNameLst>
                                          <p:attrName>ppt_c</p:attrName>
                                        </p:attrNameLst>
                                      </p:cBhvr>
                                      <p:to>
                                        <a:schemeClr val="tx2"/>
                                      </p:to>
                                    </p:animClr>
                                  </p:subTnLst>
                                </p:cTn>
                              </p:par>
                            </p:childTnLst>
                          </p:cTn>
                        </p:par>
                      </p:childTnLst>
                    </p:cTn>
                  </p:par>
                  <p:par>
                    <p:cTn id="93" fill="hold">
                      <p:stCondLst>
                        <p:cond delay="indefinite"/>
                      </p:stCondLst>
                      <p:childTnLst>
                        <p:par>
                          <p:cTn id="94" fill="hold">
                            <p:stCondLst>
                              <p:cond delay="0"/>
                            </p:stCondLst>
                            <p:childTnLst>
                              <p:par>
                                <p:cTn id="95" presetID="56" presetClass="entr" presetSubtype="0" fill="hold" grpId="0" nodeType="clickEffect">
                                  <p:stCondLst>
                                    <p:cond delay="0"/>
                                  </p:stCondLst>
                                  <p:iterate type="lt">
                                    <p:tmPct val="10000"/>
                                  </p:iterate>
                                  <p:childTnLst>
                                    <p:set>
                                      <p:cBhvr>
                                        <p:cTn id="96" dur="1" fill="hold">
                                          <p:stCondLst>
                                            <p:cond delay="0"/>
                                          </p:stCondLst>
                                        </p:cTn>
                                        <p:tgtEl>
                                          <p:spTgt spid="106501">
                                            <p:txEl>
                                              <p:pRg st="11" end="11"/>
                                            </p:txEl>
                                          </p:spTgt>
                                        </p:tgtEl>
                                        <p:attrNameLst>
                                          <p:attrName>style.visibility</p:attrName>
                                        </p:attrNameLst>
                                      </p:cBhvr>
                                      <p:to>
                                        <p:strVal val="visible"/>
                                      </p:to>
                                    </p:set>
                                    <p:anim by="(-#ppt_w*2)" calcmode="lin" valueType="num">
                                      <p:cBhvr rctx="PPT">
                                        <p:cTn id="97" dur="250" autoRev="1" fill="hold">
                                          <p:stCondLst>
                                            <p:cond delay="0"/>
                                          </p:stCondLst>
                                        </p:cTn>
                                        <p:tgtEl>
                                          <p:spTgt spid="106501">
                                            <p:txEl>
                                              <p:pRg st="11" end="11"/>
                                            </p:txEl>
                                          </p:spTgt>
                                        </p:tgtEl>
                                        <p:attrNameLst>
                                          <p:attrName>ppt_w</p:attrName>
                                        </p:attrNameLst>
                                      </p:cBhvr>
                                    </p:anim>
                                    <p:anim by="(#ppt_w*0.50)" calcmode="lin" valueType="num">
                                      <p:cBhvr>
                                        <p:cTn id="98" dur="250" decel="50000" autoRev="1" fill="hold">
                                          <p:stCondLst>
                                            <p:cond delay="0"/>
                                          </p:stCondLst>
                                        </p:cTn>
                                        <p:tgtEl>
                                          <p:spTgt spid="106501">
                                            <p:txEl>
                                              <p:pRg st="11" end="11"/>
                                            </p:txEl>
                                          </p:spTgt>
                                        </p:tgtEl>
                                        <p:attrNameLst>
                                          <p:attrName>ppt_x</p:attrName>
                                        </p:attrNameLst>
                                      </p:cBhvr>
                                    </p:anim>
                                    <p:anim from="(-#ppt_h/2)" to="(#ppt_y)" calcmode="lin" valueType="num">
                                      <p:cBhvr>
                                        <p:cTn id="99" dur="500" fill="hold">
                                          <p:stCondLst>
                                            <p:cond delay="0"/>
                                          </p:stCondLst>
                                        </p:cTn>
                                        <p:tgtEl>
                                          <p:spTgt spid="106501">
                                            <p:txEl>
                                              <p:pRg st="11" end="11"/>
                                            </p:txEl>
                                          </p:spTgt>
                                        </p:tgtEl>
                                        <p:attrNameLst>
                                          <p:attrName>ppt_y</p:attrName>
                                        </p:attrNameLst>
                                      </p:cBhvr>
                                    </p:anim>
                                    <p:animRot by="21600000">
                                      <p:cBhvr>
                                        <p:cTn id="100" dur="500" fill="hold">
                                          <p:stCondLst>
                                            <p:cond delay="0"/>
                                          </p:stCondLst>
                                        </p:cTn>
                                        <p:tgtEl>
                                          <p:spTgt spid="106501">
                                            <p:txEl>
                                              <p:pRg st="11" end="11"/>
                                            </p:txEl>
                                          </p:spTgt>
                                        </p:tgtEl>
                                        <p:attrNameLst>
                                          <p:attrName>r</p:attrName>
                                        </p:attrNameLst>
                                      </p:cBhvr>
                                    </p:animRot>
                                  </p:childTnLst>
                                  <p:subTnLst>
                                    <p:animClr clrSpc="rgb" dir="cw">
                                      <p:cBhvr override="childStyle">
                                        <p:cTn dur="1" fill="hold" display="0" masterRel="nextClick" afterEffect="1"/>
                                        <p:tgtEl>
                                          <p:spTgt spid="106501">
                                            <p:txEl>
                                              <p:pRg st="11" end="1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advAuto="0"/>
      <p:bldP spid="10650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idx="4294967295"/>
          </p:nvPr>
        </p:nvSpPr>
        <p:spPr>
          <a:xfrm>
            <a:off x="609600" y="2438400"/>
            <a:ext cx="8229600" cy="1139825"/>
          </a:xfrm>
        </p:spPr>
        <p:txBody>
          <a:bodyPr lIns="0" rIns="0" bIns="0" anchor="b">
            <a:normAutofit/>
          </a:bodyPr>
          <a:lstStyle/>
          <a:p>
            <a:pPr eaLnBrk="1" hangingPunct="1">
              <a:defRPr/>
            </a:pPr>
            <a:r>
              <a:rPr lang="en-US" sz="4200" smtClean="0">
                <a:solidFill>
                  <a:srgbClr val="21B2C9"/>
                </a:solidFill>
              </a:rPr>
              <a:t>Thank you</a:t>
            </a:r>
            <a:endParaRPr lang="en-US" sz="4200" b="1" smtClean="0">
              <a:solidFill>
                <a:srgbClr val="21B2C9"/>
              </a:solidFill>
              <a:effectLst>
                <a:outerShdw blurRad="38100" dist="38100" dir="2700000" algn="tl">
                  <a:srgbClr val="C0C0C0"/>
                </a:outerShdw>
              </a:effectLst>
              <a:latin typeface="Monotype Corsiva" pitchFamily="66" charset="0"/>
            </a:endParaRPr>
          </a:p>
        </p:txBody>
      </p:sp>
      <p:sp>
        <p:nvSpPr>
          <p:cNvPr id="7" name="Slide Number Placeholder 6"/>
          <p:cNvSpPr txBox="1">
            <a:spLocks noGrp="1"/>
          </p:cNvSpPr>
          <p:nvPr/>
        </p:nvSpPr>
        <p:spPr>
          <a:xfrm>
            <a:off x="7924800" y="6356350"/>
            <a:ext cx="762000" cy="365125"/>
          </a:xfrm>
          <a:prstGeom prst="rect">
            <a:avLst/>
          </a:prstGeom>
          <a:noFill/>
        </p:spPr>
        <p:txBody>
          <a:bodyPr lIns="0" tIns="0" rIns="0" bIns="0" anchor="b"/>
          <a:lstStyle/>
          <a:p>
            <a:pPr algn="r">
              <a:defRPr/>
            </a:pPr>
            <a:fld id="{C2D29934-8708-4EC1-95C5-D380BFC78D4F}" type="slidenum">
              <a:rPr lang="en-US" sz="1200">
                <a:solidFill>
                  <a:schemeClr val="tx2">
                    <a:shade val="90000"/>
                  </a:schemeClr>
                </a:solidFill>
              </a:rPr>
              <a:pPr algn="r">
                <a:defRPr/>
              </a:pPr>
              <a:t>36</a:t>
            </a:fld>
            <a:endParaRPr lang="en-US" sz="1200">
              <a:solidFill>
                <a:schemeClr val="tx2">
                  <a:shade val="9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609600" y="-228600"/>
            <a:ext cx="8229600" cy="1219200"/>
          </a:xfrm>
        </p:spPr>
        <p:txBody>
          <a:bodyPr lIns="0" rIns="0" bIns="0" anchor="b"/>
          <a:lstStyle/>
          <a:p>
            <a:pPr eaLnBrk="1" hangingPunct="1"/>
            <a:r>
              <a:rPr lang="en-US" sz="3900" smtClean="0">
                <a:solidFill>
                  <a:srgbClr val="7B9899"/>
                </a:solidFill>
              </a:rPr>
              <a:t>Office Administration- Resources </a:t>
            </a:r>
          </a:p>
        </p:txBody>
      </p:sp>
      <p:sp>
        <p:nvSpPr>
          <p:cNvPr id="3" name="Content Placeholder 2"/>
          <p:cNvSpPr>
            <a:spLocks noGrp="1"/>
          </p:cNvSpPr>
          <p:nvPr>
            <p:ph idx="4294967295"/>
          </p:nvPr>
        </p:nvSpPr>
        <p:spPr/>
        <p:txBody>
          <a:bodyPr>
            <a:normAutofit lnSpcReduction="10000"/>
          </a:bodyPr>
          <a:lstStyle/>
          <a:p>
            <a:pPr marL="273050" indent="-273050" eaLnBrk="1" hangingPunct="1">
              <a:lnSpc>
                <a:spcPct val="90000"/>
              </a:lnSpc>
              <a:defRPr/>
            </a:pPr>
            <a:r>
              <a:rPr lang="en-US" sz="2600" smtClean="0"/>
              <a:t>Work Area- appropriate infrastructure</a:t>
            </a:r>
          </a:p>
          <a:p>
            <a:pPr marL="273050" indent="-273050" eaLnBrk="1" hangingPunct="1">
              <a:lnSpc>
                <a:spcPct val="90000"/>
              </a:lnSpc>
              <a:defRPr/>
            </a:pPr>
            <a:r>
              <a:rPr lang="en-US" sz="2600" smtClean="0"/>
              <a:t>Information Technology – hardware, software, website etc.</a:t>
            </a:r>
          </a:p>
          <a:p>
            <a:pPr marL="273050" indent="-273050" eaLnBrk="1" hangingPunct="1">
              <a:lnSpc>
                <a:spcPct val="90000"/>
              </a:lnSpc>
              <a:defRPr/>
            </a:pPr>
            <a:r>
              <a:rPr lang="en-US" sz="2600" smtClean="0"/>
              <a:t>Communication facility </a:t>
            </a:r>
          </a:p>
          <a:p>
            <a:pPr marL="273050" indent="-273050" eaLnBrk="1" hangingPunct="1">
              <a:lnSpc>
                <a:spcPct val="90000"/>
              </a:lnSpc>
              <a:defRPr/>
            </a:pPr>
            <a:r>
              <a:rPr lang="en-US" sz="2600" smtClean="0"/>
              <a:t>Proper furniture, lighting, ventilation, a/c etc.</a:t>
            </a:r>
          </a:p>
          <a:p>
            <a:pPr marL="273050" indent="-273050" eaLnBrk="1" hangingPunct="1">
              <a:lnSpc>
                <a:spcPct val="90000"/>
              </a:lnSpc>
              <a:defRPr/>
            </a:pPr>
            <a:r>
              <a:rPr lang="en-US" sz="2600" smtClean="0"/>
              <a:t>Toilet, dining and refreshment facility</a:t>
            </a:r>
          </a:p>
          <a:p>
            <a:pPr marL="273050" indent="-273050" eaLnBrk="1" hangingPunct="1">
              <a:lnSpc>
                <a:spcPct val="90000"/>
              </a:lnSpc>
              <a:defRPr/>
            </a:pPr>
            <a:r>
              <a:rPr lang="en-US" sz="2600" smtClean="0"/>
              <a:t>Library  (e-library) – required books </a:t>
            </a:r>
          </a:p>
          <a:p>
            <a:pPr marL="273050" indent="-273050" eaLnBrk="1" hangingPunct="1">
              <a:lnSpc>
                <a:spcPct val="90000"/>
              </a:lnSpc>
              <a:buFontTx/>
              <a:buNone/>
              <a:defRPr/>
            </a:pPr>
            <a:r>
              <a:rPr lang="en-US" sz="2600" smtClean="0"/>
              <a:t>    and reference materials </a:t>
            </a:r>
          </a:p>
          <a:p>
            <a:pPr marL="273050" indent="-273050" eaLnBrk="1" hangingPunct="1">
              <a:lnSpc>
                <a:spcPct val="90000"/>
              </a:lnSpc>
              <a:defRPr/>
            </a:pPr>
            <a:r>
              <a:rPr lang="en-US" sz="2600" smtClean="0"/>
              <a:t>Compliance checklists, templates, </a:t>
            </a:r>
          </a:p>
          <a:p>
            <a:pPr marL="273050" indent="-273050" eaLnBrk="1" hangingPunct="1">
              <a:lnSpc>
                <a:spcPct val="90000"/>
              </a:lnSpc>
              <a:buFontTx/>
              <a:buNone/>
              <a:defRPr/>
            </a:pPr>
            <a:r>
              <a:rPr lang="en-US" sz="2600" smtClean="0"/>
              <a:t>    specimens</a:t>
            </a:r>
          </a:p>
          <a:p>
            <a:pPr marL="273050" indent="-273050" eaLnBrk="1" hangingPunct="1">
              <a:lnSpc>
                <a:spcPct val="90000"/>
              </a:lnSpc>
              <a:defRPr/>
            </a:pPr>
            <a:r>
              <a:rPr lang="en-US" sz="2600" smtClean="0"/>
              <a:t>Manpower</a:t>
            </a:r>
          </a:p>
          <a:p>
            <a:pPr marL="273050" indent="-273050" eaLnBrk="1" hangingPunct="1">
              <a:lnSpc>
                <a:spcPct val="90000"/>
              </a:lnSpc>
              <a:buFontTx/>
              <a:buNone/>
              <a:defRPr/>
            </a:pPr>
            <a:endParaRPr lang="en-US" sz="3000" smtClean="0">
              <a:solidFill>
                <a:srgbClr val="C8E3FB"/>
              </a:solidFill>
            </a:endParaRPr>
          </a:p>
          <a:p>
            <a:pPr marL="273050" indent="-273050" eaLnBrk="1" hangingPunct="1">
              <a:lnSpc>
                <a:spcPct val="90000"/>
              </a:lnSpc>
              <a:defRPr/>
            </a:pPr>
            <a:endParaRPr lang="en-US" sz="3000" smtClean="0">
              <a:solidFill>
                <a:srgbClr val="C8E3FB"/>
              </a:solidFill>
            </a:endParaRPr>
          </a:p>
          <a:p>
            <a:pPr marL="273050" indent="-273050" eaLnBrk="1" hangingPunct="1">
              <a:lnSpc>
                <a:spcPct val="90000"/>
              </a:lnSpc>
              <a:defRPr/>
            </a:pPr>
            <a:endParaRPr lang="en-US" sz="3000" smtClean="0">
              <a:solidFill>
                <a:srgbClr val="C8E3FB"/>
              </a:solidFill>
            </a:endParaRPr>
          </a:p>
          <a:p>
            <a:pPr marL="273050" indent="-273050" eaLnBrk="1" hangingPunct="1">
              <a:lnSpc>
                <a:spcPct val="90000"/>
              </a:lnSpc>
              <a:defRPr/>
            </a:pPr>
            <a:endParaRPr lang="en-US" smtClean="0"/>
          </a:p>
        </p:txBody>
      </p:sp>
      <p:sp>
        <p:nvSpPr>
          <p:cNvPr id="8" name="Slide Number Placeholder 7"/>
          <p:cNvSpPr txBox="1">
            <a:spLocks noGrp="1"/>
          </p:cNvSpPr>
          <p:nvPr/>
        </p:nvSpPr>
        <p:spPr>
          <a:xfrm>
            <a:off x="7924800" y="6356350"/>
            <a:ext cx="762000" cy="365125"/>
          </a:xfrm>
          <a:prstGeom prst="rect">
            <a:avLst/>
          </a:prstGeom>
          <a:noFill/>
        </p:spPr>
        <p:txBody>
          <a:bodyPr lIns="0" tIns="0" rIns="0" bIns="0" anchor="b"/>
          <a:lstStyle/>
          <a:p>
            <a:pPr algn="r">
              <a:defRPr/>
            </a:pPr>
            <a:fld id="{C9A72777-06CB-4616-B40B-D22E7BA2FBBF}" type="slidenum">
              <a:rPr lang="en-US" sz="1200">
                <a:solidFill>
                  <a:schemeClr val="tx2">
                    <a:shade val="90000"/>
                  </a:schemeClr>
                </a:solidFill>
              </a:rPr>
              <a:pPr algn="r">
                <a:defRPr/>
              </a:pPr>
              <a:t>4</a:t>
            </a:fld>
            <a:endParaRPr lang="en-US" sz="1200">
              <a:solidFill>
                <a:schemeClr val="tx2">
                  <a:shade val="9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lIns="0" rIns="0" bIns="0" anchor="b"/>
          <a:lstStyle/>
          <a:p>
            <a:pPr eaLnBrk="1" hangingPunct="1"/>
            <a:r>
              <a:rPr lang="en-US" smtClean="0">
                <a:solidFill>
                  <a:srgbClr val="7B9899"/>
                </a:solidFill>
              </a:rPr>
              <a:t>System </a:t>
            </a:r>
          </a:p>
        </p:txBody>
      </p:sp>
      <p:sp>
        <p:nvSpPr>
          <p:cNvPr id="12291" name="Content Placeholder 2"/>
          <p:cNvSpPr>
            <a:spLocks noGrp="1"/>
          </p:cNvSpPr>
          <p:nvPr>
            <p:ph idx="4294967295"/>
          </p:nvPr>
        </p:nvSpPr>
        <p:spPr>
          <a:xfrm>
            <a:off x="368300" y="1905000"/>
            <a:ext cx="8437563" cy="4194175"/>
          </a:xfrm>
        </p:spPr>
        <p:txBody>
          <a:bodyPr/>
          <a:lstStyle/>
          <a:p>
            <a:pPr marL="273050" indent="-273050" algn="just" eaLnBrk="1" hangingPunct="1"/>
            <a:r>
              <a:rPr lang="en-US" smtClean="0"/>
              <a:t>“System” is doing the things methodically by following certain procedures laid down with clearly defined roles and responsibilities for smooth and effective functioning of the office directly related to the volume and size of the Practice Unit.</a:t>
            </a:r>
          </a:p>
          <a:p>
            <a:pPr marL="273050" indent="-273050" algn="just" eaLnBrk="1" hangingPunct="1">
              <a:buFontTx/>
              <a:buNone/>
            </a:pPr>
            <a:endParaRPr lang="en-US" smtClean="0">
              <a:solidFill>
                <a:srgbClr val="0B5395"/>
              </a:solidFill>
            </a:endParaRPr>
          </a:p>
        </p:txBody>
      </p:sp>
      <p:sp>
        <p:nvSpPr>
          <p:cNvPr id="10" name="Slide Number Placeholder 9"/>
          <p:cNvSpPr txBox="1">
            <a:spLocks noGrp="1"/>
          </p:cNvSpPr>
          <p:nvPr/>
        </p:nvSpPr>
        <p:spPr>
          <a:xfrm>
            <a:off x="7924800" y="6356350"/>
            <a:ext cx="762000" cy="365125"/>
          </a:xfrm>
          <a:prstGeom prst="rect">
            <a:avLst/>
          </a:prstGeom>
          <a:noFill/>
        </p:spPr>
        <p:txBody>
          <a:bodyPr lIns="0" tIns="0" rIns="0" bIns="0" anchor="b"/>
          <a:lstStyle/>
          <a:p>
            <a:pPr algn="r">
              <a:defRPr/>
            </a:pPr>
            <a:fld id="{68AC8CFB-9245-4A5F-94FE-1A62727D8955}" type="slidenum">
              <a:rPr lang="en-US" sz="1200">
                <a:solidFill>
                  <a:schemeClr val="tx2">
                    <a:shade val="90000"/>
                  </a:schemeClr>
                </a:solidFill>
              </a:rPr>
              <a:pPr algn="r">
                <a:defRPr/>
              </a:pPr>
              <a:t>5</a:t>
            </a:fld>
            <a:endParaRPr lang="en-US" sz="1200">
              <a:solidFill>
                <a:schemeClr val="tx2">
                  <a:shade val="90000"/>
                </a:schemeClr>
              </a:solidFill>
            </a:endParaRPr>
          </a:p>
        </p:txBody>
      </p:sp>
      <p:sp>
        <p:nvSpPr>
          <p:cNvPr id="12293" name="AutoShape 7" descr="https://encrypted-tbn2.gstatic.com/images?q=tbn:ANd9GcRaLy8kBf2TVte6ZngdR24DIzFFCki6iMI8TRn5e6HK1YGvb-Am"/>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pPr eaLnBrk="0" hangingPunct="0"/>
            <a:endParaRPr lang="en-US"/>
          </a:p>
        </p:txBody>
      </p:sp>
      <p:sp>
        <p:nvSpPr>
          <p:cNvPr id="12294" name="AutoShape 9" descr="https://encrypted-tbn2.gstatic.com/images?q=tbn:ANd9GcSq0OjCNmByoR0vPrBBGJqBcNqjKcROW7msOmUXAeHr03HtzhfB"/>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pPr eaLnBrk="0" hangingPunct="0"/>
            <a:endParaRPr lang="en-US"/>
          </a:p>
        </p:txBody>
      </p:sp>
      <p:sp>
        <p:nvSpPr>
          <p:cNvPr id="12295" name="AutoShape 11" descr="https://encrypted-tbn2.gstatic.com/images?q=tbn:ANd9GcSq0OjCNmByoR0vPrBBGJqBcNqjKcROW7msOmUXAeHr03HtzhfB"/>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lIns="0" rIns="0" bIns="0" anchor="b"/>
          <a:lstStyle/>
          <a:p>
            <a:pPr eaLnBrk="1" hangingPunct="1"/>
            <a:r>
              <a:rPr lang="en-US" smtClean="0">
                <a:solidFill>
                  <a:srgbClr val="7B9899"/>
                </a:solidFill>
              </a:rPr>
              <a:t>Objectives</a:t>
            </a:r>
          </a:p>
        </p:txBody>
      </p:sp>
      <p:sp>
        <p:nvSpPr>
          <p:cNvPr id="3" name="Content Placeholder 2"/>
          <p:cNvSpPr>
            <a:spLocks noGrp="1"/>
          </p:cNvSpPr>
          <p:nvPr>
            <p:ph idx="4294967295"/>
          </p:nvPr>
        </p:nvSpPr>
        <p:spPr/>
        <p:txBody>
          <a:bodyPr>
            <a:normAutofit/>
          </a:bodyPr>
          <a:lstStyle/>
          <a:p>
            <a:pPr marL="273050" indent="-273050" algn="just" eaLnBrk="1" hangingPunct="1">
              <a:defRPr/>
            </a:pPr>
            <a:r>
              <a:rPr lang="en-US" b="1" smtClean="0">
                <a:effectLst>
                  <a:outerShdw blurRad="38100" dist="38100" dir="2700000" algn="tl">
                    <a:srgbClr val="C0C0C0"/>
                  </a:outerShdw>
                </a:effectLst>
                <a:latin typeface="Book Antiqua" pitchFamily="18" charset="0"/>
              </a:rPr>
              <a:t>Periodical Review: </a:t>
            </a:r>
            <a:r>
              <a:rPr lang="en-US" sz="3000" smtClean="0">
                <a:effectLst>
                  <a:outerShdw blurRad="38100" dist="38100" dir="2700000" algn="tl">
                    <a:srgbClr val="C0C0C0"/>
                  </a:outerShdw>
                </a:effectLst>
                <a:latin typeface="Book Antiqua" pitchFamily="18" charset="0"/>
              </a:rPr>
              <a:t>Improved work methods ensure better performance with a minimum usage of time, effort, money and materials.</a:t>
            </a:r>
          </a:p>
          <a:p>
            <a:pPr marL="273050" indent="-273050" algn="just" eaLnBrk="1" hangingPunct="1">
              <a:defRPr/>
            </a:pPr>
            <a:endParaRPr lang="en-US" sz="900" smtClean="0">
              <a:effectLst>
                <a:outerShdw blurRad="38100" dist="38100" dir="2700000" algn="tl">
                  <a:srgbClr val="C0C0C0"/>
                </a:outerShdw>
              </a:effectLst>
              <a:latin typeface="Book Antiqua" pitchFamily="18" charset="0"/>
            </a:endParaRPr>
          </a:p>
          <a:p>
            <a:pPr marL="273050" indent="-273050" algn="just" eaLnBrk="1" hangingPunct="1">
              <a:defRPr/>
            </a:pPr>
            <a:r>
              <a:rPr lang="en-US" b="1" smtClean="0">
                <a:effectLst>
                  <a:outerShdw blurRad="38100" dist="38100" dir="2700000" algn="tl">
                    <a:srgbClr val="C0C0C0"/>
                  </a:outerShdw>
                </a:effectLst>
                <a:latin typeface="Book Antiqua" pitchFamily="18" charset="0"/>
              </a:rPr>
              <a:t>Facilitation: </a:t>
            </a:r>
            <a:r>
              <a:rPr lang="en-US" smtClean="0">
                <a:latin typeface="Book Antiqua" pitchFamily="18" charset="0"/>
              </a:rPr>
              <a:t>Usage</a:t>
            </a:r>
            <a:r>
              <a:rPr lang="en-US" sz="3000" smtClean="0">
                <a:effectLst>
                  <a:outerShdw blurRad="38100" dist="38100" dir="2700000" algn="tl">
                    <a:srgbClr val="C0C0C0"/>
                  </a:outerShdw>
                </a:effectLst>
                <a:latin typeface="Book Antiqua" pitchFamily="18" charset="0"/>
              </a:rPr>
              <a:t> of appropriate Office machines and equipments as well as facilities, adequate working conditions and good LIBRARY for reference.</a:t>
            </a:r>
          </a:p>
        </p:txBody>
      </p:sp>
      <p:sp>
        <p:nvSpPr>
          <p:cNvPr id="12" name="Slide Number Placeholder 11"/>
          <p:cNvSpPr txBox="1">
            <a:spLocks noGrp="1"/>
          </p:cNvSpPr>
          <p:nvPr/>
        </p:nvSpPr>
        <p:spPr>
          <a:xfrm>
            <a:off x="7924800" y="6356350"/>
            <a:ext cx="762000" cy="365125"/>
          </a:xfrm>
          <a:prstGeom prst="rect">
            <a:avLst/>
          </a:prstGeom>
          <a:noFill/>
        </p:spPr>
        <p:txBody>
          <a:bodyPr lIns="0" tIns="0" rIns="0" bIns="0" anchor="b"/>
          <a:lstStyle/>
          <a:p>
            <a:pPr algn="r">
              <a:defRPr/>
            </a:pPr>
            <a:fld id="{3C0DC5C3-CB5C-4D55-B4D5-9E2EE1BF1983}" type="slidenum">
              <a:rPr lang="en-US" sz="1200">
                <a:solidFill>
                  <a:schemeClr val="tx2">
                    <a:shade val="90000"/>
                  </a:schemeClr>
                </a:solidFill>
              </a:rPr>
              <a:pPr algn="r">
                <a:defRPr/>
              </a:pPr>
              <a:t>6</a:t>
            </a:fld>
            <a:endParaRPr lang="en-US" sz="1200">
              <a:solidFill>
                <a:schemeClr val="tx2">
                  <a:shade val="90000"/>
                </a:schemeClr>
              </a:solidFill>
            </a:endParaRPr>
          </a:p>
        </p:txBody>
      </p:sp>
      <p:pic>
        <p:nvPicPr>
          <p:cNvPr id="13317" name="Picture 2" descr="C:\Documents and Settings\home\Desktop\New Folder\images (6).jpg"/>
          <p:cNvPicPr>
            <a:picLocks noChangeAspect="1" noChangeArrowheads="1"/>
          </p:cNvPicPr>
          <p:nvPr/>
        </p:nvPicPr>
        <p:blipFill>
          <a:blip r:embed="rId2" cstate="print"/>
          <a:srcRect/>
          <a:stretch>
            <a:fillRect/>
          </a:stretch>
        </p:blipFill>
        <p:spPr bwMode="auto">
          <a:xfrm>
            <a:off x="6629400" y="5334000"/>
            <a:ext cx="1828800" cy="1285875"/>
          </a:xfrm>
          <a:prstGeom prst="rect">
            <a:avLst/>
          </a:prstGeom>
          <a:noFill/>
          <a:ln w="9525">
            <a:noFill/>
            <a:miter lim="800000"/>
            <a:headEnd/>
            <a:tailEnd/>
          </a:ln>
        </p:spPr>
      </p:pic>
      <p:pic>
        <p:nvPicPr>
          <p:cNvPr id="13318" name="Picture 9" descr="Library%20BlockLibrary%20Block"/>
          <p:cNvPicPr>
            <a:picLocks noChangeAspect="1" noChangeArrowheads="1"/>
          </p:cNvPicPr>
          <p:nvPr/>
        </p:nvPicPr>
        <p:blipFill>
          <a:blip r:embed="rId3" cstate="print"/>
          <a:srcRect/>
          <a:stretch>
            <a:fillRect/>
          </a:stretch>
        </p:blipFill>
        <p:spPr bwMode="auto">
          <a:xfrm>
            <a:off x="603250" y="5210175"/>
            <a:ext cx="1905000" cy="1490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p:cNvSpPr>
          <p:nvPr/>
        </p:nvSpPr>
        <p:spPr bwMode="auto">
          <a:xfrm>
            <a:off x="990600" y="76200"/>
            <a:ext cx="7696200" cy="715963"/>
          </a:xfrm>
          <a:prstGeom prst="rect">
            <a:avLst/>
          </a:prstGeom>
          <a:noFill/>
          <a:ln w="9525">
            <a:noFill/>
            <a:miter lim="800000"/>
            <a:headEnd/>
            <a:tailEnd/>
          </a:ln>
        </p:spPr>
        <p:txBody>
          <a:bodyPr/>
          <a:lstStyle/>
          <a:p>
            <a:pPr algn="ctr" eaLnBrk="0" hangingPunct="0"/>
            <a:r>
              <a:rPr lang="en-US" sz="4400">
                <a:solidFill>
                  <a:schemeClr val="tx2"/>
                </a:solidFill>
              </a:rPr>
              <a:t>5’s Methodology</a:t>
            </a:r>
          </a:p>
        </p:txBody>
      </p:sp>
      <p:pic>
        <p:nvPicPr>
          <p:cNvPr id="14339" name="Content Placeholder 3"/>
          <p:cNvPicPr>
            <a:picLocks noChangeArrowheads="1"/>
          </p:cNvPicPr>
          <p:nvPr/>
        </p:nvPicPr>
        <p:blipFill>
          <a:blip r:embed="rId2" cstate="print"/>
          <a:srcRect/>
          <a:stretch>
            <a:fillRect/>
          </a:stretch>
        </p:blipFill>
        <p:spPr bwMode="auto">
          <a:xfrm>
            <a:off x="1365250" y="1901825"/>
            <a:ext cx="7413625" cy="4760913"/>
          </a:xfrm>
          <a:prstGeom prst="rect">
            <a:avLst/>
          </a:prstGeom>
          <a:noFill/>
          <a:ln w="9525">
            <a:noFill/>
            <a:miter lim="800000"/>
            <a:headEnd/>
            <a:tailEnd/>
          </a:ln>
        </p:spPr>
      </p:pic>
      <p:sp>
        <p:nvSpPr>
          <p:cNvPr id="5" name="Oval 4"/>
          <p:cNvSpPr/>
          <p:nvPr/>
        </p:nvSpPr>
        <p:spPr>
          <a:xfrm>
            <a:off x="1066800" y="3429000"/>
            <a:ext cx="1600200" cy="9144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Start</a:t>
            </a:r>
          </a:p>
        </p:txBody>
      </p:sp>
      <p:sp>
        <p:nvSpPr>
          <p:cNvPr id="6" name="Right Arrow 5"/>
          <p:cNvSpPr/>
          <p:nvPr/>
        </p:nvSpPr>
        <p:spPr>
          <a:xfrm>
            <a:off x="2819400" y="3657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1600200" y="1752600"/>
            <a:ext cx="3429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rgbClr val="FFFFFF"/>
                </a:solidFill>
                <a:latin typeface="Corbel" pitchFamily="34" charset="0"/>
              </a:rPr>
              <a:t>5S Workplace </a:t>
            </a:r>
          </a:p>
          <a:p>
            <a:pPr algn="ctr">
              <a:defRPr/>
            </a:pPr>
            <a:r>
              <a:rPr lang="en-US">
                <a:solidFill>
                  <a:srgbClr val="FFFFFF"/>
                </a:solidFill>
                <a:latin typeface="Corbel" pitchFamily="34" charset="0"/>
              </a:rPr>
              <a:t>A Clean, Uncluttered &amp; Well Organized Office Space</a:t>
            </a:r>
          </a:p>
        </p:txBody>
      </p:sp>
      <p:sp>
        <p:nvSpPr>
          <p:cNvPr id="11" name="Slide Number Placeholder 10"/>
          <p:cNvSpPr txBox="1">
            <a:spLocks noGrp="1"/>
          </p:cNvSpPr>
          <p:nvPr/>
        </p:nvSpPr>
        <p:spPr>
          <a:xfrm>
            <a:off x="7924800" y="6356350"/>
            <a:ext cx="762000" cy="365125"/>
          </a:xfrm>
          <a:prstGeom prst="rect">
            <a:avLst/>
          </a:prstGeom>
          <a:noFill/>
        </p:spPr>
        <p:txBody>
          <a:bodyPr lIns="0" tIns="0" rIns="0" bIns="0" anchor="b"/>
          <a:lstStyle/>
          <a:p>
            <a:pPr algn="r">
              <a:defRPr/>
            </a:pPr>
            <a:fld id="{F35B0654-E0FD-46CE-94A6-AD806ABBD878}" type="slidenum">
              <a:rPr lang="en-US" sz="1200">
                <a:solidFill>
                  <a:schemeClr val="tx2">
                    <a:shade val="90000"/>
                  </a:schemeClr>
                </a:solidFill>
              </a:rPr>
              <a:pPr algn="r">
                <a:defRPr/>
              </a:pPr>
              <a:t>7</a:t>
            </a:fld>
            <a:endParaRPr lang="en-US" sz="1200">
              <a:solidFill>
                <a:schemeClr val="tx2">
                  <a:shade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afterEffect">
                                  <p:stCondLst>
                                    <p:cond delay="0"/>
                                  </p:stCondLst>
                                  <p:childTnLst>
                                    <p:animScale>
                                      <p:cBhvr>
                                        <p:cTn id="6" dur="2000" fill="hold"/>
                                        <p:tgtEl>
                                          <p:spTgt spid="1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27"/>
          <p:cNvSpPr txBox="1">
            <a:spLocks noGrp="1"/>
          </p:cNvSpPr>
          <p:nvPr/>
        </p:nvSpPr>
        <p:spPr bwMode="auto">
          <a:xfrm>
            <a:off x="7924800" y="6356350"/>
            <a:ext cx="762000" cy="365125"/>
          </a:xfrm>
          <a:prstGeom prst="rect">
            <a:avLst/>
          </a:prstGeom>
          <a:noFill/>
          <a:ln w="9525">
            <a:noFill/>
            <a:miter lim="800000"/>
            <a:headEnd/>
            <a:tailEnd/>
          </a:ln>
        </p:spPr>
        <p:txBody>
          <a:bodyPr lIns="0" rIns="0" anchor="b"/>
          <a:lstStyle/>
          <a:p>
            <a:pPr algn="r"/>
            <a:fld id="{A0EE3AA6-01B7-4FF7-86B9-572EF900ECEE}" type="slidenum">
              <a:rPr lang="en-US" sz="1200">
                <a:solidFill>
                  <a:srgbClr val="FFFFFF"/>
                </a:solidFill>
              </a:rPr>
              <a:pPr algn="r"/>
              <a:t>8</a:t>
            </a:fld>
            <a:endParaRPr lang="en-US" sz="1200">
              <a:solidFill>
                <a:srgbClr val="FFFFFF"/>
              </a:solidFill>
            </a:endParaRPr>
          </a:p>
        </p:txBody>
      </p:sp>
      <p:sp>
        <p:nvSpPr>
          <p:cNvPr id="3" name="Content Placeholder 2"/>
          <p:cNvSpPr>
            <a:spLocks noGrp="1"/>
          </p:cNvSpPr>
          <p:nvPr>
            <p:ph idx="4294967295"/>
          </p:nvPr>
        </p:nvSpPr>
        <p:spPr>
          <a:xfrm>
            <a:off x="0" y="304800"/>
            <a:ext cx="8229600" cy="838200"/>
          </a:xfrm>
        </p:spPr>
        <p:txBody>
          <a:bodyPr>
            <a:normAutofit lnSpcReduction="10000"/>
          </a:bodyPr>
          <a:lstStyle/>
          <a:p>
            <a:pPr marL="273050" indent="-273050" algn="just" eaLnBrk="1" hangingPunct="1">
              <a:lnSpc>
                <a:spcPct val="80000"/>
              </a:lnSpc>
              <a:buFontTx/>
              <a:buNone/>
              <a:defRPr/>
            </a:pPr>
            <a:endParaRPr lang="en-US" sz="3400" smtClean="0">
              <a:solidFill>
                <a:srgbClr val="ADD6FF"/>
              </a:solidFill>
              <a:effectLst>
                <a:outerShdw blurRad="38100" dist="38100" dir="2700000" algn="tl">
                  <a:srgbClr val="C0C0C0"/>
                </a:outerShdw>
              </a:effectLst>
              <a:latin typeface="Book Antiqua" pitchFamily="18" charset="0"/>
            </a:endParaRPr>
          </a:p>
          <a:p>
            <a:pPr marL="273050" indent="-273050" algn="just" eaLnBrk="1" hangingPunct="1">
              <a:lnSpc>
                <a:spcPct val="80000"/>
              </a:lnSpc>
              <a:buFontTx/>
              <a:buNone/>
              <a:defRPr/>
            </a:pPr>
            <a:r>
              <a:rPr lang="en-US" sz="2700" smtClean="0">
                <a:solidFill>
                  <a:srgbClr val="ADD6FF"/>
                </a:solidFill>
                <a:effectLst>
                  <a:outerShdw blurRad="38100" dist="38100" dir="2700000" algn="tl">
                    <a:srgbClr val="C0C0C0"/>
                  </a:outerShdw>
                </a:effectLst>
                <a:latin typeface="Book Antiqua" pitchFamily="18" charset="0"/>
              </a:rPr>
              <a:t>	</a:t>
            </a:r>
            <a:endParaRPr lang="en-US" sz="1800" smtClean="0">
              <a:solidFill>
                <a:srgbClr val="ADD6FF"/>
              </a:solidFill>
              <a:effectLst>
                <a:outerShdw blurRad="38100" dist="38100" dir="2700000" algn="tl">
                  <a:srgbClr val="C0C0C0"/>
                </a:outerShdw>
              </a:effectLst>
              <a:latin typeface="Book Antiqua" pitchFamily="18" charset="0"/>
            </a:endParaRPr>
          </a:p>
        </p:txBody>
      </p:sp>
      <p:sp>
        <p:nvSpPr>
          <p:cNvPr id="4" name="Footer Placeholder 4"/>
          <p:cNvSpPr txBox="1">
            <a:spLocks noGrp="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10199"/>
                </a:outerShdw>
              </a:effectLst>
            </a:endParaRPr>
          </a:p>
        </p:txBody>
      </p:sp>
      <p:sp>
        <p:nvSpPr>
          <p:cNvPr id="15365" name="AutoShape 11" descr="Z"/>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US"/>
          </a:p>
        </p:txBody>
      </p:sp>
      <p:sp>
        <p:nvSpPr>
          <p:cNvPr id="12294" name="Text Placeholder 4"/>
          <p:cNvSpPr>
            <a:spLocks/>
          </p:cNvSpPr>
          <p:nvPr/>
        </p:nvSpPr>
        <p:spPr bwMode="auto">
          <a:xfrm>
            <a:off x="381000" y="457200"/>
            <a:ext cx="2286000" cy="715963"/>
          </a:xfrm>
          <a:prstGeom prst="rect">
            <a:avLst/>
          </a:prstGeom>
          <a:noFill/>
          <a:ln w="9525">
            <a:noFill/>
            <a:miter lim="800000"/>
            <a:headEnd/>
            <a:tailEnd/>
          </a:ln>
        </p:spPr>
        <p:txBody>
          <a:bodyPr anchor="ctr"/>
          <a:lstStyle/>
          <a:p>
            <a:pPr marL="73025" algn="ctr" eaLnBrk="0" hangingPunct="0">
              <a:spcBef>
                <a:spcPct val="20000"/>
              </a:spcBef>
              <a:buClr>
                <a:schemeClr val="hlink"/>
              </a:buClr>
              <a:buSzPct val="75000"/>
              <a:buFont typeface="Wingdings" pitchFamily="2" charset="2"/>
              <a:buNone/>
              <a:defRPr/>
            </a:pPr>
            <a:r>
              <a:rPr lang="en-US" sz="3400" b="1" dirty="0">
                <a:solidFill>
                  <a:schemeClr val="tx1">
                    <a:lumMod val="50000"/>
                    <a:lumOff val="50000"/>
                  </a:schemeClr>
                </a:solidFill>
              </a:rPr>
              <a:t>S1. Sort</a:t>
            </a:r>
          </a:p>
        </p:txBody>
      </p:sp>
      <p:sp>
        <p:nvSpPr>
          <p:cNvPr id="6" name="Content Placeholder 5"/>
          <p:cNvSpPr>
            <a:spLocks/>
          </p:cNvSpPr>
          <p:nvPr/>
        </p:nvSpPr>
        <p:spPr bwMode="auto">
          <a:xfrm>
            <a:off x="0" y="4267200"/>
            <a:ext cx="5410200" cy="1143000"/>
          </a:xfrm>
          <a:prstGeom prst="rect">
            <a:avLst/>
          </a:prstGeom>
          <a:noFill/>
          <a:ln w="9525">
            <a:noFill/>
            <a:miter lim="800000"/>
            <a:headEnd/>
            <a:tailEnd/>
          </a:ln>
        </p:spPr>
        <p:txBody>
          <a:bodyPr/>
          <a:lstStyle/>
          <a:p>
            <a:pPr marL="411163" indent="-342900" algn="ctr" eaLnBrk="0" hangingPunct="0">
              <a:spcBef>
                <a:spcPct val="20000"/>
              </a:spcBef>
              <a:buClr>
                <a:schemeClr val="hlink"/>
              </a:buClr>
              <a:buSzPct val="75000"/>
              <a:buFont typeface="Wingdings" pitchFamily="2" charset="2"/>
              <a:buNone/>
            </a:pPr>
            <a:endParaRPr lang="en-US" sz="3200" b="1">
              <a:solidFill>
                <a:srgbClr val="0070C0"/>
              </a:solidFill>
              <a:cs typeface="Arial" charset="0"/>
            </a:endParaRPr>
          </a:p>
        </p:txBody>
      </p:sp>
      <p:sp>
        <p:nvSpPr>
          <p:cNvPr id="15368" name="AutoShape 50"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IN"/>
          </a:p>
        </p:txBody>
      </p:sp>
      <p:sp>
        <p:nvSpPr>
          <p:cNvPr id="15369" name="AutoShape 52"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IN"/>
          </a:p>
        </p:txBody>
      </p:sp>
      <p:sp>
        <p:nvSpPr>
          <p:cNvPr id="15370" name="AutoShape 54"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IN"/>
          </a:p>
        </p:txBody>
      </p:sp>
      <p:sp>
        <p:nvSpPr>
          <p:cNvPr id="15371" name="AutoShape 56"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IN"/>
          </a:p>
        </p:txBody>
      </p:sp>
      <p:sp>
        <p:nvSpPr>
          <p:cNvPr id="15372" name="AutoShape 58"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IN"/>
          </a:p>
        </p:txBody>
      </p:sp>
      <p:pic>
        <p:nvPicPr>
          <p:cNvPr id="1028" name="Picture 4" descr="C:\Documents and Settings\Lisa Landry\Local Settings\Temporary Internet Files\Content.IE5\ZS8O146X\MPj04327280000[1].jpg"/>
          <p:cNvPicPr>
            <a:picLocks noChangeAspect="1" noChangeArrowheads="1"/>
          </p:cNvPicPr>
          <p:nvPr/>
        </p:nvPicPr>
        <p:blipFill>
          <a:blip r:embed="rId3" cstate="print"/>
          <a:srcRect/>
          <a:stretch>
            <a:fillRect/>
          </a:stretch>
        </p:blipFill>
        <p:spPr bwMode="auto">
          <a:xfrm>
            <a:off x="609600" y="1219200"/>
            <a:ext cx="2361989" cy="1443093"/>
          </a:xfrm>
          <a:prstGeom prst="rect">
            <a:avLst/>
          </a:prstGeom>
          <a:ln>
            <a:noFill/>
          </a:ln>
          <a:effectLst>
            <a:softEdge rad="112500"/>
          </a:effectLst>
        </p:spPr>
      </p:pic>
      <p:sp>
        <p:nvSpPr>
          <p:cNvPr id="15374" name="Rectangle 61"/>
          <p:cNvSpPr>
            <a:spLocks noChangeArrowheads="1"/>
          </p:cNvSpPr>
          <p:nvPr/>
        </p:nvSpPr>
        <p:spPr bwMode="auto">
          <a:xfrm>
            <a:off x="3200400" y="1295400"/>
            <a:ext cx="5334000" cy="954088"/>
          </a:xfrm>
          <a:prstGeom prst="rect">
            <a:avLst/>
          </a:prstGeom>
          <a:noFill/>
          <a:ln w="9525">
            <a:noFill/>
            <a:miter lim="800000"/>
            <a:headEnd/>
            <a:tailEnd/>
          </a:ln>
        </p:spPr>
        <p:txBody>
          <a:bodyPr>
            <a:spAutoFit/>
          </a:bodyPr>
          <a:lstStyle/>
          <a:p>
            <a:pPr algn="just" eaLnBrk="0" hangingPunct="0">
              <a:spcBef>
                <a:spcPct val="20000"/>
              </a:spcBef>
              <a:buClr>
                <a:schemeClr val="hlink"/>
              </a:buClr>
              <a:buSzPct val="75000"/>
              <a:buFont typeface="Wingdings" pitchFamily="2" charset="2"/>
              <a:buNone/>
            </a:pPr>
            <a:r>
              <a:rPr lang="en-US" sz="2800">
                <a:solidFill>
                  <a:srgbClr val="0070C0"/>
                </a:solidFill>
              </a:rPr>
              <a:t>Non-essential items in the office space should be eliminated.</a:t>
            </a:r>
          </a:p>
        </p:txBody>
      </p:sp>
      <p:sp>
        <p:nvSpPr>
          <p:cNvPr id="15375" name="AutoShape 18" descr="https://encrypted-tbn3.gstatic.com/images?q=tbn:ANd9GcQOXSrOlY0CVZCNlp0a5vJlofW5Lqh3IbgADdi1GmY7G--Wz6Jz"/>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pPr eaLnBrk="0" hangingPunct="0"/>
            <a:endParaRPr lang="en-US"/>
          </a:p>
        </p:txBody>
      </p:sp>
      <p:sp>
        <p:nvSpPr>
          <p:cNvPr id="15376" name="AutoShape 20" descr="https://encrypted-tbn3.gstatic.com/images?q=tbn:ANd9GcQOXSrOlY0CVZCNlp0a5vJlofW5Lqh3IbgADdi1GmY7G--Wz6Jz"/>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pPr eaLnBrk="0" hangingPunct="0"/>
            <a:endParaRPr lang="en-US"/>
          </a:p>
        </p:txBody>
      </p:sp>
      <p:sp>
        <p:nvSpPr>
          <p:cNvPr id="25" name="TextBox 24"/>
          <p:cNvSpPr txBox="1"/>
          <p:nvPr/>
        </p:nvSpPr>
        <p:spPr>
          <a:xfrm>
            <a:off x="609600" y="3124200"/>
            <a:ext cx="2590800" cy="615950"/>
          </a:xfrm>
          <a:prstGeom prst="rect">
            <a:avLst/>
          </a:prstGeom>
          <a:noFill/>
        </p:spPr>
        <p:txBody>
          <a:bodyPr>
            <a:spAutoFit/>
          </a:bodyPr>
          <a:lstStyle/>
          <a:p>
            <a:pPr eaLnBrk="0" hangingPunct="0">
              <a:defRPr/>
            </a:pPr>
            <a:r>
              <a:rPr lang="en-US" sz="3400" b="1" dirty="0">
                <a:solidFill>
                  <a:schemeClr val="tx1">
                    <a:lumMod val="50000"/>
                    <a:lumOff val="50000"/>
                  </a:schemeClr>
                </a:solidFill>
              </a:rPr>
              <a:t>S2. Shine</a:t>
            </a:r>
          </a:p>
        </p:txBody>
      </p:sp>
      <p:pic>
        <p:nvPicPr>
          <p:cNvPr id="15378" name="Picture 25" descr="images (1).jpg"/>
          <p:cNvPicPr>
            <a:picLocks noChangeAspect="1"/>
          </p:cNvPicPr>
          <p:nvPr/>
        </p:nvPicPr>
        <p:blipFill>
          <a:blip r:embed="rId4" cstate="print"/>
          <a:srcRect/>
          <a:stretch>
            <a:fillRect/>
          </a:stretch>
        </p:blipFill>
        <p:spPr bwMode="auto">
          <a:xfrm>
            <a:off x="533400" y="4038600"/>
            <a:ext cx="2695575" cy="1695450"/>
          </a:xfrm>
          <a:prstGeom prst="rect">
            <a:avLst/>
          </a:prstGeom>
          <a:noFill/>
          <a:ln w="9525">
            <a:noFill/>
            <a:miter lim="800000"/>
            <a:headEnd/>
            <a:tailEnd/>
          </a:ln>
        </p:spPr>
      </p:pic>
      <p:sp>
        <p:nvSpPr>
          <p:cNvPr id="15379" name="TextBox 26"/>
          <p:cNvSpPr txBox="1">
            <a:spLocks noChangeArrowheads="1"/>
          </p:cNvSpPr>
          <p:nvPr/>
        </p:nvSpPr>
        <p:spPr bwMode="auto">
          <a:xfrm>
            <a:off x="3657600" y="4114800"/>
            <a:ext cx="4876800" cy="1384300"/>
          </a:xfrm>
          <a:prstGeom prst="rect">
            <a:avLst/>
          </a:prstGeom>
          <a:noFill/>
          <a:ln w="9525">
            <a:noFill/>
            <a:miter lim="800000"/>
            <a:headEnd/>
            <a:tailEnd/>
          </a:ln>
        </p:spPr>
        <p:txBody>
          <a:bodyPr>
            <a:spAutoFit/>
          </a:bodyPr>
          <a:lstStyle/>
          <a:p>
            <a:pPr algn="just" eaLnBrk="0" hangingPunct="0"/>
            <a:r>
              <a:rPr lang="en-US" sz="2800">
                <a:solidFill>
                  <a:srgbClr val="0070C0"/>
                </a:solidFill>
              </a:rPr>
              <a:t>Remove dirt &amp; debris, inspect equipment &amp; eliminate sources of contamination.</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1" end="1"/>
                                            </p:txEl>
                                          </p:spTgt>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1" fill="hold" grpId="0" nodeType="afterEffect" nodePh="1">
                                  <p:stCondLst>
                                    <p:cond delay="0"/>
                                  </p:stCondLst>
                                  <p:endCondLst>
                                    <p:cond evt="begin" delay="0">
                                      <p:tn val="8"/>
                                    </p:cond>
                                  </p:end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up)">
                                      <p:cBhvr>
                                        <p:cTn id="10" dur="500"/>
                                        <p:tgtEl>
                                          <p:spTgt spid="6">
                                            <p:txEl>
                                              <p:pRg st="0" end="0"/>
                                            </p:txEl>
                                          </p:spTgt>
                                        </p:tgtEl>
                                      </p:cBhvr>
                                    </p:animEffect>
                                  </p:childTnLst>
                                </p:cTn>
                              </p:par>
                            </p:childTnLst>
                          </p:cTn>
                        </p:par>
                        <p:par>
                          <p:cTn id="11" fill="hold" nodeType="afterGroup">
                            <p:stCondLst>
                              <p:cond delay="1000"/>
                            </p:stCondLst>
                            <p:childTnLst>
                              <p:par>
                                <p:cTn id="12" presetID="1" presetClass="entr" presetSubtype="0" fill="hold" nodeType="afterEffect">
                                  <p:stCondLst>
                                    <p:cond delay="0"/>
                                  </p:stCondLst>
                                  <p:childTnLst>
                                    <p:set>
                                      <p:cBhvr>
                                        <p:cTn id="13" dur="1" fill="hold">
                                          <p:stCondLst>
                                            <p:cond delay="499"/>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6"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6"/>
          <p:cNvSpPr txBox="1">
            <a:spLocks noGrp="1"/>
          </p:cNvSpPr>
          <p:nvPr/>
        </p:nvSpPr>
        <p:spPr bwMode="auto">
          <a:xfrm>
            <a:off x="7924800" y="6356350"/>
            <a:ext cx="762000" cy="365125"/>
          </a:xfrm>
          <a:prstGeom prst="rect">
            <a:avLst/>
          </a:prstGeom>
          <a:noFill/>
          <a:ln w="9525">
            <a:noFill/>
            <a:miter lim="800000"/>
            <a:headEnd/>
            <a:tailEnd/>
          </a:ln>
        </p:spPr>
        <p:txBody>
          <a:bodyPr lIns="0" rIns="0" anchor="b"/>
          <a:lstStyle/>
          <a:p>
            <a:pPr algn="r"/>
            <a:fld id="{7004FB8F-A4D2-4DF1-BD09-F70AD79D240E}" type="slidenum">
              <a:rPr lang="en-US" sz="1200">
                <a:solidFill>
                  <a:srgbClr val="FFFFFF"/>
                </a:solidFill>
              </a:rPr>
              <a:pPr algn="r"/>
              <a:t>9</a:t>
            </a:fld>
            <a:endParaRPr lang="en-US" sz="1200">
              <a:solidFill>
                <a:srgbClr val="FFFFFF"/>
              </a:solidFill>
            </a:endParaRPr>
          </a:p>
        </p:txBody>
      </p:sp>
      <p:sp>
        <p:nvSpPr>
          <p:cNvPr id="3" name="Content Placeholder 2"/>
          <p:cNvSpPr>
            <a:spLocks noGrp="1"/>
          </p:cNvSpPr>
          <p:nvPr>
            <p:ph idx="4294967295"/>
          </p:nvPr>
        </p:nvSpPr>
        <p:spPr>
          <a:xfrm>
            <a:off x="0" y="304800"/>
            <a:ext cx="8229600" cy="838200"/>
          </a:xfrm>
        </p:spPr>
        <p:txBody>
          <a:bodyPr>
            <a:normAutofit/>
          </a:bodyPr>
          <a:lstStyle/>
          <a:p>
            <a:pPr marL="273050" indent="-273050" algn="just" eaLnBrk="1" hangingPunct="1">
              <a:buFontTx/>
              <a:buNone/>
              <a:defRPr/>
            </a:pPr>
            <a:r>
              <a:rPr lang="en-US" sz="4100" smtClean="0">
                <a:solidFill>
                  <a:srgbClr val="ADD6FF"/>
                </a:solidFill>
                <a:effectLst>
                  <a:outerShdw blurRad="38100" dist="38100" dir="2700000" algn="tl">
                    <a:srgbClr val="C0C0C0"/>
                  </a:outerShdw>
                </a:effectLst>
                <a:latin typeface="Book Antiqua" pitchFamily="18" charset="0"/>
              </a:rPr>
              <a:t> </a:t>
            </a:r>
            <a:endParaRPr lang="en-US" sz="3000" smtClean="0">
              <a:solidFill>
                <a:srgbClr val="ADD6FF"/>
              </a:solidFill>
              <a:effectLst>
                <a:outerShdw blurRad="38100" dist="38100" dir="2700000" algn="tl">
                  <a:srgbClr val="C0C0C0"/>
                </a:outerShdw>
              </a:effectLst>
              <a:latin typeface="Book Antiqua" pitchFamily="18" charset="0"/>
            </a:endParaRPr>
          </a:p>
        </p:txBody>
      </p:sp>
      <p:sp>
        <p:nvSpPr>
          <p:cNvPr id="16388" name="AutoShape 11" descr="Z"/>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en-US"/>
          </a:p>
        </p:txBody>
      </p:sp>
      <p:pic>
        <p:nvPicPr>
          <p:cNvPr id="16389" name="Picture 13" descr="efficiency"/>
          <p:cNvPicPr>
            <a:picLocks noChangeAspect="1" noChangeArrowheads="1"/>
          </p:cNvPicPr>
          <p:nvPr/>
        </p:nvPicPr>
        <p:blipFill>
          <a:blip r:embed="rId3" cstate="print"/>
          <a:srcRect/>
          <a:stretch>
            <a:fillRect/>
          </a:stretch>
        </p:blipFill>
        <p:spPr bwMode="auto">
          <a:xfrm>
            <a:off x="8029575" y="0"/>
            <a:ext cx="1114425" cy="1114425"/>
          </a:xfrm>
          <a:prstGeom prst="rect">
            <a:avLst/>
          </a:prstGeom>
          <a:noFill/>
          <a:ln w="9525">
            <a:noFill/>
            <a:miter lim="800000"/>
            <a:headEnd/>
            <a:tailEnd/>
          </a:ln>
        </p:spPr>
      </p:pic>
      <p:pic>
        <p:nvPicPr>
          <p:cNvPr id="16390" name="Picture 2" descr="C:\Documents and Settings\home\Desktop\New Folder\download (1).jpg"/>
          <p:cNvPicPr>
            <a:picLocks noChangeAspect="1" noChangeArrowheads="1"/>
          </p:cNvPicPr>
          <p:nvPr/>
        </p:nvPicPr>
        <p:blipFill>
          <a:blip r:embed="rId4" cstate="print"/>
          <a:srcRect/>
          <a:stretch>
            <a:fillRect/>
          </a:stretch>
        </p:blipFill>
        <p:spPr bwMode="auto">
          <a:xfrm>
            <a:off x="6477000" y="1295400"/>
            <a:ext cx="2362200" cy="1565275"/>
          </a:xfrm>
          <a:prstGeom prst="rect">
            <a:avLst/>
          </a:prstGeom>
          <a:noFill/>
          <a:ln w="9525">
            <a:noFill/>
            <a:miter lim="800000"/>
            <a:headEnd/>
            <a:tailEnd/>
          </a:ln>
        </p:spPr>
      </p:pic>
      <p:sp>
        <p:nvSpPr>
          <p:cNvPr id="6" name="Content Placeholder 5"/>
          <p:cNvSpPr>
            <a:spLocks/>
          </p:cNvSpPr>
          <p:nvPr/>
        </p:nvSpPr>
        <p:spPr bwMode="auto">
          <a:xfrm>
            <a:off x="76200" y="4114800"/>
            <a:ext cx="5791200" cy="1981200"/>
          </a:xfrm>
          <a:prstGeom prst="rect">
            <a:avLst/>
          </a:prstGeom>
          <a:noFill/>
          <a:ln w="9525">
            <a:noFill/>
            <a:miter lim="800000"/>
            <a:headEnd/>
            <a:tailEnd/>
          </a:ln>
        </p:spPr>
        <p:txBody>
          <a:bodyPr/>
          <a:lstStyle/>
          <a:p>
            <a:pPr marL="411163" indent="-342900" algn="ctr" eaLnBrk="0" hangingPunct="0">
              <a:spcBef>
                <a:spcPct val="20000"/>
              </a:spcBef>
              <a:buClr>
                <a:schemeClr val="hlink"/>
              </a:buClr>
              <a:buSzPct val="75000"/>
              <a:buFont typeface="Wingdings" pitchFamily="2" charset="2"/>
              <a:buNone/>
            </a:pPr>
            <a:endParaRPr lang="en-US" sz="2700" b="1">
              <a:solidFill>
                <a:srgbClr val="0070C0"/>
              </a:solidFill>
            </a:endParaRPr>
          </a:p>
        </p:txBody>
      </p:sp>
      <p:sp>
        <p:nvSpPr>
          <p:cNvPr id="16392" name="Rectangle 14"/>
          <p:cNvSpPr>
            <a:spLocks noChangeArrowheads="1"/>
          </p:cNvSpPr>
          <p:nvPr/>
        </p:nvSpPr>
        <p:spPr bwMode="auto">
          <a:xfrm>
            <a:off x="304800" y="1447800"/>
            <a:ext cx="5943600" cy="1570038"/>
          </a:xfrm>
          <a:prstGeom prst="rect">
            <a:avLst/>
          </a:prstGeom>
          <a:noFill/>
          <a:ln w="9525">
            <a:noFill/>
            <a:miter lim="800000"/>
            <a:headEnd/>
            <a:tailEnd/>
          </a:ln>
        </p:spPr>
        <p:txBody>
          <a:bodyPr>
            <a:spAutoFit/>
          </a:bodyPr>
          <a:lstStyle/>
          <a:p>
            <a:pPr algn="just" eaLnBrk="0" hangingPunct="0">
              <a:spcBef>
                <a:spcPct val="20000"/>
              </a:spcBef>
              <a:buClr>
                <a:schemeClr val="hlink"/>
              </a:buClr>
              <a:buSzPct val="75000"/>
              <a:buFont typeface="Wingdings" pitchFamily="2" charset="2"/>
              <a:buNone/>
            </a:pPr>
            <a:r>
              <a:rPr lang="en-US" sz="2400">
                <a:solidFill>
                  <a:srgbClr val="0070C0"/>
                </a:solidFill>
              </a:rPr>
              <a:t>(a) Evaluate the office space &amp; add smart office space features.</a:t>
            </a:r>
          </a:p>
          <a:p>
            <a:pPr eaLnBrk="0" hangingPunct="0"/>
            <a:r>
              <a:rPr lang="en-US" sz="2400">
                <a:solidFill>
                  <a:srgbClr val="0070C0"/>
                </a:solidFill>
              </a:rPr>
              <a:t>(b) Create a well-ordered, visually instructive office space </a:t>
            </a:r>
          </a:p>
        </p:txBody>
      </p:sp>
      <p:sp>
        <p:nvSpPr>
          <p:cNvPr id="13321" name="Text Placeholder 4"/>
          <p:cNvSpPr>
            <a:spLocks/>
          </p:cNvSpPr>
          <p:nvPr/>
        </p:nvSpPr>
        <p:spPr bwMode="auto">
          <a:xfrm>
            <a:off x="381000" y="457200"/>
            <a:ext cx="5638800" cy="639763"/>
          </a:xfrm>
          <a:prstGeom prst="rect">
            <a:avLst/>
          </a:prstGeom>
          <a:noFill/>
          <a:ln w="9525">
            <a:noFill/>
            <a:miter lim="800000"/>
            <a:headEnd/>
            <a:tailEnd/>
          </a:ln>
        </p:spPr>
        <p:txBody>
          <a:bodyPr anchor="ctr"/>
          <a:lstStyle/>
          <a:p>
            <a:pPr marL="73025" eaLnBrk="0" hangingPunct="0">
              <a:spcBef>
                <a:spcPct val="20000"/>
              </a:spcBef>
              <a:buClr>
                <a:schemeClr val="hlink"/>
              </a:buClr>
              <a:buSzPct val="75000"/>
              <a:buFont typeface="Wingdings" pitchFamily="2" charset="2"/>
              <a:buNone/>
              <a:defRPr/>
            </a:pPr>
            <a:r>
              <a:rPr lang="en-US" sz="3400" b="1" dirty="0">
                <a:solidFill>
                  <a:schemeClr val="tx1">
                    <a:lumMod val="50000"/>
                    <a:lumOff val="50000"/>
                  </a:schemeClr>
                </a:solidFill>
              </a:rPr>
              <a:t>S3. Set in Order</a:t>
            </a:r>
          </a:p>
        </p:txBody>
      </p:sp>
      <p:sp>
        <p:nvSpPr>
          <p:cNvPr id="12" name="TextBox 11"/>
          <p:cNvSpPr txBox="1"/>
          <p:nvPr/>
        </p:nvSpPr>
        <p:spPr>
          <a:xfrm>
            <a:off x="457200" y="3124200"/>
            <a:ext cx="3657600" cy="615950"/>
          </a:xfrm>
          <a:prstGeom prst="rect">
            <a:avLst/>
          </a:prstGeom>
          <a:noFill/>
        </p:spPr>
        <p:txBody>
          <a:bodyPr>
            <a:spAutoFit/>
          </a:bodyPr>
          <a:lstStyle/>
          <a:p>
            <a:pPr eaLnBrk="0" hangingPunct="0">
              <a:defRPr/>
            </a:pPr>
            <a:r>
              <a:rPr lang="en-US" sz="3400" b="1" dirty="0">
                <a:solidFill>
                  <a:schemeClr val="tx1">
                    <a:lumMod val="50000"/>
                    <a:lumOff val="50000"/>
                  </a:schemeClr>
                </a:solidFill>
              </a:rPr>
              <a:t>S4. Standardize</a:t>
            </a:r>
          </a:p>
        </p:txBody>
      </p:sp>
      <p:pic>
        <p:nvPicPr>
          <p:cNvPr id="16395" name="Picture 14" descr="images.jpg"/>
          <p:cNvPicPr>
            <a:picLocks noChangeAspect="1"/>
          </p:cNvPicPr>
          <p:nvPr/>
        </p:nvPicPr>
        <p:blipFill>
          <a:blip r:embed="rId5" cstate="print"/>
          <a:srcRect/>
          <a:stretch>
            <a:fillRect/>
          </a:stretch>
        </p:blipFill>
        <p:spPr bwMode="auto">
          <a:xfrm>
            <a:off x="6477000" y="4181475"/>
            <a:ext cx="2390775" cy="1914525"/>
          </a:xfrm>
          <a:prstGeom prst="rect">
            <a:avLst/>
          </a:prstGeom>
          <a:noFill/>
          <a:ln w="9525">
            <a:noFill/>
            <a:miter lim="800000"/>
            <a:headEnd/>
            <a:tailEnd/>
          </a:ln>
        </p:spPr>
      </p:pic>
      <p:sp>
        <p:nvSpPr>
          <p:cNvPr id="16396" name="Rectangle 15"/>
          <p:cNvSpPr>
            <a:spLocks noChangeArrowheads="1"/>
          </p:cNvSpPr>
          <p:nvPr/>
        </p:nvSpPr>
        <p:spPr bwMode="auto">
          <a:xfrm>
            <a:off x="228600" y="3657600"/>
            <a:ext cx="5486400" cy="1846263"/>
          </a:xfrm>
          <a:prstGeom prst="rect">
            <a:avLst/>
          </a:prstGeom>
          <a:noFill/>
          <a:ln w="9525">
            <a:noFill/>
            <a:miter lim="800000"/>
            <a:headEnd/>
            <a:tailEnd/>
          </a:ln>
        </p:spPr>
        <p:txBody>
          <a:bodyPr>
            <a:spAutoFit/>
          </a:bodyPr>
          <a:lstStyle/>
          <a:p>
            <a:pPr algn="just" eaLnBrk="0" hangingPunct="0"/>
            <a:r>
              <a:rPr lang="en-US" sz="2400">
                <a:solidFill>
                  <a:srgbClr val="0070C0"/>
                </a:solidFill>
              </a:rPr>
              <a:t>Develop standard procedures, checklists, &amp; other mechanisms established to maintain a work environment that is visually instructive. </a:t>
            </a:r>
            <a:r>
              <a:rPr lang="en-US" b="1"/>
              <a:t>	</a:t>
            </a:r>
            <a:endParaRPr lang="en-US"/>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nodeType="afterGroup">
                            <p:stCondLst>
                              <p:cond delay="1000"/>
                            </p:stCondLst>
                            <p:childTnLst>
                              <p:par>
                                <p:cTn id="11" presetID="22" presetClass="entr" presetSubtype="2" fill="hold" grpId="0" nodeType="after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right)">
                                      <p:cBhvr>
                                        <p:cTn id="13"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1767</Words>
  <Application>Microsoft Office PowerPoint</Application>
  <PresentationFormat>On-screen Show (4:3)</PresentationFormat>
  <Paragraphs>306</Paragraphs>
  <Slides>36</Slides>
  <Notes>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51" baseType="lpstr">
      <vt:lpstr>Arial</vt:lpstr>
      <vt:lpstr>Garamond</vt:lpstr>
      <vt:lpstr>Wingdings</vt:lpstr>
      <vt:lpstr>Book Antiqua</vt:lpstr>
      <vt:lpstr>Corbel</vt:lpstr>
      <vt:lpstr>Calibri</vt:lpstr>
      <vt:lpstr>Blackadder ITC</vt:lpstr>
      <vt:lpstr>Wingdings 2</vt:lpstr>
      <vt:lpstr>Arial Black</vt:lpstr>
      <vt:lpstr>Comic Sans MS</vt:lpstr>
      <vt:lpstr>Times New Roman</vt:lpstr>
      <vt:lpstr>Monotype Corsiva</vt:lpstr>
      <vt:lpstr>Default Design</vt:lpstr>
      <vt:lpstr>Microsoft Clip Gallery</vt:lpstr>
      <vt:lpstr>ClipArt</vt:lpstr>
      <vt:lpstr>Slide 1</vt:lpstr>
      <vt:lpstr>Office Administration</vt:lpstr>
      <vt:lpstr>Office Administration FOCUS</vt:lpstr>
      <vt:lpstr>Office Administration- Resources </vt:lpstr>
      <vt:lpstr>System </vt:lpstr>
      <vt:lpstr>Objectives</vt:lpstr>
      <vt:lpstr>Slide 7</vt:lpstr>
      <vt:lpstr>Slide 8</vt:lpstr>
      <vt:lpstr>Slide 9</vt:lpstr>
      <vt:lpstr>Slide 10</vt:lpstr>
      <vt:lpstr>Office Administration- Combination</vt:lpstr>
      <vt:lpstr>Slide 12</vt:lpstr>
      <vt:lpstr>Slide 13</vt:lpstr>
      <vt:lpstr>Slide 14</vt:lpstr>
      <vt:lpstr>INTRODUCTION</vt:lpstr>
      <vt:lpstr>ENGAGEMENT TRAILS</vt:lpstr>
      <vt:lpstr>Slide 17</vt:lpstr>
      <vt:lpstr>ENGAGEMENT DIARY</vt:lpstr>
      <vt:lpstr>CONTENTS</vt:lpstr>
      <vt:lpstr>Files Management</vt:lpstr>
      <vt:lpstr>Files management -  ensures control at the file level</vt:lpstr>
      <vt:lpstr>Files management   </vt:lpstr>
      <vt:lpstr>good filing systems…</vt:lpstr>
      <vt:lpstr>Slide 24</vt:lpstr>
      <vt:lpstr>CRITERIA of a good filing system… </vt:lpstr>
      <vt:lpstr>Filing methods</vt:lpstr>
      <vt:lpstr>Numerical System</vt:lpstr>
      <vt:lpstr>Alphabetic System</vt:lpstr>
      <vt:lpstr>Other Filing Systems</vt:lpstr>
      <vt:lpstr>Procedures in Filing</vt:lpstr>
      <vt:lpstr>Common filing problems </vt:lpstr>
      <vt:lpstr>Common filing problems </vt:lpstr>
      <vt:lpstr>Improve your filing…</vt:lpstr>
      <vt:lpstr>Documentation and Record keeping w.r.t Audit</vt:lpstr>
      <vt:lpstr>Training  Personnel</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Gaurav Jain</dc:creator>
  <cp:lastModifiedBy>e0473</cp:lastModifiedBy>
  <cp:revision>20</cp:revision>
  <dcterms:created xsi:type="dcterms:W3CDTF">2015-05-14T00:23:33Z</dcterms:created>
  <dcterms:modified xsi:type="dcterms:W3CDTF">2019-06-12T05:08:09Z</dcterms:modified>
</cp:coreProperties>
</file>