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57" r:id="rId3"/>
    <p:sldId id="301" r:id="rId4"/>
    <p:sldId id="261" r:id="rId5"/>
    <p:sldId id="325" r:id="rId6"/>
    <p:sldId id="327" r:id="rId7"/>
    <p:sldId id="326" r:id="rId8"/>
    <p:sldId id="328" r:id="rId9"/>
    <p:sldId id="258" r:id="rId10"/>
    <p:sldId id="303" r:id="rId11"/>
    <p:sldId id="329" r:id="rId12"/>
    <p:sldId id="281" r:id="rId13"/>
    <p:sldId id="282" r:id="rId14"/>
    <p:sldId id="307" r:id="rId15"/>
    <p:sldId id="314" r:id="rId16"/>
    <p:sldId id="316" r:id="rId17"/>
    <p:sldId id="315" r:id="rId18"/>
    <p:sldId id="317" r:id="rId19"/>
    <p:sldId id="308" r:id="rId20"/>
    <p:sldId id="309" r:id="rId21"/>
    <p:sldId id="318" r:id="rId22"/>
    <p:sldId id="306" r:id="rId23"/>
    <p:sldId id="304" r:id="rId24"/>
    <p:sldId id="319" r:id="rId25"/>
    <p:sldId id="320" r:id="rId26"/>
    <p:sldId id="310" r:id="rId27"/>
    <p:sldId id="311" r:id="rId28"/>
    <p:sldId id="321" r:id="rId29"/>
    <p:sldId id="312" r:id="rId30"/>
    <p:sldId id="322" r:id="rId31"/>
    <p:sldId id="323" r:id="rId32"/>
    <p:sldId id="260" r:id="rId33"/>
    <p:sldId id="262" r:id="rId34"/>
    <p:sldId id="263" r:id="rId35"/>
    <p:sldId id="267" r:id="rId36"/>
    <p:sldId id="268" r:id="rId37"/>
    <p:sldId id="269" r:id="rId38"/>
    <p:sldId id="270" r:id="rId39"/>
    <p:sldId id="274" r:id="rId40"/>
    <p:sldId id="275" r:id="rId41"/>
    <p:sldId id="276" r:id="rId42"/>
    <p:sldId id="277" r:id="rId43"/>
    <p:sldId id="278" r:id="rId44"/>
    <p:sldId id="279" r:id="rId45"/>
    <p:sldId id="280" r:id="rId46"/>
    <p:sldId id="313" r:id="rId47"/>
    <p:sldId id="324" r:id="rId48"/>
    <p:sldId id="29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6AC867-0BAC-4915-9E58-C49249A8C2B8}" type="datetimeFigureOut">
              <a:rPr lang="en-US" smtClean="0"/>
              <a:t>8/11/2023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D0E42E-C4D3-4271-A340-153AC26606CA}" type="slidenum">
              <a:rPr lang="en-US" smtClean="0"/>
              <a:t>‹#›</a:t>
            </a:fld>
            <a:endParaRPr lang="en-US"/>
          </a:p>
        </p:txBody>
      </p:sp>
    </p:spTree>
    <p:extLst>
      <p:ext uri="{BB962C8B-B14F-4D97-AF65-F5344CB8AC3E}">
        <p14:creationId xmlns:p14="http://schemas.microsoft.com/office/powerpoint/2010/main" val="224364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D0E42E-C4D3-4271-A340-153AC26606CA}" type="slidenum">
              <a:rPr lang="en-US" smtClean="0"/>
              <a:t>1</a:t>
            </a:fld>
            <a:endParaRPr lang="en-US"/>
          </a:p>
        </p:txBody>
      </p:sp>
    </p:spTree>
    <p:extLst>
      <p:ext uri="{BB962C8B-B14F-4D97-AF65-F5344CB8AC3E}">
        <p14:creationId xmlns:p14="http://schemas.microsoft.com/office/powerpoint/2010/main" val="1065936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8/11/2023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8/11/2023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8/11/2023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8/11/2023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D8BD707-D9CF-40AE-B4C6-C98DA3205C09}" type="datetimeFigureOut">
              <a:rPr lang="en-US" smtClean="0"/>
              <a:pPr/>
              <a:t>8/11/2023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8/11/2023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8/11/2023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8/11/2023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google.co.in/url?sa=t&amp;rct=j&amp;q=&amp;esrc=s&amp;source=web&amp;cd=1&amp;cad=rja&amp;uact=8&amp;ved=0CCAQFjAAahUKEwi9oP2ggNPHAhWCkI4KHaHDAFo&amp;url=http://www.iitbbs.ac.in/notice/sexual-harrassment-of-women-act-and-rules-2013.pdf&amp;ei=kB3kVb2YI4KhugShh4PQBQ&amp;usg=AFQjCNFbWFUnzRqjhHhQJnixkTVN6egRvg&amp;sig2=NIQu3qrJootMSbvYt2j-a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609600"/>
            <a:ext cx="6172200" cy="1894362"/>
          </a:xfrm>
        </p:spPr>
        <p:txBody>
          <a:bodyPr>
            <a:normAutofit/>
          </a:bodyPr>
          <a:lstStyle/>
          <a:p>
            <a:r>
              <a:rPr lang="en-US" sz="4800" dirty="0">
                <a:solidFill>
                  <a:schemeClr val="accent1">
                    <a:lumMod val="50000"/>
                  </a:schemeClr>
                </a:solidFill>
              </a:rPr>
              <a:t>ANNUAL REPORT</a:t>
            </a:r>
          </a:p>
        </p:txBody>
      </p:sp>
      <p:sp>
        <p:nvSpPr>
          <p:cNvPr id="3" name="Subtitle 2"/>
          <p:cNvSpPr>
            <a:spLocks noGrp="1"/>
          </p:cNvSpPr>
          <p:nvPr>
            <p:ph type="subTitle" idx="1"/>
          </p:nvPr>
        </p:nvSpPr>
        <p:spPr>
          <a:xfrm>
            <a:off x="2209800" y="3810000"/>
            <a:ext cx="6172200" cy="1828800"/>
          </a:xfrm>
        </p:spPr>
        <p:txBody>
          <a:bodyPr>
            <a:noAutofit/>
          </a:bodyPr>
          <a:lstStyle/>
          <a:p>
            <a:r>
              <a:rPr lang="en-US" sz="3600" dirty="0"/>
              <a:t>CS DIVESH GOYAL</a:t>
            </a:r>
          </a:p>
          <a:p>
            <a:r>
              <a:rPr lang="en-US" sz="3600" dirty="0"/>
              <a:t>Practicing Company Secretary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dirty="0"/>
              <a:t>General Discussion</a:t>
            </a:r>
          </a:p>
        </p:txBody>
      </p:sp>
      <p:sp>
        <p:nvSpPr>
          <p:cNvPr id="3" name="Content Placeholder 2"/>
          <p:cNvSpPr>
            <a:spLocks noGrp="1"/>
          </p:cNvSpPr>
          <p:nvPr>
            <p:ph sz="quarter" idx="1"/>
          </p:nvPr>
        </p:nvSpPr>
        <p:spPr/>
        <p:txBody>
          <a:bodyPr>
            <a:normAutofit/>
          </a:bodyPr>
          <a:lstStyle/>
          <a:p>
            <a:pPr>
              <a:buNone/>
            </a:pPr>
            <a:endParaRPr lang="en-US" dirty="0"/>
          </a:p>
          <a:p>
            <a:pPr algn="just">
              <a:lnSpc>
                <a:spcPct val="150000"/>
              </a:lnSpc>
              <a:spcAft>
                <a:spcPts val="1000"/>
              </a:spcAft>
            </a:pPr>
            <a:r>
              <a:rPr lang="en-US" b="1" dirty="0"/>
              <a:t>Que 1: Which Companies are not required to prepare Cash Flow Statement? (Adjudication &amp; Shifting matter reference)</a:t>
            </a:r>
          </a:p>
          <a:p>
            <a:pPr algn="just">
              <a:lnSpc>
                <a:spcPct val="150000"/>
              </a:lnSpc>
              <a:spcAft>
                <a:spcPts val="1000"/>
              </a:spcAft>
            </a:pPr>
            <a:r>
              <a:rPr lang="en-US" sz="1800" dirty="0">
                <a:effectLst/>
                <a:latin typeface="Cambria" panose="02040503050406030204" pitchFamily="18" charset="0"/>
                <a:ea typeface="Calibri" panose="020F0502020204030204" pitchFamily="34" charset="0"/>
                <a:cs typeface="Mangal" panose="02040503050203030202" pitchFamily="18" charset="0"/>
              </a:rPr>
              <a:t>Relevant Case 1-In the Matter of SMP CONSTRUCTIONS PRIVATE LIMITED” Where Company &amp; Director were penalized for non-filing of Cash Flow statements of the Company. (Adj. Article-14)- Penalty Imposed on Company- Rs. 35,100 and on Director- Rs. 35,100  Total- 70,200</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50000"/>
              </a:lnSpc>
              <a:spcAft>
                <a:spcPts val="1000"/>
              </a:spcAft>
            </a:pPr>
            <a:endParaRPr lang="en-US" sz="2800" dirty="0"/>
          </a:p>
          <a:p>
            <a:endParaRPr lang="en-US" sz="2800" dirty="0"/>
          </a:p>
          <a:p>
            <a:endParaRPr lang="en-US" sz="2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44599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dirty="0"/>
              <a:t>General Discussion</a:t>
            </a:r>
          </a:p>
        </p:txBody>
      </p:sp>
      <p:sp>
        <p:nvSpPr>
          <p:cNvPr id="3" name="Content Placeholder 2"/>
          <p:cNvSpPr>
            <a:spLocks noGrp="1"/>
          </p:cNvSpPr>
          <p:nvPr>
            <p:ph sz="quarter" idx="1"/>
          </p:nvPr>
        </p:nvSpPr>
        <p:spPr/>
        <p:txBody>
          <a:bodyPr>
            <a:normAutofit/>
          </a:bodyPr>
          <a:lstStyle/>
          <a:p>
            <a:pPr>
              <a:buNone/>
            </a:pPr>
            <a:endParaRPr lang="en-US" dirty="0"/>
          </a:p>
          <a:p>
            <a:pPr algn="just">
              <a:lnSpc>
                <a:spcPct val="150000"/>
              </a:lnSpc>
              <a:spcAft>
                <a:spcPts val="1000"/>
              </a:spcAft>
            </a:pPr>
            <a:r>
              <a:rPr lang="en-US" sz="2800" dirty="0"/>
              <a:t>Que 2: Which Companies are required to convert financial statements into XBRL?</a:t>
            </a:r>
          </a:p>
          <a:p>
            <a:endParaRPr lang="en-US" sz="2800" dirty="0"/>
          </a:p>
          <a:p>
            <a:pPr algn="just">
              <a:lnSpc>
                <a:spcPct val="150000"/>
              </a:lnSpc>
              <a:spcAft>
                <a:spcPts val="1000"/>
              </a:spcAft>
            </a:pPr>
            <a:r>
              <a:rPr lang="en-US" sz="2800" dirty="0"/>
              <a:t>Que 3: Once an XBRL is applicable, shall be applicable for the life of Company?</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18254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Which Companies are required to convert Financials into XBRL?</a:t>
            </a:r>
          </a:p>
        </p:txBody>
      </p:sp>
      <p:sp>
        <p:nvSpPr>
          <p:cNvPr id="3" name="Content Placeholder 2"/>
          <p:cNvSpPr>
            <a:spLocks noGrp="1"/>
          </p:cNvSpPr>
          <p:nvPr>
            <p:ph sz="quarter" idx="1"/>
          </p:nvPr>
        </p:nvSpPr>
        <p:spPr/>
        <p:txBody>
          <a:bodyPr>
            <a:normAutofit/>
          </a:bodyPr>
          <a:lstStyle/>
          <a:p>
            <a:pPr lvl="0" algn="just"/>
            <a:r>
              <a:rPr lang="en-US" dirty="0"/>
              <a:t>All companies </a:t>
            </a:r>
            <a:r>
              <a:rPr lang="en-US" b="1" dirty="0"/>
              <a:t>LISTED</a:t>
            </a:r>
            <a:r>
              <a:rPr lang="en-US" dirty="0"/>
              <a:t> with any Stock Exchange(s) in India. </a:t>
            </a:r>
          </a:p>
          <a:p>
            <a:pPr algn="just"/>
            <a:r>
              <a:rPr lang="en-US" b="1" dirty="0"/>
              <a:t>Subsidiaries of any Company Listed</a:t>
            </a:r>
            <a:r>
              <a:rPr lang="en-US" dirty="0"/>
              <a:t> with any Stock Exchange(s) in India.</a:t>
            </a:r>
          </a:p>
          <a:p>
            <a:pPr algn="just"/>
            <a:r>
              <a:rPr lang="en-US" b="1" dirty="0"/>
              <a:t>All companies</a:t>
            </a:r>
            <a:r>
              <a:rPr lang="en-US" dirty="0"/>
              <a:t> having </a:t>
            </a:r>
            <a:r>
              <a:rPr lang="en-US" u="sng" dirty="0"/>
              <a:t>paid up Share Capital of Rs.  5 Crore (five crore)</a:t>
            </a:r>
            <a:r>
              <a:rPr lang="en-US" dirty="0"/>
              <a:t> and above.</a:t>
            </a:r>
          </a:p>
          <a:p>
            <a:pPr algn="just"/>
            <a:r>
              <a:rPr lang="en-US" b="1" dirty="0"/>
              <a:t>All companies</a:t>
            </a:r>
            <a:r>
              <a:rPr lang="en-US" dirty="0"/>
              <a:t> having </a:t>
            </a:r>
            <a:r>
              <a:rPr lang="en-US" b="1" dirty="0"/>
              <a:t>Turnover</a:t>
            </a:r>
            <a:r>
              <a:rPr lang="en-US" u="sng" dirty="0"/>
              <a:t> of Rupees 100 Crore (one hundred crore)</a:t>
            </a:r>
            <a:r>
              <a:rPr lang="en-US" dirty="0"/>
              <a:t> and above.</a:t>
            </a:r>
          </a:p>
          <a:p>
            <a:pPr algn="just"/>
            <a:endParaRPr lang="en-US" dirty="0"/>
          </a:p>
          <a:p>
            <a:pPr algn="just">
              <a:buNone/>
            </a:pPr>
            <a:r>
              <a:rPr lang="en-US" dirty="0"/>
              <a:t>Once XBRL applicable then will continue forever irrespective of falling in above limits or not.</a:t>
            </a:r>
          </a:p>
        </p:txBody>
      </p:sp>
    </p:spTree>
    <p:extLst>
      <p:ext uri="{BB962C8B-B14F-4D97-AF65-F5344CB8AC3E}">
        <p14:creationId xmlns:p14="http://schemas.microsoft.com/office/powerpoint/2010/main" val="4132841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Exemption from the applicability of XBRL</a:t>
            </a:r>
          </a:p>
        </p:txBody>
      </p:sp>
      <p:sp>
        <p:nvSpPr>
          <p:cNvPr id="3" name="Content Placeholder 2"/>
          <p:cNvSpPr>
            <a:spLocks noGrp="1"/>
          </p:cNvSpPr>
          <p:nvPr>
            <p:ph sz="quarter" idx="1"/>
          </p:nvPr>
        </p:nvSpPr>
        <p:spPr/>
        <p:txBody>
          <a:bodyPr>
            <a:normAutofit/>
          </a:bodyPr>
          <a:lstStyle/>
          <a:p>
            <a:pPr lvl="0"/>
            <a:endParaRPr lang="en-US" dirty="0"/>
          </a:p>
          <a:p>
            <a:pPr lvl="0"/>
            <a:r>
              <a:rPr lang="en-US" dirty="0"/>
              <a:t>Banking Companies</a:t>
            </a:r>
          </a:p>
          <a:p>
            <a:pPr lvl="0"/>
            <a:r>
              <a:rPr lang="en-US" dirty="0"/>
              <a:t>Insurance Companies</a:t>
            </a:r>
          </a:p>
          <a:p>
            <a:pPr lvl="0"/>
            <a:r>
              <a:rPr lang="en-US" dirty="0"/>
              <a:t>Non-Banking Financial Companies</a:t>
            </a:r>
          </a:p>
          <a:p>
            <a:r>
              <a:rPr lang="en-US" dirty="0"/>
              <a:t>Housing; Finance Companies F.No.1/19/2013-CL-V dated 4th April 2016 issued by MCA.</a:t>
            </a:r>
          </a:p>
        </p:txBody>
      </p:sp>
    </p:spTree>
    <p:extLst>
      <p:ext uri="{BB962C8B-B14F-4D97-AF65-F5344CB8AC3E}">
        <p14:creationId xmlns:p14="http://schemas.microsoft.com/office/powerpoint/2010/main" val="2520124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a:t>Signing and Approval of</a:t>
            </a:r>
            <a:br>
              <a:rPr lang="en-US" dirty="0"/>
            </a:br>
            <a:r>
              <a:rPr lang="en-US" dirty="0"/>
              <a:t> Financial Statement</a:t>
            </a:r>
          </a:p>
        </p:txBody>
      </p:sp>
      <p:sp>
        <p:nvSpPr>
          <p:cNvPr id="3" name="Content Placeholder 2"/>
          <p:cNvSpPr>
            <a:spLocks noGrp="1"/>
          </p:cNvSpPr>
          <p:nvPr>
            <p:ph sz="quarter" idx="1"/>
          </p:nvPr>
        </p:nvSpPr>
        <p:spPr/>
        <p:txBody>
          <a:bodyPr>
            <a:normAutofit/>
          </a:bodyPr>
          <a:lstStyle/>
          <a:p>
            <a:pPr algn="just">
              <a:lnSpc>
                <a:spcPct val="150000"/>
              </a:lnSpc>
              <a:spcAft>
                <a:spcPts val="1000"/>
              </a:spcAft>
            </a:pPr>
            <a:r>
              <a:rPr lang="en-US" sz="2600" b="1" dirty="0"/>
              <a:t>Que 1: </a:t>
            </a:r>
            <a:r>
              <a:rPr lang="en-US" sz="2600" dirty="0"/>
              <a:t>Whether Financial Statement can be approved in BM through Video Conferencing?</a:t>
            </a:r>
          </a:p>
          <a:p>
            <a:pPr algn="just">
              <a:lnSpc>
                <a:spcPct val="150000"/>
              </a:lnSpc>
              <a:spcAft>
                <a:spcPts val="1000"/>
              </a:spcAft>
            </a:pPr>
            <a:r>
              <a:rPr lang="en-US" sz="1800" b="1" dirty="0">
                <a:effectLst/>
                <a:ea typeface="Calibri" panose="020F0502020204030204" pitchFamily="34" charset="0"/>
                <a:cs typeface="Arial" panose="020B0604020202020204" pitchFamily="34" charset="0"/>
              </a:rPr>
              <a:t>Ans:</a:t>
            </a:r>
            <a:r>
              <a:rPr lang="en-US" sz="1800" dirty="0">
                <a:effectLst/>
                <a:ea typeface="Calibri" panose="020F0502020204030204" pitchFamily="34" charset="0"/>
                <a:cs typeface="Arial" panose="020B0604020202020204" pitchFamily="34" charset="0"/>
              </a:rPr>
              <a:t> Ministry has issued, The Companies (Meetings of Board and its Powers) Amendment, Rules 2021 passed on 15th June 2021. These Rules came into effect from 15</a:t>
            </a:r>
            <a:r>
              <a:rPr lang="en-US" sz="1800" baseline="30000" dirty="0">
                <a:effectLst/>
                <a:ea typeface="Calibri" panose="020F0502020204030204" pitchFamily="34" charset="0"/>
                <a:cs typeface="Arial" panose="020B0604020202020204" pitchFamily="34" charset="0"/>
              </a:rPr>
              <a:t>th </a:t>
            </a:r>
            <a:r>
              <a:rPr lang="en-US" sz="1800" dirty="0">
                <a:effectLst/>
                <a:ea typeface="Calibri" panose="020F0502020204030204" pitchFamily="34" charset="0"/>
                <a:cs typeface="Arial" panose="020B0604020202020204" pitchFamily="34" charset="0"/>
              </a:rPr>
              <a:t>June 2021.</a:t>
            </a:r>
          </a:p>
          <a:p>
            <a:pPr algn="just">
              <a:lnSpc>
                <a:spcPct val="150000"/>
              </a:lnSpc>
              <a:spcAft>
                <a:spcPts val="1000"/>
              </a:spcAft>
            </a:pPr>
            <a:r>
              <a:rPr lang="en-US" sz="1800" dirty="0">
                <a:effectLst/>
                <a:ea typeface="Calibri" panose="020F0502020204030204" pitchFamily="34" charset="0"/>
                <a:cs typeface="Arial" panose="020B0604020202020204" pitchFamily="34" charset="0"/>
              </a:rPr>
              <a:t>Section 173 of Companies Act, 2013 allows to hold Board Meeting through physical as well as video conferencing mode. However, Rule 4 restricts some matters (mentioned below) which can’t be discussed in Board Meeting through Video Conferencing.</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35728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77E0A47-A262-8715-82F8-5F4D9CBA3FB9}"/>
              </a:ext>
            </a:extLst>
          </p:cNvPr>
          <p:cNvSpPr txBox="1">
            <a:spLocks/>
          </p:cNvSpPr>
          <p:nvPr/>
        </p:nvSpPr>
        <p:spPr>
          <a:xfrm>
            <a:off x="463446" y="1447800"/>
            <a:ext cx="7467600" cy="4873752"/>
          </a:xfrm>
          <a:prstGeom prst="rect">
            <a:avLst/>
          </a:prstGeom>
        </p:spPr>
        <p:txBody>
          <a:bodyPr vert="horz">
            <a:normAutofit fontScale="77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50000"/>
              </a:lnSpc>
              <a:spcAft>
                <a:spcPts val="1000"/>
              </a:spcAft>
            </a:pPr>
            <a:r>
              <a:rPr lang="en-US" sz="4100" b="1" dirty="0">
                <a:latin typeface="+mj-lt"/>
              </a:rPr>
              <a:t>Que 2</a:t>
            </a:r>
            <a:r>
              <a:rPr lang="en-US" sz="4400" b="1" dirty="0">
                <a:latin typeface="+mj-lt"/>
              </a:rPr>
              <a:t>: </a:t>
            </a:r>
            <a:r>
              <a:rPr lang="en-US" sz="3600" dirty="0">
                <a:effectLst/>
                <a:latin typeface="+mj-lt"/>
                <a:ea typeface="Calibri" panose="020F0502020204030204" pitchFamily="34" charset="0"/>
                <a:cs typeface="Arial" panose="020B0604020202020204" pitchFamily="34" charset="0"/>
              </a:rPr>
              <a:t>How to sign the Financial Statement and other Annual documents if BM held through Video Conferencing?</a:t>
            </a:r>
          </a:p>
          <a:p>
            <a:pPr algn="just">
              <a:lnSpc>
                <a:spcPct val="150000"/>
              </a:lnSpc>
              <a:spcAft>
                <a:spcPts val="1000"/>
              </a:spcAft>
            </a:pPr>
            <a:r>
              <a:rPr lang="en-US" sz="3200" b="1" dirty="0">
                <a:effectLst/>
                <a:ea typeface="Calibri" panose="020F0502020204030204" pitchFamily="34" charset="0"/>
                <a:cs typeface="Arial" panose="020B0604020202020204" pitchFamily="34" charset="0"/>
              </a:rPr>
              <a:t>Ans:</a:t>
            </a:r>
            <a:r>
              <a:rPr lang="en-US" sz="3200" dirty="0">
                <a:effectLst/>
                <a:ea typeface="Calibri" panose="020F0502020204030204" pitchFamily="34" charset="0"/>
                <a:cs typeface="Arial" panose="020B0604020202020204" pitchFamily="34" charset="0"/>
              </a:rPr>
              <a:t> There are two options for signing of Financial Statement:</a:t>
            </a:r>
          </a:p>
          <a:p>
            <a:pPr marL="342900" lvl="0" indent="-342900" algn="just">
              <a:lnSpc>
                <a:spcPct val="150000"/>
              </a:lnSpc>
              <a:buFont typeface="Symbol" panose="05050102010706020507" pitchFamily="18" charset="2"/>
              <a:buChar char=""/>
            </a:pPr>
            <a:r>
              <a:rPr lang="en-US" sz="3200" dirty="0">
                <a:effectLst/>
                <a:ea typeface="Calibri" panose="020F0502020204030204" pitchFamily="34" charset="0"/>
                <a:cs typeface="Arial" panose="020B0604020202020204" pitchFamily="34" charset="0"/>
              </a:rPr>
              <a:t>Physically Sign by Directors </a:t>
            </a:r>
          </a:p>
          <a:p>
            <a:pPr marL="342900" lvl="0" indent="-342900" algn="just">
              <a:lnSpc>
                <a:spcPct val="150000"/>
              </a:lnSpc>
              <a:spcAft>
                <a:spcPts val="1000"/>
              </a:spcAft>
              <a:buFont typeface="Symbol" panose="05050102010706020507" pitchFamily="18" charset="2"/>
              <a:buChar char=""/>
            </a:pPr>
            <a:r>
              <a:rPr lang="en-US" sz="3200" dirty="0">
                <a:effectLst/>
                <a:ea typeface="Calibri" panose="020F0502020204030204" pitchFamily="34" charset="0"/>
                <a:cs typeface="Arial" panose="020B0604020202020204" pitchFamily="34" charset="0"/>
              </a:rPr>
              <a:t>Digitally sign by Directors</a:t>
            </a:r>
          </a:p>
          <a:p>
            <a:endParaRPr lang="en-US" sz="2800" dirty="0"/>
          </a:p>
          <a:p>
            <a:endParaRPr lang="en-US" dirty="0"/>
          </a:p>
          <a:p>
            <a:endParaRPr lang="en-US" dirty="0"/>
          </a:p>
          <a:p>
            <a:endParaRPr lang="en-US" dirty="0"/>
          </a:p>
          <a:p>
            <a:endParaRPr lang="en-US" dirty="0"/>
          </a:p>
          <a:p>
            <a:endParaRPr lang="en-US" dirty="0"/>
          </a:p>
        </p:txBody>
      </p:sp>
      <p:sp>
        <p:nvSpPr>
          <p:cNvPr id="5" name="Title 1">
            <a:extLst>
              <a:ext uri="{FF2B5EF4-FFF2-40B4-BE49-F238E27FC236}">
                <a16:creationId xmlns:a16="http://schemas.microsoft.com/office/drawing/2014/main" id="{DCD3E036-7832-F282-A64F-5D1BF5867DFD}"/>
              </a:ext>
            </a:extLst>
          </p:cNvPr>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a:t>Signing and Approval of Financial Statement</a:t>
            </a:r>
          </a:p>
        </p:txBody>
      </p:sp>
    </p:spTree>
    <p:extLst>
      <p:ext uri="{BB962C8B-B14F-4D97-AF65-F5344CB8AC3E}">
        <p14:creationId xmlns:p14="http://schemas.microsoft.com/office/powerpoint/2010/main" val="38130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0581D6A-FD6E-B6AF-FCBF-30FBC5911C3B}"/>
              </a:ext>
            </a:extLst>
          </p:cNvPr>
          <p:cNvSpPr txBox="1">
            <a:spLocks/>
          </p:cNvSpPr>
          <p:nvPr/>
        </p:nvSpPr>
        <p:spPr>
          <a:xfrm>
            <a:off x="457200" y="1371600"/>
            <a:ext cx="74676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50000"/>
              </a:lnSpc>
              <a:spcAft>
                <a:spcPts val="1000"/>
              </a:spcAft>
            </a:pPr>
            <a:r>
              <a:rPr lang="en-US" sz="2800" b="1" dirty="0">
                <a:latin typeface="+mj-lt"/>
              </a:rPr>
              <a:t>Que 3:</a:t>
            </a:r>
            <a:r>
              <a:rPr lang="en-US" sz="2600" dirty="0">
                <a:effectLst/>
                <a:latin typeface="+mj-lt"/>
                <a:ea typeface="Calibri" panose="020F0502020204030204" pitchFamily="34" charset="0"/>
                <a:cs typeface="Arial" panose="020B0604020202020204" pitchFamily="34" charset="0"/>
              </a:rPr>
              <a:t> </a:t>
            </a:r>
            <a:r>
              <a:rPr lang="en-US" sz="2300" dirty="0">
                <a:effectLst/>
                <a:latin typeface="+mj-lt"/>
                <a:ea typeface="Calibri" panose="020F0502020204030204" pitchFamily="34" charset="0"/>
                <a:cs typeface="Arial" panose="020B0604020202020204" pitchFamily="34" charset="0"/>
              </a:rPr>
              <a:t>If Directors sign the Financial Statement physically, which approved in Board Meeting held through VC. Then what should be date of signing of both Directors?</a:t>
            </a:r>
          </a:p>
          <a:p>
            <a:pPr marL="719138" indent="-269875" algn="just">
              <a:lnSpc>
                <a:spcPct val="150000"/>
              </a:lnSpc>
              <a:spcAft>
                <a:spcPts val="1000"/>
              </a:spcAft>
              <a:buNone/>
            </a:pPr>
            <a:r>
              <a:rPr lang="en-US" sz="2900" dirty="0">
                <a:effectLst/>
                <a:latin typeface="+mj-lt"/>
                <a:ea typeface="Calibri" panose="020F0502020204030204" pitchFamily="34" charset="0"/>
                <a:cs typeface="Arial" panose="020B0604020202020204" pitchFamily="34" charset="0"/>
              </a:rPr>
              <a:t>•</a:t>
            </a:r>
            <a:r>
              <a:rPr lang="en-US" sz="2200" dirty="0">
                <a:effectLst/>
                <a:ea typeface="Calibri" panose="020F0502020204030204" pitchFamily="34" charset="0"/>
                <a:cs typeface="Arial" panose="020B0604020202020204" pitchFamily="34" charset="0"/>
              </a:rPr>
              <a:t>Whether both directors can sign on same Date?</a:t>
            </a:r>
            <a:endParaRPr lang="en-US" dirty="0">
              <a:effectLst/>
              <a:ea typeface="Calibri" panose="020F0502020204030204" pitchFamily="34" charset="0"/>
              <a:cs typeface="Arial" panose="020B0604020202020204" pitchFamily="34" charset="0"/>
            </a:endParaRPr>
          </a:p>
          <a:p>
            <a:pPr marL="719138" indent="-269875" algn="just">
              <a:lnSpc>
                <a:spcPct val="150000"/>
              </a:lnSpc>
              <a:spcAft>
                <a:spcPts val="1000"/>
              </a:spcAft>
              <a:buNone/>
            </a:pPr>
            <a:r>
              <a:rPr lang="en-US" sz="2900" dirty="0">
                <a:effectLst/>
                <a:ea typeface="Calibri" panose="020F0502020204030204" pitchFamily="34" charset="0"/>
                <a:cs typeface="Arial" panose="020B0604020202020204" pitchFamily="34" charset="0"/>
              </a:rPr>
              <a:t>•</a:t>
            </a:r>
            <a:r>
              <a:rPr lang="en-US" sz="2200" dirty="0">
                <a:effectLst/>
                <a:ea typeface="Calibri" panose="020F0502020204030204" pitchFamily="34" charset="0"/>
                <a:cs typeface="Arial" panose="020B0604020202020204" pitchFamily="34" charset="0"/>
              </a:rPr>
              <a:t>Whether the date should be different for both?</a:t>
            </a:r>
          </a:p>
          <a:p>
            <a:endParaRPr lang="en-US" dirty="0"/>
          </a:p>
          <a:p>
            <a:endParaRPr lang="en-US" dirty="0"/>
          </a:p>
          <a:p>
            <a:endParaRPr lang="en-US" dirty="0"/>
          </a:p>
          <a:p>
            <a:endParaRPr lang="en-US" dirty="0"/>
          </a:p>
          <a:p>
            <a:endParaRPr lang="en-US" dirty="0"/>
          </a:p>
        </p:txBody>
      </p:sp>
      <p:sp>
        <p:nvSpPr>
          <p:cNvPr id="6" name="Title 1">
            <a:extLst>
              <a:ext uri="{FF2B5EF4-FFF2-40B4-BE49-F238E27FC236}">
                <a16:creationId xmlns:a16="http://schemas.microsoft.com/office/drawing/2014/main" id="{CF5BB600-E35D-20F9-0283-E1BCA1053457}"/>
              </a:ext>
            </a:extLst>
          </p:cNvPr>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a:t>Signing and Approval of</a:t>
            </a:r>
            <a:br>
              <a:rPr lang="en-US" dirty="0"/>
            </a:br>
            <a:r>
              <a:rPr lang="en-US" dirty="0"/>
              <a:t> Financial Statement</a:t>
            </a:r>
          </a:p>
        </p:txBody>
      </p:sp>
    </p:spTree>
    <p:extLst>
      <p:ext uri="{BB962C8B-B14F-4D97-AF65-F5344CB8AC3E}">
        <p14:creationId xmlns:p14="http://schemas.microsoft.com/office/powerpoint/2010/main" val="101289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3452" y="1447800"/>
            <a:ext cx="7467600" cy="4873752"/>
          </a:xfrm>
        </p:spPr>
        <p:txBody>
          <a:bodyPr>
            <a:normAutofit fontScale="40000" lnSpcReduction="20000"/>
          </a:bodyPr>
          <a:lstStyle/>
          <a:p>
            <a:pPr>
              <a:buNone/>
            </a:pPr>
            <a:endParaRPr lang="en-US" b="1" dirty="0"/>
          </a:p>
          <a:p>
            <a:pPr algn="just">
              <a:lnSpc>
                <a:spcPct val="150000"/>
              </a:lnSpc>
              <a:spcAft>
                <a:spcPts val="1000"/>
              </a:spcAft>
            </a:pPr>
            <a:r>
              <a:rPr lang="en-US" sz="6000" b="1" dirty="0"/>
              <a:t>Que 4:</a:t>
            </a:r>
            <a:r>
              <a:rPr lang="en-US" sz="6000" dirty="0"/>
              <a:t> If Directors sign the financial statements on different dates. In which date auditor shall sign the Auditors Report?</a:t>
            </a:r>
          </a:p>
          <a:p>
            <a:pPr algn="just">
              <a:lnSpc>
                <a:spcPct val="150000"/>
              </a:lnSpc>
              <a:spcAft>
                <a:spcPts val="1000"/>
              </a:spcAft>
            </a:pPr>
            <a:endParaRPr lang="en-US" sz="6000" dirty="0"/>
          </a:p>
          <a:p>
            <a:pPr algn="just">
              <a:lnSpc>
                <a:spcPct val="150000"/>
              </a:lnSpc>
              <a:spcAft>
                <a:spcPts val="1000"/>
              </a:spcAft>
            </a:pPr>
            <a:r>
              <a:rPr lang="en-US" sz="6000" b="1" dirty="0"/>
              <a:t>Que 5:</a:t>
            </a:r>
            <a:r>
              <a:rPr lang="en-US" sz="6000" dirty="0"/>
              <a:t> If Directors / Auditors sign the financial statement on different dates then whether one BM is enough or more than one BM is required for approval of annual documents?</a:t>
            </a:r>
          </a:p>
          <a:p>
            <a:pPr marL="0" indent="0">
              <a:buNone/>
            </a:pPr>
            <a:endParaRPr lang="en-US" b="1" dirty="0"/>
          </a:p>
          <a:p>
            <a:endParaRPr lang="en-US" b="1" dirty="0"/>
          </a:p>
          <a:p>
            <a:endParaRPr lang="en-US" b="1" dirty="0"/>
          </a:p>
        </p:txBody>
      </p:sp>
      <p:sp>
        <p:nvSpPr>
          <p:cNvPr id="6" name="Title 1">
            <a:extLst>
              <a:ext uri="{FF2B5EF4-FFF2-40B4-BE49-F238E27FC236}">
                <a16:creationId xmlns:a16="http://schemas.microsoft.com/office/drawing/2014/main" id="{6E3EBA9E-6787-A62E-1849-1D6A51730D7B}"/>
              </a:ext>
            </a:extLst>
          </p:cNvPr>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a:t>Signing and Approval of </a:t>
            </a:r>
            <a:br>
              <a:rPr lang="en-US" dirty="0"/>
            </a:br>
            <a:r>
              <a:rPr lang="en-US" dirty="0"/>
              <a:t>Financial Statement</a:t>
            </a:r>
          </a:p>
        </p:txBody>
      </p:sp>
    </p:spTree>
    <p:extLst>
      <p:ext uri="{BB962C8B-B14F-4D97-AF65-F5344CB8AC3E}">
        <p14:creationId xmlns:p14="http://schemas.microsoft.com/office/powerpoint/2010/main" val="104893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A3E908E-ADE0-4526-5B1F-4E62C7D51A28}"/>
              </a:ext>
            </a:extLst>
          </p:cNvPr>
          <p:cNvSpPr>
            <a:spLocks noGrp="1"/>
          </p:cNvSpPr>
          <p:nvPr>
            <p:ph sz="quarter" idx="1"/>
          </p:nvPr>
        </p:nvSpPr>
        <p:spPr>
          <a:xfrm>
            <a:off x="457200" y="1371600"/>
            <a:ext cx="7467600" cy="4873752"/>
          </a:xfrm>
        </p:spPr>
        <p:txBody>
          <a:bodyPr>
            <a:normAutofit fontScale="25000" lnSpcReduction="20000"/>
          </a:bodyPr>
          <a:lstStyle/>
          <a:p>
            <a:pPr>
              <a:buNone/>
            </a:pPr>
            <a:endParaRPr lang="en-US" b="1" dirty="0"/>
          </a:p>
          <a:p>
            <a:pPr algn="just">
              <a:lnSpc>
                <a:spcPct val="170000"/>
              </a:lnSpc>
              <a:spcAft>
                <a:spcPts val="1000"/>
              </a:spcAft>
            </a:pPr>
            <a:r>
              <a:rPr lang="en-US" sz="8000" b="1" dirty="0"/>
              <a:t>Que 6:</a:t>
            </a:r>
            <a:r>
              <a:rPr lang="en-US" sz="8000" dirty="0"/>
              <a:t> Whether DIN is mandatory to mention DIN in Directors Report/ Financial Statements of the Company? (Adjudication Matter)</a:t>
            </a:r>
          </a:p>
          <a:p>
            <a:pPr algn="just">
              <a:lnSpc>
                <a:spcPct val="170000"/>
              </a:lnSpc>
              <a:spcAft>
                <a:spcPts val="1000"/>
              </a:spcAft>
            </a:pPr>
            <a:r>
              <a:rPr lang="en-US" sz="8000" b="1" dirty="0"/>
              <a:t>Que 7:</a:t>
            </a:r>
            <a:r>
              <a:rPr lang="en-US" sz="8000" dirty="0"/>
              <a:t> Whether Companies are required to file any form with ROC for approval of Financial Statement &amp; Directors Report?</a:t>
            </a:r>
          </a:p>
          <a:p>
            <a:pPr algn="just">
              <a:lnSpc>
                <a:spcPct val="170000"/>
              </a:lnSpc>
              <a:spcAft>
                <a:spcPts val="1000"/>
              </a:spcAft>
            </a:pPr>
            <a:r>
              <a:rPr lang="en-US" sz="8000" b="1" dirty="0"/>
              <a:t>Que 8:</a:t>
            </a:r>
            <a:r>
              <a:rPr lang="en-US" sz="8000" dirty="0"/>
              <a:t> How long does a company have to maintain the recording of video conferencing in their records? (Important for Auditor)</a:t>
            </a:r>
          </a:p>
          <a:p>
            <a:endParaRPr lang="en-US" b="1" dirty="0"/>
          </a:p>
          <a:p>
            <a:endParaRPr lang="en-US" b="1" dirty="0"/>
          </a:p>
        </p:txBody>
      </p:sp>
      <p:sp>
        <p:nvSpPr>
          <p:cNvPr id="5" name="Title 1">
            <a:extLst>
              <a:ext uri="{FF2B5EF4-FFF2-40B4-BE49-F238E27FC236}">
                <a16:creationId xmlns:a16="http://schemas.microsoft.com/office/drawing/2014/main" id="{B631AFBD-4262-D3C4-966D-A2E862FCFA9D}"/>
              </a:ext>
            </a:extLst>
          </p:cNvPr>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a:t>Signing and Approval of</a:t>
            </a:r>
            <a:br>
              <a:rPr lang="en-US" dirty="0"/>
            </a:br>
            <a:r>
              <a:rPr lang="en-US" dirty="0"/>
              <a:t> Financial Statement</a:t>
            </a:r>
          </a:p>
        </p:txBody>
      </p:sp>
    </p:spTree>
    <p:extLst>
      <p:ext uri="{BB962C8B-B14F-4D97-AF65-F5344CB8AC3E}">
        <p14:creationId xmlns:p14="http://schemas.microsoft.com/office/powerpoint/2010/main" val="3612666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dirty="0"/>
              <a:t>DEEMED PUBLIC COMPANY</a:t>
            </a:r>
          </a:p>
        </p:txBody>
      </p:sp>
      <p:sp>
        <p:nvSpPr>
          <p:cNvPr id="3" name="Content Placeholder 2"/>
          <p:cNvSpPr>
            <a:spLocks noGrp="1"/>
          </p:cNvSpPr>
          <p:nvPr>
            <p:ph sz="quarter" idx="1"/>
          </p:nvPr>
        </p:nvSpPr>
        <p:spPr/>
        <p:txBody>
          <a:bodyPr>
            <a:normAutofit lnSpcReduction="10000"/>
          </a:bodyPr>
          <a:lstStyle/>
          <a:p>
            <a:pPr>
              <a:buNone/>
            </a:pPr>
            <a:endParaRPr lang="en-US" dirty="0"/>
          </a:p>
          <a:p>
            <a:pPr algn="just">
              <a:lnSpc>
                <a:spcPct val="150000"/>
              </a:lnSpc>
              <a:spcAft>
                <a:spcPts val="1000"/>
              </a:spcAft>
            </a:pPr>
            <a:r>
              <a:rPr lang="en-US" sz="2800" b="1" dirty="0"/>
              <a:t>Que1: </a:t>
            </a:r>
            <a:r>
              <a:rPr lang="en-US" sz="2800" dirty="0"/>
              <a:t>What is the meaning of Deemed Public Company?</a:t>
            </a:r>
          </a:p>
          <a:p>
            <a:pPr algn="just">
              <a:lnSpc>
                <a:spcPct val="150000"/>
              </a:lnSpc>
              <a:spcAft>
                <a:spcPts val="1000"/>
              </a:spcAft>
            </a:pPr>
            <a:endParaRPr lang="en-US" sz="2800" dirty="0"/>
          </a:p>
          <a:p>
            <a:pPr algn="just">
              <a:lnSpc>
                <a:spcPct val="150000"/>
              </a:lnSpc>
              <a:spcAft>
                <a:spcPts val="1000"/>
              </a:spcAft>
            </a:pPr>
            <a:r>
              <a:rPr lang="en-US" sz="2800" b="1" dirty="0"/>
              <a:t>Que 2:</a:t>
            </a:r>
            <a:r>
              <a:rPr lang="en-US" sz="2800" dirty="0"/>
              <a:t> How the status of a deemed public company can impact the Annual Filing of the Company.</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89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4400" dirty="0"/>
              <a:t>Coverage of Presentation</a:t>
            </a:r>
          </a:p>
        </p:txBody>
      </p:sp>
      <p:sp>
        <p:nvSpPr>
          <p:cNvPr id="3" name="Content Placeholder 2"/>
          <p:cNvSpPr>
            <a:spLocks noGrp="1"/>
          </p:cNvSpPr>
          <p:nvPr>
            <p:ph sz="quarter" idx="1"/>
          </p:nvPr>
        </p:nvSpPr>
        <p:spPr/>
        <p:txBody>
          <a:bodyPr>
            <a:normAutofit/>
          </a:bodyPr>
          <a:lstStyle/>
          <a:p>
            <a:r>
              <a:rPr lang="en-US" dirty="0"/>
              <a:t>Provisions in relation to Directors Report and Annexure (Preparation, Technicalities)</a:t>
            </a:r>
          </a:p>
          <a:p>
            <a:endParaRPr lang="en-US" dirty="0"/>
          </a:p>
          <a:p>
            <a:r>
              <a:rPr lang="en-US" dirty="0"/>
              <a:t>Compliance relating to Annual General Meeting and Notice</a:t>
            </a:r>
          </a:p>
          <a:p>
            <a:endParaRPr lang="en-US" dirty="0"/>
          </a:p>
          <a:p>
            <a:r>
              <a:rPr lang="en-US" dirty="0"/>
              <a:t>Due Date Calendared of Companies</a:t>
            </a:r>
          </a:p>
          <a:p>
            <a:endParaRPr lang="en-US" dirty="0"/>
          </a:p>
          <a:p>
            <a:r>
              <a:rPr lang="en-US" dirty="0"/>
              <a:t>Questions in relation to Annual Report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a:t>IMPACT OF AUDIT TRAIL ON </a:t>
            </a:r>
            <a:br>
              <a:rPr lang="en-US" dirty="0"/>
            </a:br>
            <a:r>
              <a:rPr lang="en-US" dirty="0"/>
              <a:t>ANNUAL FILING</a:t>
            </a:r>
          </a:p>
        </p:txBody>
      </p:sp>
      <p:sp>
        <p:nvSpPr>
          <p:cNvPr id="3" name="Content Placeholder 2"/>
          <p:cNvSpPr>
            <a:spLocks noGrp="1"/>
          </p:cNvSpPr>
          <p:nvPr>
            <p:ph sz="quarter" idx="1"/>
          </p:nvPr>
        </p:nvSpPr>
        <p:spPr/>
        <p:txBody>
          <a:bodyPr>
            <a:normAutofit/>
          </a:bodyPr>
          <a:lstStyle/>
          <a:p>
            <a:pPr marL="0" indent="0" algn="just">
              <a:lnSpc>
                <a:spcPct val="150000"/>
              </a:lnSpc>
              <a:spcAft>
                <a:spcPts val="1000"/>
              </a:spcAft>
              <a:buNone/>
            </a:pPr>
            <a:r>
              <a:rPr lang="en-US" sz="2800" dirty="0"/>
              <a:t>The audit trial has been applicable on the Companies w.e.f. 01st April 2023. This will impact the Annual Filing of FY 2022-23 in a very important manner.</a:t>
            </a:r>
          </a:p>
          <a:p>
            <a:pPr algn="just">
              <a:lnSpc>
                <a:spcPct val="150000"/>
              </a:lnSpc>
              <a:spcAft>
                <a:spcPts val="1000"/>
              </a:spcAft>
            </a:pPr>
            <a:r>
              <a:rPr lang="en-US" sz="2800" b="1" dirty="0"/>
              <a:t>Que 1:</a:t>
            </a:r>
            <a:r>
              <a:rPr lang="en-US" sz="2800" dirty="0"/>
              <a:t> On which Companies Audit Trail is not Applicable?</a:t>
            </a:r>
          </a:p>
          <a:p>
            <a:endParaRPr lang="en-US" sz="2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16288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C2715D3-44FE-045D-4195-617C1C0602AF}"/>
              </a:ext>
            </a:extLst>
          </p:cNvPr>
          <p:cNvSpPr>
            <a:spLocks noGrp="1"/>
          </p:cNvSpPr>
          <p:nvPr>
            <p:ph sz="quarter" idx="1"/>
          </p:nvPr>
        </p:nvSpPr>
        <p:spPr>
          <a:xfrm>
            <a:off x="533400" y="1219200"/>
            <a:ext cx="7467600" cy="4873752"/>
          </a:xfrm>
        </p:spPr>
        <p:txBody>
          <a:bodyPr>
            <a:normAutofit/>
          </a:bodyPr>
          <a:lstStyle/>
          <a:p>
            <a:pPr>
              <a:buNone/>
            </a:pPr>
            <a:endParaRPr lang="en-US" dirty="0"/>
          </a:p>
          <a:p>
            <a:endParaRPr lang="en-US" sz="2800" dirty="0"/>
          </a:p>
          <a:p>
            <a:endParaRPr lang="en-US" dirty="0"/>
          </a:p>
          <a:p>
            <a:endParaRPr lang="en-US" dirty="0"/>
          </a:p>
          <a:p>
            <a:endParaRPr lang="en-US" dirty="0"/>
          </a:p>
          <a:p>
            <a:endParaRPr lang="en-US" dirty="0"/>
          </a:p>
          <a:p>
            <a:endParaRPr lang="en-US" dirty="0"/>
          </a:p>
        </p:txBody>
      </p:sp>
      <p:sp>
        <p:nvSpPr>
          <p:cNvPr id="6" name="Content Placeholder 2">
            <a:extLst>
              <a:ext uri="{FF2B5EF4-FFF2-40B4-BE49-F238E27FC236}">
                <a16:creationId xmlns:a16="http://schemas.microsoft.com/office/drawing/2014/main" id="{C6D58849-016E-56B7-19B1-B6E40B778242}"/>
              </a:ext>
            </a:extLst>
          </p:cNvPr>
          <p:cNvSpPr txBox="1">
            <a:spLocks/>
          </p:cNvSpPr>
          <p:nvPr/>
        </p:nvSpPr>
        <p:spPr>
          <a:xfrm>
            <a:off x="475938" y="1447800"/>
            <a:ext cx="7467600" cy="4873752"/>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50000"/>
              </a:lnSpc>
              <a:spcAft>
                <a:spcPts val="1000"/>
              </a:spcAft>
            </a:pPr>
            <a:r>
              <a:rPr lang="en-US" b="1" dirty="0"/>
              <a:t>Que 2:</a:t>
            </a:r>
            <a:r>
              <a:rPr lang="en-US" dirty="0"/>
              <a:t> What is the due date of signing of Financial Statement and what is the Due date of generation of UDIN by the Auditor for this purpose?</a:t>
            </a:r>
          </a:p>
          <a:p>
            <a:pPr marL="0" indent="0" algn="just">
              <a:lnSpc>
                <a:spcPct val="150000"/>
              </a:lnSpc>
              <a:spcAft>
                <a:spcPts val="1000"/>
              </a:spcAft>
              <a:buNone/>
            </a:pPr>
            <a:r>
              <a:rPr lang="en-US" sz="2600" b="1" dirty="0">
                <a:effectLst/>
                <a:ea typeface="Calibri" panose="020F0502020204030204" pitchFamily="34" charset="0"/>
                <a:cs typeface="Arial" panose="020B0604020202020204" pitchFamily="34" charset="0"/>
              </a:rPr>
              <a:t>Note:</a:t>
            </a:r>
            <a:r>
              <a:rPr lang="en-US" sz="2600" dirty="0">
                <a:effectLst/>
                <a:ea typeface="Calibri" panose="020F0502020204030204" pitchFamily="34" charset="0"/>
                <a:cs typeface="Arial" panose="020B0604020202020204" pitchFamily="34" charset="0"/>
              </a:rPr>
              <a:t> Auditors should work carefully by keeping in mind the audit for the next FY, i.e., 2023–24. As of next financial year, they have to report on the audit trail.</a:t>
            </a:r>
          </a:p>
          <a:p>
            <a:pPr algn="just">
              <a:lnSpc>
                <a:spcPct val="150000"/>
              </a:lnSpc>
              <a:spcAft>
                <a:spcPts val="1000"/>
              </a:spcAft>
            </a:pPr>
            <a:endParaRPr lang="en-US" sz="2800" dirty="0"/>
          </a:p>
          <a:p>
            <a:endParaRPr lang="en-US" dirty="0"/>
          </a:p>
          <a:p>
            <a:endParaRPr lang="en-US" dirty="0"/>
          </a:p>
          <a:p>
            <a:endParaRPr lang="en-US" dirty="0"/>
          </a:p>
          <a:p>
            <a:endParaRPr lang="en-US" dirty="0"/>
          </a:p>
          <a:p>
            <a:endParaRPr lang="en-US" dirty="0"/>
          </a:p>
        </p:txBody>
      </p:sp>
      <p:sp>
        <p:nvSpPr>
          <p:cNvPr id="7" name="Title 1">
            <a:extLst>
              <a:ext uri="{FF2B5EF4-FFF2-40B4-BE49-F238E27FC236}">
                <a16:creationId xmlns:a16="http://schemas.microsoft.com/office/drawing/2014/main" id="{14761353-1483-E7C9-0654-3E88CD63F75E}"/>
              </a:ext>
            </a:extLst>
          </p:cNvPr>
          <p:cNvSpPr>
            <a:spLocks noGrp="1"/>
          </p:cNvSpPr>
          <p:nvPr>
            <p:ph type="title"/>
          </p:nvPr>
        </p:nvSpPr>
        <p:spPr>
          <a:xfrm>
            <a:off x="457200" y="274638"/>
            <a:ext cx="7467600" cy="9445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a:t>IMPACT OF AUDIT TRAIL ON ANNUAL FILING</a:t>
            </a:r>
          </a:p>
        </p:txBody>
      </p:sp>
    </p:spTree>
    <p:extLst>
      <p:ext uri="{BB962C8B-B14F-4D97-AF65-F5344CB8AC3E}">
        <p14:creationId xmlns:p14="http://schemas.microsoft.com/office/powerpoint/2010/main" val="70944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Annual General Meeting</a:t>
            </a:r>
          </a:p>
        </p:txBody>
      </p:sp>
      <p:sp>
        <p:nvSpPr>
          <p:cNvPr id="3" name="Content Placeholder 2"/>
          <p:cNvSpPr>
            <a:spLocks noGrp="1"/>
          </p:cNvSpPr>
          <p:nvPr>
            <p:ph sz="quarter" idx="1"/>
          </p:nvPr>
        </p:nvSpPr>
        <p:spPr/>
        <p:txBody>
          <a:bodyPr>
            <a:normAutofit fontScale="92500"/>
          </a:bodyPr>
          <a:lstStyle/>
          <a:p>
            <a:pPr>
              <a:buNone/>
            </a:pPr>
            <a:endParaRPr lang="en-US" dirty="0"/>
          </a:p>
          <a:p>
            <a:pPr algn="just">
              <a:lnSpc>
                <a:spcPct val="150000"/>
              </a:lnSpc>
            </a:pPr>
            <a:r>
              <a:rPr lang="en-US" sz="2800" b="1" dirty="0"/>
              <a:t>Que 1:</a:t>
            </a:r>
            <a:r>
              <a:rPr lang="en-US" sz="2800" dirty="0"/>
              <a:t> Whether AGM can be held through Video Conferencing for the FY 2022-23?</a:t>
            </a:r>
          </a:p>
          <a:p>
            <a:pPr algn="just">
              <a:lnSpc>
                <a:spcPct val="150000"/>
              </a:lnSpc>
            </a:pPr>
            <a:r>
              <a:rPr lang="en-US" sz="2800" b="1" dirty="0"/>
              <a:t>Que 2:</a:t>
            </a:r>
            <a:r>
              <a:rPr lang="en-US" sz="2800" dirty="0"/>
              <a:t> What is the Due Date of AGM if Company holding it through Video Conferencing?</a:t>
            </a:r>
          </a:p>
          <a:p>
            <a:pPr algn="just">
              <a:lnSpc>
                <a:spcPct val="150000"/>
              </a:lnSpc>
            </a:pPr>
            <a:r>
              <a:rPr lang="en-US" sz="2800" b="1" dirty="0"/>
              <a:t>Que 3: </a:t>
            </a:r>
            <a:r>
              <a:rPr lang="en-US" sz="2800" dirty="0"/>
              <a:t>Whether AGM can be held outside India?</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95396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Annual General Meeting</a:t>
            </a:r>
          </a:p>
        </p:txBody>
      </p:sp>
      <p:sp>
        <p:nvSpPr>
          <p:cNvPr id="3" name="Content Placeholder 2"/>
          <p:cNvSpPr>
            <a:spLocks noGrp="1"/>
          </p:cNvSpPr>
          <p:nvPr>
            <p:ph sz="quarter" idx="1"/>
          </p:nvPr>
        </p:nvSpPr>
        <p:spPr/>
        <p:txBody>
          <a:bodyPr>
            <a:normAutofit/>
          </a:bodyPr>
          <a:lstStyle/>
          <a:p>
            <a:pPr algn="just">
              <a:lnSpc>
                <a:spcPct val="150000"/>
              </a:lnSpc>
            </a:pPr>
            <a:r>
              <a:rPr lang="en-US" sz="3200" b="1" dirty="0">
                <a:latin typeface="+mj-lt"/>
              </a:rPr>
              <a:t>Que 4:</a:t>
            </a:r>
            <a:r>
              <a:rPr lang="en-US" sz="3200" dirty="0">
                <a:latin typeface="+mj-lt"/>
              </a:rPr>
              <a:t> What are the mandatory Compliances if Company held AGM through Video Conferencing?</a:t>
            </a:r>
          </a:p>
          <a:p>
            <a:pPr marL="449263" indent="-269875" algn="just">
              <a:lnSpc>
                <a:spcPct val="150000"/>
              </a:lnSpc>
              <a:buNone/>
              <a:tabLst>
                <a:tab pos="449263" algn="l"/>
                <a:tab pos="630238" algn="l"/>
              </a:tabLst>
            </a:pPr>
            <a:r>
              <a:rPr lang="en-US" sz="2800" dirty="0" err="1"/>
              <a:t>i</a:t>
            </a:r>
            <a:r>
              <a:rPr lang="en-US" sz="2800" dirty="0"/>
              <a:t>.	</a:t>
            </a:r>
            <a:r>
              <a:rPr lang="en-US" dirty="0"/>
              <a:t>Company needs to file MGT-14 for all the resolutions passed in the AGM.</a:t>
            </a:r>
          </a:p>
          <a:p>
            <a:pPr marL="449263" indent="-449263" algn="just">
              <a:lnSpc>
                <a:spcPct val="150000"/>
              </a:lnSpc>
              <a:buNone/>
              <a:tabLst>
                <a:tab pos="539750" algn="l"/>
              </a:tabLst>
            </a:pPr>
            <a:r>
              <a:rPr lang="en-US" dirty="0"/>
              <a:t>ii.	The company is required to publish the script of Video Conferencing on their website.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83345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4F6778C-1B98-0BB8-58B8-2181FF52EF16}"/>
              </a:ext>
            </a:extLst>
          </p:cNvPr>
          <p:cNvSpPr>
            <a:spLocks noGrp="1"/>
          </p:cNvSpPr>
          <p:nvPr>
            <p:ph type="title"/>
          </p:nvPr>
        </p:nvSpPr>
        <p:spPr>
          <a:xfrm>
            <a:off x="457200" y="274638"/>
            <a:ext cx="7467600" cy="11430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Annual General Meeting</a:t>
            </a:r>
          </a:p>
        </p:txBody>
      </p:sp>
      <p:sp>
        <p:nvSpPr>
          <p:cNvPr id="7" name="Content Placeholder 2">
            <a:extLst>
              <a:ext uri="{FF2B5EF4-FFF2-40B4-BE49-F238E27FC236}">
                <a16:creationId xmlns:a16="http://schemas.microsoft.com/office/drawing/2014/main" id="{CFFD4D6D-BC68-B9CC-D2DF-6570680F8F2D}"/>
              </a:ext>
            </a:extLst>
          </p:cNvPr>
          <p:cNvSpPr>
            <a:spLocks noGrp="1"/>
          </p:cNvSpPr>
          <p:nvPr>
            <p:ph sz="quarter" idx="1"/>
          </p:nvPr>
        </p:nvSpPr>
        <p:spPr>
          <a:xfrm>
            <a:off x="457200" y="1600200"/>
            <a:ext cx="7467600" cy="4873752"/>
          </a:xfrm>
        </p:spPr>
        <p:txBody>
          <a:bodyPr>
            <a:normAutofit fontScale="70000" lnSpcReduction="20000"/>
          </a:bodyPr>
          <a:lstStyle/>
          <a:p>
            <a:pPr algn="just">
              <a:lnSpc>
                <a:spcPct val="150000"/>
              </a:lnSpc>
            </a:pPr>
            <a:r>
              <a:rPr lang="en-US" sz="3200" b="1" dirty="0">
                <a:latin typeface="+mj-lt"/>
              </a:rPr>
              <a:t>Que 5:</a:t>
            </a:r>
            <a:r>
              <a:rPr lang="en-US" sz="3200" dirty="0">
                <a:latin typeface="+mj-lt"/>
              </a:rPr>
              <a:t> Whether AGM can be held out of the city, Town, Village in which Registered office is situated?</a:t>
            </a:r>
          </a:p>
          <a:p>
            <a:pPr algn="just">
              <a:lnSpc>
                <a:spcPct val="150000"/>
              </a:lnSpc>
            </a:pPr>
            <a:endParaRPr lang="en-US" sz="3200" dirty="0">
              <a:latin typeface="+mj-lt"/>
            </a:endParaRPr>
          </a:p>
          <a:p>
            <a:pPr marL="0" indent="0" algn="just">
              <a:lnSpc>
                <a:spcPct val="150000"/>
              </a:lnSpc>
              <a:buNone/>
            </a:pPr>
            <a:r>
              <a:rPr lang="en-US" sz="2800" b="1" dirty="0"/>
              <a:t>Ans: </a:t>
            </a:r>
            <a:r>
              <a:rPr lang="en-US" sz="2800" dirty="0"/>
              <a:t>Every annual general meeting shall be held either at the registered office of the company or at some other place within the city, town or village in which the registered office of the company is situated.</a:t>
            </a:r>
          </a:p>
          <a:p>
            <a:pPr marL="0" indent="0" algn="just">
              <a:lnSpc>
                <a:spcPct val="150000"/>
              </a:lnSpc>
              <a:buNone/>
            </a:pPr>
            <a:r>
              <a:rPr lang="en-US" sz="2800" dirty="0"/>
              <a:t>Provided that annual general meeting of an unlisted company may be held at any place in India if consent is given in writing or by electronic mode by all the members in advance: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31746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4F6778C-1B98-0BB8-58B8-2181FF52EF16}"/>
              </a:ext>
            </a:extLst>
          </p:cNvPr>
          <p:cNvSpPr>
            <a:spLocks noGrp="1"/>
          </p:cNvSpPr>
          <p:nvPr>
            <p:ph type="title"/>
          </p:nvPr>
        </p:nvSpPr>
        <p:spPr>
          <a:xfrm>
            <a:off x="457200" y="274638"/>
            <a:ext cx="7467600" cy="11430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Annual General Meeting</a:t>
            </a:r>
          </a:p>
        </p:txBody>
      </p:sp>
      <p:sp>
        <p:nvSpPr>
          <p:cNvPr id="7" name="Content Placeholder 2">
            <a:extLst>
              <a:ext uri="{FF2B5EF4-FFF2-40B4-BE49-F238E27FC236}">
                <a16:creationId xmlns:a16="http://schemas.microsoft.com/office/drawing/2014/main" id="{CFFD4D6D-BC68-B9CC-D2DF-6570680F8F2D}"/>
              </a:ext>
            </a:extLst>
          </p:cNvPr>
          <p:cNvSpPr>
            <a:spLocks noGrp="1"/>
          </p:cNvSpPr>
          <p:nvPr>
            <p:ph sz="quarter" idx="1"/>
          </p:nvPr>
        </p:nvSpPr>
        <p:spPr>
          <a:xfrm>
            <a:off x="457200" y="1600200"/>
            <a:ext cx="7467600" cy="4873752"/>
          </a:xfrm>
        </p:spPr>
        <p:txBody>
          <a:bodyPr>
            <a:normAutofit/>
          </a:bodyPr>
          <a:lstStyle/>
          <a:p>
            <a:pPr algn="just">
              <a:lnSpc>
                <a:spcPct val="150000"/>
              </a:lnSpc>
            </a:pPr>
            <a:r>
              <a:rPr lang="en-US" b="1" dirty="0">
                <a:latin typeface="+mj-lt"/>
              </a:rPr>
              <a:t>Que 6:</a:t>
            </a:r>
            <a:r>
              <a:rPr lang="en-US" dirty="0">
                <a:latin typeface="+mj-lt"/>
              </a:rPr>
              <a:t> If there are two shareholders and one is living outside India. Whether his proxy can attend AGM in India on his behalf?</a:t>
            </a:r>
          </a:p>
          <a:p>
            <a:pPr algn="just">
              <a:lnSpc>
                <a:spcPct val="150000"/>
              </a:lnSpc>
            </a:pPr>
            <a:r>
              <a:rPr lang="en-US" b="1" dirty="0"/>
              <a:t>Que 7:</a:t>
            </a:r>
            <a:r>
              <a:rPr lang="en-US" dirty="0"/>
              <a:t> Whether AGM can be held on Sunday or any festival day?</a:t>
            </a:r>
          </a:p>
          <a:p>
            <a:pPr algn="just">
              <a:lnSpc>
                <a:spcPct val="150000"/>
              </a:lnSpc>
            </a:pPr>
            <a:r>
              <a:rPr lang="en-US" b="1" dirty="0"/>
              <a:t>Que 8:</a:t>
            </a:r>
            <a:r>
              <a:rPr lang="en-US" dirty="0"/>
              <a:t> Is there any time restrictions on holding of AGM?</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50296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ONE PERSON COMPANY</a:t>
            </a:r>
          </a:p>
        </p:txBody>
      </p:sp>
      <p:sp>
        <p:nvSpPr>
          <p:cNvPr id="3" name="Content Placeholder 2"/>
          <p:cNvSpPr>
            <a:spLocks noGrp="1"/>
          </p:cNvSpPr>
          <p:nvPr>
            <p:ph sz="quarter" idx="1"/>
          </p:nvPr>
        </p:nvSpPr>
        <p:spPr/>
        <p:txBody>
          <a:bodyPr>
            <a:normAutofit lnSpcReduction="10000"/>
          </a:bodyPr>
          <a:lstStyle/>
          <a:p>
            <a:pPr>
              <a:buNone/>
            </a:pPr>
            <a:endParaRPr lang="en-US" dirty="0"/>
          </a:p>
          <a:p>
            <a:pPr algn="just">
              <a:lnSpc>
                <a:spcPct val="150000"/>
              </a:lnSpc>
            </a:pPr>
            <a:r>
              <a:rPr lang="en-US" sz="2800" b="1" dirty="0"/>
              <a:t>Que 1: </a:t>
            </a:r>
            <a:r>
              <a:rPr lang="en-US" sz="2800" dirty="0"/>
              <a:t>What is the Due Date of AGM of OPC and whether OPC required to hold AGM?</a:t>
            </a:r>
          </a:p>
          <a:p>
            <a:pPr algn="just">
              <a:lnSpc>
                <a:spcPct val="150000"/>
              </a:lnSpc>
            </a:pPr>
            <a:r>
              <a:rPr lang="en-US" sz="2800" b="1" dirty="0"/>
              <a:t>Que 2:</a:t>
            </a:r>
            <a:r>
              <a:rPr lang="en-US" sz="2800" dirty="0"/>
              <a:t> What is the due date of filing of AOC-4 of OPC?</a:t>
            </a:r>
          </a:p>
          <a:p>
            <a:pPr algn="just">
              <a:lnSpc>
                <a:spcPct val="150000"/>
              </a:lnSpc>
            </a:pPr>
            <a:r>
              <a:rPr lang="en-US" sz="2800" b="1" dirty="0"/>
              <a:t>Que 3: </a:t>
            </a:r>
            <a:r>
              <a:rPr lang="en-US" sz="2800" dirty="0"/>
              <a:t>What is the due date of filing of MGT-7A of OPC?</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784450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IMPORTANT PRECAUTIONS FOR ANNUAL FILING</a:t>
            </a:r>
          </a:p>
        </p:txBody>
      </p:sp>
      <p:sp>
        <p:nvSpPr>
          <p:cNvPr id="3" name="Content Placeholder 2"/>
          <p:cNvSpPr>
            <a:spLocks noGrp="1"/>
          </p:cNvSpPr>
          <p:nvPr>
            <p:ph sz="quarter" idx="1"/>
          </p:nvPr>
        </p:nvSpPr>
        <p:spPr/>
        <p:txBody>
          <a:bodyPr>
            <a:normAutofit/>
          </a:bodyPr>
          <a:lstStyle/>
          <a:p>
            <a:pPr>
              <a:buNone/>
            </a:pPr>
            <a:endParaRPr lang="en-US" dirty="0"/>
          </a:p>
          <a:p>
            <a:pPr algn="just">
              <a:lnSpc>
                <a:spcPct val="150000"/>
              </a:lnSpc>
            </a:pPr>
            <a:r>
              <a:rPr lang="en-US" sz="2800" b="1" dirty="0"/>
              <a:t>Que 1:</a:t>
            </a:r>
            <a:r>
              <a:rPr lang="en-US" sz="2800" dirty="0"/>
              <a:t> Whether figures in AOC-4 should be actual or round off?</a:t>
            </a:r>
          </a:p>
          <a:p>
            <a:pPr algn="just">
              <a:lnSpc>
                <a:spcPct val="150000"/>
              </a:lnSpc>
            </a:pPr>
            <a:r>
              <a:rPr lang="en-US" sz="2800" b="1" dirty="0"/>
              <a:t>Que 2:</a:t>
            </a:r>
            <a:r>
              <a:rPr lang="en-US" sz="2800" dirty="0"/>
              <a:t> Whether figures in AOC-4 XBRL should be actual or round off?</a:t>
            </a:r>
          </a:p>
          <a:p>
            <a:pPr algn="just">
              <a:lnSpc>
                <a:spcPct val="150000"/>
              </a:lnSpc>
            </a:pPr>
            <a:r>
              <a:rPr lang="en-US" sz="2800" b="1" dirty="0"/>
              <a:t>Que 3: </a:t>
            </a:r>
            <a:r>
              <a:rPr lang="en-US" sz="2800" dirty="0"/>
              <a:t>What is the time period of Creation/ Modification of Charges?</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88307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IMPORTANT PRECAUTIONS FOR ANNUAL FILING</a:t>
            </a:r>
          </a:p>
        </p:txBody>
      </p:sp>
      <p:sp>
        <p:nvSpPr>
          <p:cNvPr id="3" name="Content Placeholder 2"/>
          <p:cNvSpPr>
            <a:spLocks noGrp="1"/>
          </p:cNvSpPr>
          <p:nvPr>
            <p:ph sz="quarter" idx="1"/>
          </p:nvPr>
        </p:nvSpPr>
        <p:spPr/>
        <p:txBody>
          <a:bodyPr>
            <a:normAutofit fontScale="85000" lnSpcReduction="10000"/>
          </a:bodyPr>
          <a:lstStyle/>
          <a:p>
            <a:pPr>
              <a:buNone/>
            </a:pPr>
            <a:endParaRPr lang="en-US" dirty="0"/>
          </a:p>
          <a:p>
            <a:pPr algn="just">
              <a:lnSpc>
                <a:spcPct val="170000"/>
              </a:lnSpc>
            </a:pPr>
            <a:r>
              <a:rPr lang="en-US" sz="2800" b="1" dirty="0"/>
              <a:t>Que 4:</a:t>
            </a:r>
            <a:r>
              <a:rPr lang="en-US" sz="2800" dirty="0"/>
              <a:t> Whether figures mentioned in Financial Statement in respect of Loan/ Advances should be similar to DPT-3 or there could be differences?</a:t>
            </a:r>
          </a:p>
          <a:p>
            <a:pPr algn="just">
              <a:lnSpc>
                <a:spcPct val="170000"/>
              </a:lnSpc>
            </a:pPr>
            <a:endParaRPr lang="en-US" sz="2800" dirty="0"/>
          </a:p>
          <a:p>
            <a:pPr algn="just">
              <a:lnSpc>
                <a:spcPct val="170000"/>
              </a:lnSpc>
            </a:pPr>
            <a:r>
              <a:rPr lang="en-US" sz="2800" b="1" dirty="0"/>
              <a:t>Que 5: </a:t>
            </a:r>
            <a:r>
              <a:rPr lang="en-US" sz="2800" dirty="0"/>
              <a:t>What is the responsibility of Auditor and CS signing the MGT-7 in respect of loan taken from directors / relative of directors?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583845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DIRECTOR’S REPORT</a:t>
            </a:r>
          </a:p>
        </p:txBody>
      </p:sp>
      <p:sp>
        <p:nvSpPr>
          <p:cNvPr id="3" name="Content Placeholder 2"/>
          <p:cNvSpPr>
            <a:spLocks noGrp="1"/>
          </p:cNvSpPr>
          <p:nvPr>
            <p:ph sz="quarter" idx="1"/>
          </p:nvPr>
        </p:nvSpPr>
        <p:spPr/>
        <p:txBody>
          <a:bodyPr>
            <a:normAutofit fontScale="92500" lnSpcReduction="20000"/>
          </a:bodyPr>
          <a:lstStyle/>
          <a:p>
            <a:pPr>
              <a:buNone/>
            </a:pPr>
            <a:endParaRPr lang="en-US" dirty="0"/>
          </a:p>
          <a:p>
            <a:pPr algn="just">
              <a:lnSpc>
                <a:spcPct val="150000"/>
              </a:lnSpc>
            </a:pPr>
            <a:r>
              <a:rPr lang="en-US" sz="2800" b="1" dirty="0"/>
              <a:t>Que 1:</a:t>
            </a:r>
            <a:r>
              <a:rPr lang="en-US" sz="2800" dirty="0"/>
              <a:t> Whether MGT-9 is required to prepare for a Company having Website?</a:t>
            </a:r>
          </a:p>
          <a:p>
            <a:pPr algn="just">
              <a:lnSpc>
                <a:spcPct val="150000"/>
              </a:lnSpc>
            </a:pPr>
            <a:r>
              <a:rPr lang="en-US" sz="2800" b="1" dirty="0"/>
              <a:t>Que 2:</a:t>
            </a:r>
            <a:r>
              <a:rPr lang="en-US" sz="2800" dirty="0"/>
              <a:t> Whether there is any change in disclosure of Directors Report for FY 2022-23?</a:t>
            </a:r>
          </a:p>
          <a:p>
            <a:pPr algn="just">
              <a:lnSpc>
                <a:spcPct val="150000"/>
              </a:lnSpc>
            </a:pPr>
            <a:r>
              <a:rPr lang="en-US" sz="2800" b="1" dirty="0"/>
              <a:t>Que 3:</a:t>
            </a:r>
            <a:r>
              <a:rPr lang="en-US" sz="2800" dirty="0"/>
              <a:t> Whether there is any difference between directors’ report of Small and non-Small Company?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21969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800" dirty="0"/>
              <a:t>QUESTION</a:t>
            </a:r>
            <a:endParaRPr lang="en-US" sz="3600" dirty="0"/>
          </a:p>
        </p:txBody>
      </p:sp>
      <p:sp>
        <p:nvSpPr>
          <p:cNvPr id="3" name="Content Placeholder 2"/>
          <p:cNvSpPr>
            <a:spLocks noGrp="1"/>
          </p:cNvSpPr>
          <p:nvPr>
            <p:ph sz="quarter" idx="1"/>
          </p:nvPr>
        </p:nvSpPr>
        <p:spPr/>
        <p:txBody>
          <a:bodyPr>
            <a:normAutofit/>
          </a:bodyPr>
          <a:lstStyle/>
          <a:p>
            <a:endParaRPr lang="en-US" sz="5400" dirty="0"/>
          </a:p>
          <a:p>
            <a:r>
              <a:rPr lang="en-US" sz="5400" dirty="0"/>
              <a:t>WHAT IS ANNUAL REPORT?</a:t>
            </a:r>
          </a:p>
          <a:p>
            <a:endParaRPr lang="en-US" sz="5400" dirty="0"/>
          </a:p>
        </p:txBody>
      </p:sp>
    </p:spTree>
    <p:extLst>
      <p:ext uri="{BB962C8B-B14F-4D97-AF65-F5344CB8AC3E}">
        <p14:creationId xmlns:p14="http://schemas.microsoft.com/office/powerpoint/2010/main" val="3888819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DIRECTOR’S REPORT</a:t>
            </a:r>
          </a:p>
        </p:txBody>
      </p:sp>
      <p:sp>
        <p:nvSpPr>
          <p:cNvPr id="3" name="Content Placeholder 2"/>
          <p:cNvSpPr>
            <a:spLocks noGrp="1"/>
          </p:cNvSpPr>
          <p:nvPr>
            <p:ph sz="quarter" idx="1"/>
          </p:nvPr>
        </p:nvSpPr>
        <p:spPr/>
        <p:txBody>
          <a:bodyPr>
            <a:normAutofit/>
          </a:bodyPr>
          <a:lstStyle/>
          <a:p>
            <a:pPr algn="just">
              <a:lnSpc>
                <a:spcPct val="150000"/>
              </a:lnSpc>
            </a:pPr>
            <a:r>
              <a:rPr lang="en-US" sz="2800" b="1" dirty="0"/>
              <a:t>Que 4:</a:t>
            </a:r>
            <a:r>
              <a:rPr lang="en-US" sz="2800" dirty="0"/>
              <a:t> Who will sign the Directors Report?</a:t>
            </a:r>
          </a:p>
          <a:p>
            <a:pPr algn="just">
              <a:lnSpc>
                <a:spcPct val="150000"/>
              </a:lnSpc>
            </a:pPr>
            <a:r>
              <a:rPr lang="en-US" sz="2800" b="1" dirty="0"/>
              <a:t>Que 5:</a:t>
            </a:r>
            <a:r>
              <a:rPr lang="en-US" sz="2800" dirty="0"/>
              <a:t> Who will sign the Annexure to Board Directors Report?</a:t>
            </a:r>
          </a:p>
          <a:p>
            <a:pPr algn="just">
              <a:lnSpc>
                <a:spcPct val="150000"/>
              </a:lnSpc>
            </a:pPr>
            <a:r>
              <a:rPr lang="en-US" sz="2800" b="1" dirty="0"/>
              <a:t>Que 6:</a:t>
            </a:r>
            <a:r>
              <a:rPr lang="en-US" sz="2800" dirty="0"/>
              <a:t> Who will sign annexure in relation to corporate social responsibility?</a:t>
            </a:r>
            <a:endParaRPr lang="en-US" dirty="0"/>
          </a:p>
          <a:p>
            <a:endParaRPr lang="en-US" dirty="0"/>
          </a:p>
          <a:p>
            <a:endParaRPr lang="en-US" dirty="0"/>
          </a:p>
        </p:txBody>
      </p:sp>
    </p:spTree>
    <p:extLst>
      <p:ext uri="{BB962C8B-B14F-4D97-AF65-F5344CB8AC3E}">
        <p14:creationId xmlns:p14="http://schemas.microsoft.com/office/powerpoint/2010/main" val="3356572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DIRECTOR’S REPORT</a:t>
            </a:r>
          </a:p>
        </p:txBody>
      </p:sp>
      <p:sp>
        <p:nvSpPr>
          <p:cNvPr id="3" name="Content Placeholder 2"/>
          <p:cNvSpPr>
            <a:spLocks noGrp="1"/>
          </p:cNvSpPr>
          <p:nvPr>
            <p:ph sz="quarter" idx="1"/>
          </p:nvPr>
        </p:nvSpPr>
        <p:spPr/>
        <p:txBody>
          <a:bodyPr>
            <a:normAutofit/>
          </a:bodyPr>
          <a:lstStyle/>
          <a:p>
            <a:pPr algn="just">
              <a:lnSpc>
                <a:spcPct val="150000"/>
              </a:lnSpc>
            </a:pPr>
            <a:r>
              <a:rPr lang="en-US" sz="2800" b="1" dirty="0"/>
              <a:t>Que 7:</a:t>
            </a:r>
            <a:r>
              <a:rPr lang="en-US" sz="2800" dirty="0"/>
              <a:t> Whether Small Companies are required to publish Annual Return on its Website, if any</a:t>
            </a:r>
          </a:p>
          <a:p>
            <a:pPr algn="just">
              <a:lnSpc>
                <a:spcPct val="150000"/>
              </a:lnSpc>
            </a:pPr>
            <a:r>
              <a:rPr lang="en-US" sz="2800" b="1" dirty="0"/>
              <a:t>Que 8:</a:t>
            </a:r>
            <a:r>
              <a:rPr lang="en-US" sz="2800" dirty="0"/>
              <a:t> Whether Directors Report prepare on the basis of Standalone Financial Statement or Consolidated financial Statement?</a:t>
            </a:r>
            <a:endParaRPr lang="en-US" dirty="0"/>
          </a:p>
          <a:p>
            <a:endParaRPr lang="en-US" dirty="0"/>
          </a:p>
        </p:txBody>
      </p:sp>
    </p:spTree>
    <p:extLst>
      <p:ext uri="{BB962C8B-B14F-4D97-AF65-F5344CB8AC3E}">
        <p14:creationId xmlns:p14="http://schemas.microsoft.com/office/powerpoint/2010/main" val="1495554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3600" dirty="0"/>
              <a:t>I. Directors’ Report  </a:t>
            </a:r>
            <a:br>
              <a:rPr lang="en-US" sz="3600" dirty="0"/>
            </a:br>
            <a:r>
              <a:rPr lang="en-US" sz="3600" dirty="0"/>
              <a:t>Section 134</a:t>
            </a:r>
          </a:p>
        </p:txBody>
      </p:sp>
      <p:sp>
        <p:nvSpPr>
          <p:cNvPr id="3" name="Content Placeholder 2"/>
          <p:cNvSpPr>
            <a:spLocks noGrp="1"/>
          </p:cNvSpPr>
          <p:nvPr>
            <p:ph sz="quarter" idx="1"/>
          </p:nvPr>
        </p:nvSpPr>
        <p:spPr/>
        <p:txBody>
          <a:bodyPr/>
          <a:lstStyle/>
          <a:p>
            <a:pPr>
              <a:buNone/>
            </a:pPr>
            <a:endParaRPr lang="en-US" dirty="0"/>
          </a:p>
          <a:p>
            <a:r>
              <a:rPr lang="en-US" dirty="0"/>
              <a:t>As per Companies Act, 2013 there is difference in disclosure of Directors report of following companies:</a:t>
            </a:r>
          </a:p>
          <a:p>
            <a:pPr>
              <a:buNone/>
            </a:pPr>
            <a:endParaRPr lang="en-US" b="1" u="sng" dirty="0"/>
          </a:p>
          <a:p>
            <a:pPr>
              <a:buNone/>
            </a:pPr>
            <a:r>
              <a:rPr lang="en-US" sz="2200" b="1" u="sng" dirty="0"/>
              <a:t>Abridge Directors’ Report: With less disclosures</a:t>
            </a:r>
          </a:p>
          <a:p>
            <a:r>
              <a:rPr lang="en-US" dirty="0"/>
              <a:t>- One Person Company</a:t>
            </a:r>
          </a:p>
          <a:p>
            <a:r>
              <a:rPr lang="en-US" dirty="0"/>
              <a:t>- Small Private Limited Company</a:t>
            </a:r>
          </a:p>
          <a:p>
            <a:endParaRPr lang="en-US" dirty="0"/>
          </a:p>
          <a:p>
            <a:r>
              <a:rPr lang="en-US" dirty="0"/>
              <a:t>Directors Report with Full Fledge disclosures in other Companies.</a:t>
            </a:r>
          </a:p>
          <a:p>
            <a:endParaRPr lang="en-US" dirty="0"/>
          </a:p>
          <a:p>
            <a:endParaRPr lang="en-US" dirty="0"/>
          </a:p>
          <a:p>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 Disclosure in Directors Report      </a:t>
            </a:r>
            <a:br>
              <a:rPr lang="en-US" dirty="0"/>
            </a:br>
            <a:r>
              <a:rPr lang="en-US" dirty="0"/>
              <a:t>    </a:t>
            </a:r>
            <a:r>
              <a:rPr lang="en-US" dirty="0" err="1"/>
              <a:t>Opc</a:t>
            </a:r>
            <a:r>
              <a:rPr lang="en-US" dirty="0"/>
              <a:t> and Small Companies</a:t>
            </a:r>
          </a:p>
        </p:txBody>
      </p:sp>
      <p:sp>
        <p:nvSpPr>
          <p:cNvPr id="3" name="Content Placeholder 2"/>
          <p:cNvSpPr>
            <a:spLocks noGrp="1"/>
          </p:cNvSpPr>
          <p:nvPr>
            <p:ph sz="quarter" idx="1"/>
          </p:nvPr>
        </p:nvSpPr>
        <p:spPr/>
        <p:txBody>
          <a:bodyPr>
            <a:normAutofit fontScale="85000" lnSpcReduction="20000"/>
          </a:bodyPr>
          <a:lstStyle/>
          <a:p>
            <a:r>
              <a:rPr lang="en-US" sz="2000" dirty="0"/>
              <a:t>Web link of Annual Return</a:t>
            </a:r>
          </a:p>
          <a:p>
            <a:r>
              <a:rPr lang="en-US" sz="2000" dirty="0"/>
              <a:t>Meeting of Board of Directors</a:t>
            </a:r>
          </a:p>
          <a:p>
            <a:r>
              <a:rPr lang="en-US" sz="2000" dirty="0"/>
              <a:t>Directors Responsibility Statement</a:t>
            </a:r>
          </a:p>
          <a:p>
            <a:r>
              <a:rPr lang="en-US" sz="2000" dirty="0"/>
              <a:t>Details in respect of Fraud Reporting by Auditors</a:t>
            </a:r>
          </a:p>
          <a:p>
            <a:r>
              <a:rPr lang="en-US" sz="2000" dirty="0"/>
              <a:t>Board Comment on Auditors Report</a:t>
            </a:r>
          </a:p>
          <a:p>
            <a:r>
              <a:rPr lang="en-US" sz="2000" dirty="0"/>
              <a:t>State of Affairs/ Highlights</a:t>
            </a:r>
          </a:p>
          <a:p>
            <a:r>
              <a:rPr lang="en-US" sz="2000" dirty="0"/>
              <a:t>Financial Summary</a:t>
            </a:r>
          </a:p>
          <a:p>
            <a:r>
              <a:rPr lang="en-US" sz="2000" dirty="0"/>
              <a:t>Material Changes and Commitments</a:t>
            </a:r>
          </a:p>
          <a:p>
            <a:r>
              <a:rPr lang="en-US" sz="2000" dirty="0"/>
              <a:t>Change in Directorship</a:t>
            </a:r>
          </a:p>
          <a:p>
            <a:r>
              <a:rPr lang="en-US" sz="2000" dirty="0"/>
              <a:t>Details of significant and material orders passed by the regulators, courts and tribunals</a:t>
            </a:r>
          </a:p>
          <a:p>
            <a:r>
              <a:rPr lang="en-US" sz="2000" dirty="0"/>
              <a:t>Related Party Transactions</a:t>
            </a:r>
          </a:p>
          <a:p>
            <a:r>
              <a:rPr lang="en-US" sz="2000" dirty="0"/>
              <a:t>Inter Corporate Loans and Investments</a:t>
            </a:r>
          </a:p>
          <a:p>
            <a:r>
              <a:rPr lang="en-US" sz="2000" dirty="0"/>
              <a:t>Compliance of Secretarial Standards</a:t>
            </a:r>
          </a:p>
          <a:p>
            <a:r>
              <a:rPr lang="en-US" sz="2000" dirty="0"/>
              <a:t>Deposits</a:t>
            </a:r>
          </a:p>
          <a:p>
            <a:r>
              <a:rPr lang="en-US" sz="2000" dirty="0"/>
              <a:t>Disclosures under Sexual Harassment of Women at Workplace (Prevention, prohibition &amp; redressal) Act, 2013</a:t>
            </a:r>
          </a:p>
          <a:p>
            <a:endParaRPr lang="en-US" dirty="0"/>
          </a:p>
          <a:p>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800" dirty="0"/>
              <a:t>Quick Bites</a:t>
            </a:r>
          </a:p>
        </p:txBody>
      </p:sp>
      <p:sp>
        <p:nvSpPr>
          <p:cNvPr id="3" name="Content Placeholder 2"/>
          <p:cNvSpPr>
            <a:spLocks noGrp="1"/>
          </p:cNvSpPr>
          <p:nvPr>
            <p:ph sz="quarter" idx="1"/>
          </p:nvPr>
        </p:nvSpPr>
        <p:spPr/>
        <p:txBody>
          <a:bodyPr>
            <a:normAutofit/>
          </a:bodyPr>
          <a:lstStyle/>
          <a:p>
            <a:r>
              <a:rPr lang="en-US" sz="2500" b="1" dirty="0"/>
              <a:t>Who will sign the Directors Report?</a:t>
            </a:r>
          </a:p>
          <a:p>
            <a:pPr>
              <a:buNone/>
            </a:pPr>
            <a:endParaRPr lang="en-US" sz="2000" dirty="0"/>
          </a:p>
          <a:p>
            <a:pPr>
              <a:buNone/>
            </a:pPr>
            <a:r>
              <a:rPr lang="en-US" sz="2000" dirty="0"/>
              <a:t>The Board’s report shall be signed by </a:t>
            </a:r>
          </a:p>
          <a:p>
            <a:pPr>
              <a:buNone/>
            </a:pPr>
            <a:endParaRPr lang="en-US" sz="2000" dirty="0"/>
          </a:p>
          <a:p>
            <a:r>
              <a:rPr lang="en-US" sz="2000" dirty="0"/>
              <a:t>Its Chairperson of the company if he is authorized by the Board and </a:t>
            </a:r>
          </a:p>
          <a:p>
            <a:r>
              <a:rPr lang="en-US" sz="2000" dirty="0"/>
              <a:t>Where he is not so authorized, shall be signed</a:t>
            </a:r>
          </a:p>
          <a:p>
            <a:r>
              <a:rPr lang="en-US" sz="2000" dirty="0"/>
              <a:t>- by at least two directors, one of whom shall be a managing director, or </a:t>
            </a:r>
          </a:p>
          <a:p>
            <a:r>
              <a:rPr lang="en-US" sz="2000" dirty="0"/>
              <a:t>- by the director where there is one director</a:t>
            </a:r>
          </a:p>
          <a:p>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General Information about</a:t>
            </a:r>
            <a:br>
              <a:rPr lang="en-US" dirty="0"/>
            </a:br>
            <a:r>
              <a:rPr lang="en-US" dirty="0"/>
              <a:t> Board Report</a:t>
            </a:r>
          </a:p>
        </p:txBody>
      </p:sp>
      <p:sp>
        <p:nvSpPr>
          <p:cNvPr id="3" name="Content Placeholder 2"/>
          <p:cNvSpPr>
            <a:spLocks noGrp="1"/>
          </p:cNvSpPr>
          <p:nvPr>
            <p:ph sz="quarter" idx="1"/>
          </p:nvPr>
        </p:nvSpPr>
        <p:spPr/>
        <p:txBody>
          <a:bodyPr>
            <a:normAutofit/>
          </a:bodyPr>
          <a:lstStyle/>
          <a:p>
            <a:endParaRPr lang="en-US" sz="2500" b="1" dirty="0"/>
          </a:p>
          <a:p>
            <a:pPr lvl="0" algn="just"/>
            <a:r>
              <a:rPr lang="en-US" dirty="0"/>
              <a:t>The Board’s Report should avoid repetition of information. If any information is mentioned elsewhere in the financial statement, a reference thereof should be given in Board’s Report instead of repeating the same.</a:t>
            </a:r>
          </a:p>
          <a:p>
            <a:pPr lvl="0" algn="just"/>
            <a:r>
              <a:rPr lang="en-US" dirty="0"/>
              <a:t>- Details of Loans</a:t>
            </a:r>
          </a:p>
          <a:p>
            <a:pPr lvl="0" algn="just"/>
            <a:r>
              <a:rPr lang="en-US" dirty="0"/>
              <a:t>- Details of Related Party Transactions</a:t>
            </a:r>
          </a:p>
          <a:p>
            <a:pPr lvl="0" algn="just"/>
            <a:r>
              <a:rPr lang="en-US" dirty="0"/>
              <a:t>- Details of Investments </a:t>
            </a:r>
          </a:p>
          <a:p>
            <a:pPr lvl="0" algn="just"/>
            <a:r>
              <a:rPr lang="en-US" dirty="0"/>
              <a:t>- ETC</a:t>
            </a:r>
          </a:p>
          <a:p>
            <a:pPr marL="457200" indent="-457200" algn="just">
              <a:buFont typeface="+mj-lt"/>
              <a:buAutoNum type="alphaUcPeriod"/>
            </a:pPr>
            <a:endParaRPr lang="en-US" sz="2500" b="1" dirty="0"/>
          </a:p>
          <a:p>
            <a:pPr>
              <a:buNone/>
            </a:pPr>
            <a:endParaRPr lang="en-US" sz="2000" dirty="0"/>
          </a:p>
          <a:p>
            <a:endParaRPr 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General Information about </a:t>
            </a:r>
            <a:br>
              <a:rPr lang="en-US" dirty="0"/>
            </a:br>
            <a:r>
              <a:rPr lang="en-US" dirty="0"/>
              <a:t>Board Report</a:t>
            </a:r>
          </a:p>
        </p:txBody>
      </p:sp>
      <p:sp>
        <p:nvSpPr>
          <p:cNvPr id="3" name="Content Placeholder 2"/>
          <p:cNvSpPr>
            <a:spLocks noGrp="1"/>
          </p:cNvSpPr>
          <p:nvPr>
            <p:ph sz="quarter" idx="1"/>
          </p:nvPr>
        </p:nvSpPr>
        <p:spPr/>
        <p:txBody>
          <a:bodyPr>
            <a:normAutofit/>
          </a:bodyPr>
          <a:lstStyle/>
          <a:p>
            <a:endParaRPr lang="en-US" sz="2500" b="1" dirty="0"/>
          </a:p>
          <a:p>
            <a:pPr lvl="0" algn="just"/>
            <a:endParaRPr lang="en-US" dirty="0"/>
          </a:p>
          <a:p>
            <a:pPr lvl="0" algn="just">
              <a:buNone/>
            </a:pPr>
            <a:r>
              <a:rPr lang="en-US" dirty="0"/>
              <a:t>    A listed company is also required to comply with certain additional requirements as stated under the Securities and Exchange Board of India (Listing Obligations and Disclosure Requirements) Regulations, 2015. </a:t>
            </a:r>
          </a:p>
          <a:p>
            <a:pPr lvl="0" algn="just"/>
            <a:endParaRPr lang="en-US" b="1" dirty="0"/>
          </a:p>
          <a:p>
            <a:pPr>
              <a:buNone/>
            </a:pPr>
            <a:endParaRPr lang="en-US" sz="2000" dirty="0"/>
          </a:p>
          <a:p>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General Information about </a:t>
            </a:r>
            <a:br>
              <a:rPr lang="en-US" dirty="0"/>
            </a:br>
            <a:r>
              <a:rPr lang="en-US" dirty="0"/>
              <a:t>Board Report</a:t>
            </a:r>
          </a:p>
        </p:txBody>
      </p:sp>
      <p:sp>
        <p:nvSpPr>
          <p:cNvPr id="3" name="Content Placeholder 2"/>
          <p:cNvSpPr>
            <a:spLocks noGrp="1"/>
          </p:cNvSpPr>
          <p:nvPr>
            <p:ph sz="quarter" idx="1"/>
          </p:nvPr>
        </p:nvSpPr>
        <p:spPr/>
        <p:txBody>
          <a:bodyPr>
            <a:normAutofit fontScale="85000" lnSpcReduction="20000"/>
          </a:bodyPr>
          <a:lstStyle/>
          <a:p>
            <a:endParaRPr lang="en-US" sz="2500" b="1" dirty="0"/>
          </a:p>
          <a:p>
            <a:pPr algn="just">
              <a:buNone/>
            </a:pPr>
            <a:r>
              <a:rPr lang="en-US" dirty="0"/>
              <a:t>    In addition to the disclosure requirements prescribed in this Standard, </a:t>
            </a:r>
            <a:r>
              <a:rPr lang="en-US" b="1" dirty="0"/>
              <a:t>some sector specific Regulations/Guidelines </a:t>
            </a:r>
            <a:r>
              <a:rPr lang="en-US" dirty="0"/>
              <a:t>may require additional disclosures to be made in the Board’s Report/Annual Report of companies operating in specific sectors such as  </a:t>
            </a:r>
          </a:p>
          <a:p>
            <a:pPr algn="just">
              <a:buNone/>
            </a:pPr>
            <a:endParaRPr lang="en-US" dirty="0"/>
          </a:p>
          <a:p>
            <a:pPr algn="just">
              <a:buFontTx/>
              <a:buChar char="-"/>
            </a:pPr>
            <a:r>
              <a:rPr lang="en-US" dirty="0"/>
              <a:t>Public Sector Undertakings (PSUs), </a:t>
            </a:r>
          </a:p>
          <a:p>
            <a:pPr algn="just">
              <a:buFontTx/>
              <a:buChar char="-"/>
            </a:pPr>
            <a:r>
              <a:rPr lang="en-US" dirty="0"/>
              <a:t>Insurance Companies, </a:t>
            </a:r>
          </a:p>
          <a:p>
            <a:pPr algn="just">
              <a:buFontTx/>
              <a:buChar char="-"/>
            </a:pPr>
            <a:r>
              <a:rPr lang="en-US" dirty="0"/>
              <a:t>Non- Banking Financial Companies, </a:t>
            </a:r>
          </a:p>
          <a:p>
            <a:pPr algn="just">
              <a:buFontTx/>
              <a:buChar char="-"/>
            </a:pPr>
            <a:r>
              <a:rPr lang="en-US" dirty="0"/>
              <a:t>Housing Finance Companies etc. </a:t>
            </a:r>
          </a:p>
          <a:p>
            <a:pPr algn="just">
              <a:buNone/>
            </a:pPr>
            <a:endParaRPr lang="en-US" dirty="0"/>
          </a:p>
          <a:p>
            <a:pPr algn="just">
              <a:buNone/>
            </a:pPr>
            <a:r>
              <a:rPr lang="en-US" dirty="0"/>
              <a:t>   Hence, such companies should make requisite disclosures in accordance with applicable sector specific Regulations/Guidelines in its Board’s Report/Annual Report</a:t>
            </a:r>
          </a:p>
          <a:p>
            <a:pPr lvl="0" algn="just"/>
            <a:endParaRPr lang="en-US" b="1" dirty="0"/>
          </a:p>
          <a:p>
            <a:pPr>
              <a:buNone/>
            </a:pPr>
            <a:endParaRPr lang="en-US" sz="2000" dirty="0"/>
          </a:p>
          <a:p>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Details of Annexure of </a:t>
            </a:r>
            <a:br>
              <a:rPr lang="en-US" dirty="0"/>
            </a:br>
            <a:r>
              <a:rPr lang="en-US" dirty="0"/>
              <a:t>Directors Report</a:t>
            </a:r>
          </a:p>
        </p:txBody>
      </p:sp>
      <p:sp>
        <p:nvSpPr>
          <p:cNvPr id="3" name="Content Placeholder 2"/>
          <p:cNvSpPr>
            <a:spLocks noGrp="1"/>
          </p:cNvSpPr>
          <p:nvPr>
            <p:ph sz="quarter" idx="1"/>
          </p:nvPr>
        </p:nvSpPr>
        <p:spPr/>
        <p:txBody>
          <a:bodyPr>
            <a:normAutofit/>
          </a:bodyPr>
          <a:lstStyle/>
          <a:p>
            <a:endParaRPr lang="en-US" sz="2000" dirty="0"/>
          </a:p>
          <a:p>
            <a:r>
              <a:rPr lang="en-US" sz="2000" dirty="0"/>
              <a:t>AOC-1- Details of Subsidiaries and Associates</a:t>
            </a:r>
          </a:p>
          <a:p>
            <a:r>
              <a:rPr lang="en-US" sz="2000" dirty="0"/>
              <a:t>AOC-2 – Details of Related Party Transactions</a:t>
            </a:r>
          </a:p>
          <a:p>
            <a:r>
              <a:rPr lang="en-US" sz="2000" dirty="0"/>
              <a:t>Annexure - Annual Report on CSR activities</a:t>
            </a:r>
          </a:p>
          <a:p>
            <a:r>
              <a:rPr lang="en-US" sz="2000" dirty="0"/>
              <a:t>Secretarial Audit Report</a:t>
            </a:r>
          </a:p>
          <a:p>
            <a:r>
              <a:rPr lang="en-US" sz="2000" dirty="0"/>
              <a:t>Etc.</a:t>
            </a:r>
          </a:p>
          <a:p>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Some Important Disclosures in Directors Report</a:t>
            </a:r>
          </a:p>
        </p:txBody>
      </p:sp>
      <p:sp>
        <p:nvSpPr>
          <p:cNvPr id="3" name="Content Placeholder 2"/>
          <p:cNvSpPr>
            <a:spLocks noGrp="1"/>
          </p:cNvSpPr>
          <p:nvPr>
            <p:ph sz="quarter" idx="1"/>
          </p:nvPr>
        </p:nvSpPr>
        <p:spPr/>
        <p:txBody>
          <a:bodyPr>
            <a:normAutofit/>
          </a:bodyPr>
          <a:lstStyle/>
          <a:p>
            <a:endParaRPr lang="en-US" sz="2000" dirty="0"/>
          </a:p>
          <a:p>
            <a:r>
              <a:rPr lang="en-US" sz="2000" dirty="0"/>
              <a:t>Details about Consolidated Financial Statement</a:t>
            </a:r>
          </a:p>
          <a:p>
            <a:pPr>
              <a:buNone/>
            </a:pPr>
            <a:endParaRPr lang="en-US" sz="2000" dirty="0"/>
          </a:p>
          <a:p>
            <a:pPr lvl="0" algn="just"/>
            <a:r>
              <a:rPr lang="en-US" sz="2000" b="1" dirty="0"/>
              <a:t>Disclosures under sexual harassment of women at workplace (Prevention, prohibition &amp; </a:t>
            </a:r>
            <a:r>
              <a:rPr lang="en-US" sz="2000" b="1" dirty="0" err="1"/>
              <a:t>redressal</a:t>
            </a:r>
            <a:r>
              <a:rPr lang="en-US" sz="2000" b="1" dirty="0"/>
              <a:t>) act, 2013</a:t>
            </a:r>
            <a:endParaRPr lang="en-US" sz="2000" dirty="0"/>
          </a:p>
          <a:p>
            <a:pPr>
              <a:buNone/>
            </a:pPr>
            <a:r>
              <a:rPr lang="en-US" sz="2000" i="1" dirty="0"/>
              <a:t>Section 22 of </a:t>
            </a:r>
            <a:r>
              <a:rPr lang="en-US" sz="2000" i="1" dirty="0">
                <a:hlinkClick r:id="rId2"/>
              </a:rPr>
              <a:t>Sexual Harassment of Women at Workplace</a:t>
            </a:r>
            <a:r>
              <a:rPr lang="en-US" sz="2000" i="1" dirty="0"/>
              <a:t>.</a:t>
            </a:r>
            <a:endParaRPr lang="en-US" sz="2000" dirty="0"/>
          </a:p>
          <a:p>
            <a:endParaRPr lang="en-US" sz="2000" dirty="0"/>
          </a:p>
          <a:p>
            <a:pPr>
              <a:buNone/>
            </a:pPr>
            <a:r>
              <a:rPr lang="en-US" sz="2000" dirty="0"/>
              <a:t>The employer shall include in its report the number of cases</a:t>
            </a:r>
          </a:p>
          <a:p>
            <a:pPr>
              <a:buNone/>
            </a:pPr>
            <a:r>
              <a:rPr lang="en-US" sz="2000" dirty="0"/>
              <a:t>filed, if any, and their disposal under this Act in the annual</a:t>
            </a:r>
          </a:p>
          <a:p>
            <a:pPr>
              <a:buNone/>
            </a:pPr>
            <a:r>
              <a:rPr lang="en-US" sz="2000" dirty="0"/>
              <a:t>report of his organization or where no such report is required</a:t>
            </a:r>
          </a:p>
          <a:p>
            <a:pPr>
              <a:buNone/>
            </a:pPr>
            <a:r>
              <a:rPr lang="en-US" sz="2000" dirty="0"/>
              <a:t>to be prepared, intimate such number of cases, if any, to the</a:t>
            </a:r>
          </a:p>
          <a:p>
            <a:pPr>
              <a:buNone/>
            </a:pPr>
            <a:r>
              <a:rPr lang="en-US" sz="2000" dirty="0"/>
              <a:t>District Officer</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200" dirty="0"/>
              <a:t>Documents Includes in Annual Report</a:t>
            </a:r>
          </a:p>
        </p:txBody>
      </p:sp>
      <p:sp>
        <p:nvSpPr>
          <p:cNvPr id="3" name="Content Placeholder 2"/>
          <p:cNvSpPr>
            <a:spLocks noGrp="1"/>
          </p:cNvSpPr>
          <p:nvPr>
            <p:ph sz="quarter" idx="1"/>
          </p:nvPr>
        </p:nvSpPr>
        <p:spPr/>
        <p:txBody>
          <a:bodyPr/>
          <a:lstStyle/>
          <a:p>
            <a:r>
              <a:rPr lang="en-US" dirty="0"/>
              <a:t>Financial Statement [Section 2(40)]</a:t>
            </a:r>
          </a:p>
          <a:p>
            <a:r>
              <a:rPr lang="en-US" dirty="0"/>
              <a:t>- Balance Sheet</a:t>
            </a:r>
          </a:p>
          <a:p>
            <a:r>
              <a:rPr lang="en-US" dirty="0"/>
              <a:t>- Profit &amp; Loss Account</a:t>
            </a:r>
          </a:p>
          <a:p>
            <a:r>
              <a:rPr lang="en-US" dirty="0"/>
              <a:t>- Notes to Account</a:t>
            </a:r>
          </a:p>
          <a:p>
            <a:r>
              <a:rPr lang="en-US" dirty="0"/>
              <a:t>- Cash Flow Statement</a:t>
            </a:r>
          </a:p>
          <a:p>
            <a:r>
              <a:rPr lang="en-US" dirty="0"/>
              <a:t>- Consolidated Balance Sheet, if Applicable</a:t>
            </a:r>
          </a:p>
          <a:p>
            <a:pPr>
              <a:buNone/>
            </a:pPr>
            <a:endParaRPr lang="en-US" dirty="0"/>
          </a:p>
          <a:p>
            <a:r>
              <a:rPr lang="en-US" dirty="0"/>
              <a:t>Auditors’ Report</a:t>
            </a:r>
          </a:p>
          <a:p>
            <a:r>
              <a:rPr lang="en-US" dirty="0"/>
              <a:t>Directors’ Report along with Annexure</a:t>
            </a:r>
          </a:p>
          <a:p>
            <a:r>
              <a:rPr lang="en-US" dirty="0"/>
              <a:t>Notice of General Meeting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Some Important Disclosures in Directors Report</a:t>
            </a:r>
          </a:p>
        </p:txBody>
      </p:sp>
      <p:sp>
        <p:nvSpPr>
          <p:cNvPr id="3" name="Content Placeholder 2"/>
          <p:cNvSpPr>
            <a:spLocks noGrp="1"/>
          </p:cNvSpPr>
          <p:nvPr>
            <p:ph sz="quarter" idx="1"/>
          </p:nvPr>
        </p:nvSpPr>
        <p:spPr/>
        <p:txBody>
          <a:bodyPr>
            <a:normAutofit/>
          </a:bodyPr>
          <a:lstStyle/>
          <a:p>
            <a:endParaRPr lang="en-US" sz="2000" dirty="0"/>
          </a:p>
          <a:p>
            <a:r>
              <a:rPr lang="en-US" sz="2000" b="1" dirty="0"/>
              <a:t>Risk Management Policy </a:t>
            </a:r>
          </a:p>
          <a:p>
            <a:pPr>
              <a:buNone/>
            </a:pPr>
            <a:r>
              <a:rPr lang="en-US" sz="2000" i="1" dirty="0"/>
              <a:t>134(3)(N)</a:t>
            </a:r>
            <a:endParaRPr lang="en-US" sz="2000" dirty="0"/>
          </a:p>
          <a:p>
            <a:pPr>
              <a:buNone/>
            </a:pPr>
            <a:r>
              <a:rPr lang="en-US" sz="2000" dirty="0"/>
              <a:t>Statement indicating the development and implementation of</a:t>
            </a:r>
          </a:p>
          <a:p>
            <a:pPr>
              <a:buNone/>
            </a:pPr>
            <a:r>
              <a:rPr lang="en-US" sz="2000" dirty="0"/>
              <a:t>the risk management policy of the company Moreover, in case</a:t>
            </a:r>
          </a:p>
          <a:p>
            <a:pPr>
              <a:buNone/>
            </a:pPr>
            <a:r>
              <a:rPr lang="en-US" sz="2000" dirty="0"/>
              <a:t>the Company has constituted a risk management committee,</a:t>
            </a:r>
          </a:p>
          <a:p>
            <a:pPr>
              <a:buNone/>
            </a:pPr>
            <a:r>
              <a:rPr lang="en-US" sz="2000" dirty="0"/>
              <a:t>then the constitution and the terms of reference of the same</a:t>
            </a:r>
          </a:p>
          <a:p>
            <a:pPr>
              <a:buNone/>
            </a:pPr>
            <a:r>
              <a:rPr lang="en-US" sz="2000" dirty="0"/>
              <a:t>to be disclosed.</a:t>
            </a:r>
          </a:p>
          <a:p>
            <a:pPr>
              <a:buNone/>
            </a:pPr>
            <a:endParaRPr lang="en-US" sz="2000" dirty="0"/>
          </a:p>
          <a:p>
            <a:pPr>
              <a:buNone/>
            </a:pPr>
            <a:r>
              <a:rPr lang="en-US" sz="2000" dirty="0"/>
              <a:t>It is mandatory for every company to draft and adopt risk management policy.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3600" dirty="0"/>
              <a:t>Circulation of </a:t>
            </a:r>
            <a:br>
              <a:rPr lang="en-US" sz="3600" dirty="0"/>
            </a:br>
            <a:r>
              <a:rPr lang="en-US" sz="3600" dirty="0"/>
              <a:t>Directors Report</a:t>
            </a:r>
          </a:p>
        </p:txBody>
      </p:sp>
      <p:sp>
        <p:nvSpPr>
          <p:cNvPr id="3" name="Content Placeholder 2"/>
          <p:cNvSpPr>
            <a:spLocks noGrp="1"/>
          </p:cNvSpPr>
          <p:nvPr>
            <p:ph sz="quarter" idx="1"/>
          </p:nvPr>
        </p:nvSpPr>
        <p:spPr/>
        <p:txBody>
          <a:bodyPr>
            <a:normAutofit/>
          </a:bodyPr>
          <a:lstStyle/>
          <a:p>
            <a:pPr algn="just"/>
            <a:endParaRPr lang="en-US" dirty="0"/>
          </a:p>
          <a:p>
            <a:pPr algn="just"/>
            <a:r>
              <a:rPr lang="en-US" dirty="0"/>
              <a:t>Company have to circulate the Directors Report along with Financial Statement at least 21 days before the date of General Meeting.</a:t>
            </a:r>
          </a:p>
          <a:p>
            <a:pPr algn="just"/>
            <a:endParaRPr lang="en-US" dirty="0"/>
          </a:p>
          <a:p>
            <a:pPr algn="just"/>
            <a:r>
              <a:rPr lang="en-US" dirty="0"/>
              <a:t>However, Company can circulate on the shorter notice also if, Company receive consent of by not less than </a:t>
            </a:r>
            <a:r>
              <a:rPr lang="en-US" dirty="0" err="1"/>
              <a:t>ninty</a:t>
            </a:r>
            <a:r>
              <a:rPr lang="en-US" dirty="0"/>
              <a:t>-five per cent. of the members entitled to vote thereat;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a:t>Penalty</a:t>
            </a:r>
          </a:p>
        </p:txBody>
      </p:sp>
      <p:sp>
        <p:nvSpPr>
          <p:cNvPr id="3" name="Content Placeholder 2"/>
          <p:cNvSpPr>
            <a:spLocks noGrp="1"/>
          </p:cNvSpPr>
          <p:nvPr>
            <p:ph sz="quarter" idx="1"/>
          </p:nvPr>
        </p:nvSpPr>
        <p:spPr/>
        <p:txBody>
          <a:bodyPr>
            <a:normAutofit lnSpcReduction="10000"/>
          </a:bodyPr>
          <a:lstStyle/>
          <a:p>
            <a:pPr algn="just">
              <a:buNone/>
            </a:pPr>
            <a:endParaRPr lang="en-US" dirty="0"/>
          </a:p>
          <a:p>
            <a:pPr algn="just">
              <a:buNone/>
            </a:pPr>
            <a:r>
              <a:rPr lang="en-US" dirty="0"/>
              <a:t>   If a company contravenes the provisions of this section, </a:t>
            </a:r>
          </a:p>
          <a:p>
            <a:pPr algn="just"/>
            <a:r>
              <a:rPr lang="en-US" dirty="0"/>
              <a:t>the company shall be punishable with fine which shall not be less than </a:t>
            </a:r>
            <a:r>
              <a:rPr lang="en-US" b="1" dirty="0"/>
              <a:t>fifty thousand rupees </a:t>
            </a:r>
            <a:r>
              <a:rPr lang="en-US" dirty="0"/>
              <a:t>but which may extend to </a:t>
            </a:r>
            <a:r>
              <a:rPr lang="en-US" b="1" dirty="0"/>
              <a:t>twenty-five lakh rupees </a:t>
            </a:r>
            <a:r>
              <a:rPr lang="en-US" dirty="0"/>
              <a:t>and </a:t>
            </a:r>
          </a:p>
          <a:p>
            <a:pPr algn="just"/>
            <a:r>
              <a:rPr lang="en-US" dirty="0"/>
              <a:t>every officer of the company who is in default shall be punishable with </a:t>
            </a:r>
            <a:r>
              <a:rPr lang="en-US" b="1" dirty="0"/>
              <a:t>imprisonment for a term which may extend to three years </a:t>
            </a:r>
            <a:r>
              <a:rPr lang="en-US" dirty="0"/>
              <a:t>or with fine which shall not be less than </a:t>
            </a:r>
            <a:r>
              <a:rPr lang="en-US" b="1" dirty="0"/>
              <a:t>fifty thousand rupees bu</a:t>
            </a:r>
            <a:r>
              <a:rPr lang="en-US" dirty="0"/>
              <a:t>t which may extend to five lakh rupees, or with both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5400" dirty="0"/>
              <a:t>Quick bites</a:t>
            </a:r>
          </a:p>
        </p:txBody>
      </p:sp>
      <p:sp>
        <p:nvSpPr>
          <p:cNvPr id="3" name="Content Placeholder 2"/>
          <p:cNvSpPr>
            <a:spLocks noGrp="1"/>
          </p:cNvSpPr>
          <p:nvPr>
            <p:ph sz="quarter" idx="1"/>
          </p:nvPr>
        </p:nvSpPr>
        <p:spPr/>
        <p:txBody>
          <a:bodyPr>
            <a:normAutofit/>
          </a:bodyPr>
          <a:lstStyle/>
          <a:p>
            <a:pPr algn="just">
              <a:buNone/>
            </a:pPr>
            <a:endParaRPr lang="en-US" dirty="0"/>
          </a:p>
          <a:p>
            <a:pPr algn="just">
              <a:buNone/>
            </a:pPr>
            <a:r>
              <a:rPr lang="en-US" b="1" dirty="0"/>
              <a:t>   Who shall be considered As Officer in Default?</a:t>
            </a:r>
          </a:p>
          <a:p>
            <a:pPr algn="just">
              <a:buNone/>
            </a:pPr>
            <a:endParaRPr lang="en-US" dirty="0"/>
          </a:p>
          <a:p>
            <a:pPr algn="just"/>
            <a:r>
              <a:rPr lang="en-US" dirty="0"/>
              <a:t>whole-time director;</a:t>
            </a:r>
          </a:p>
          <a:p>
            <a:pPr algn="just"/>
            <a:r>
              <a:rPr lang="en-US" dirty="0"/>
              <a:t>key managerial personnel;</a:t>
            </a:r>
          </a:p>
          <a:p>
            <a:pPr algn="just"/>
            <a:r>
              <a:rPr lang="en-US" dirty="0"/>
              <a:t>where there is no key managerial personnel, such director or directors as specified by the Board in this behalf and who has or have given his or their consent in writing to the Board to such specification, or all the directors, if no director is so specified;</a:t>
            </a:r>
          </a:p>
          <a:p>
            <a:pPr algn="just">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800" dirty="0"/>
              <a:t>Quick Bites</a:t>
            </a:r>
          </a:p>
        </p:txBody>
      </p:sp>
      <p:sp>
        <p:nvSpPr>
          <p:cNvPr id="3" name="Content Placeholder 2"/>
          <p:cNvSpPr>
            <a:spLocks noGrp="1"/>
          </p:cNvSpPr>
          <p:nvPr>
            <p:ph sz="quarter" idx="1"/>
          </p:nvPr>
        </p:nvSpPr>
        <p:spPr/>
        <p:txBody>
          <a:bodyPr>
            <a:normAutofit/>
          </a:bodyPr>
          <a:lstStyle/>
          <a:p>
            <a:pPr algn="just"/>
            <a:endParaRPr lang="en-US" dirty="0"/>
          </a:p>
          <a:p>
            <a:pPr algn="just"/>
            <a:r>
              <a:rPr lang="en-US" sz="4400" dirty="0"/>
              <a:t>What are the consequences if Companies fails to file AOC-4 or MGT-7 within due date?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a:t>Implication of Delay in Filing of Annual Form</a:t>
            </a:r>
          </a:p>
        </p:txBody>
      </p:sp>
      <p:sp>
        <p:nvSpPr>
          <p:cNvPr id="3" name="Content Placeholder 2"/>
          <p:cNvSpPr>
            <a:spLocks noGrp="1"/>
          </p:cNvSpPr>
          <p:nvPr>
            <p:ph sz="quarter" idx="1"/>
          </p:nvPr>
        </p:nvSpPr>
        <p:spPr/>
        <p:txBody>
          <a:bodyPr>
            <a:normAutofit/>
          </a:bodyPr>
          <a:lstStyle/>
          <a:p>
            <a:pPr algn="just"/>
            <a:endParaRPr lang="en-US" sz="2600" dirty="0"/>
          </a:p>
          <a:p>
            <a:pPr algn="just"/>
            <a:r>
              <a:rPr lang="en-US" sz="2600" dirty="0"/>
              <a:t>Additional Fees of Rs. 100 per day</a:t>
            </a:r>
          </a:p>
          <a:p>
            <a:pPr algn="just"/>
            <a:r>
              <a:rPr lang="en-US" sz="2600" dirty="0"/>
              <a:t>ROC having power of adjudication if forms filed after due date.</a:t>
            </a:r>
          </a:p>
          <a:p>
            <a:pPr algn="just"/>
            <a:r>
              <a:rPr lang="en-US" sz="2600" dirty="0"/>
              <a:t>All the exemption of Private company shall be withdrawn.</a:t>
            </a:r>
          </a:p>
          <a:p>
            <a:pPr algn="just"/>
            <a:r>
              <a:rPr lang="en-US" sz="2600" dirty="0"/>
              <a:t>In case of non filing of Annual Documents for continue 2 financial year, ROC can Struck off the Company.</a:t>
            </a:r>
          </a:p>
        </p:txBody>
      </p:sp>
    </p:spTree>
    <p:extLst>
      <p:ext uri="{BB962C8B-B14F-4D97-AF65-F5344CB8AC3E}">
        <p14:creationId xmlns:p14="http://schemas.microsoft.com/office/powerpoint/2010/main" val="3098544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a:t>CONSOLIDATED FINANCIAL STATEMENT</a:t>
            </a:r>
          </a:p>
        </p:txBody>
      </p:sp>
      <p:sp>
        <p:nvSpPr>
          <p:cNvPr id="3" name="Content Placeholder 2"/>
          <p:cNvSpPr>
            <a:spLocks noGrp="1"/>
          </p:cNvSpPr>
          <p:nvPr>
            <p:ph sz="quarter" idx="1"/>
          </p:nvPr>
        </p:nvSpPr>
        <p:spPr/>
        <p:txBody>
          <a:bodyPr>
            <a:normAutofit fontScale="92500"/>
          </a:bodyPr>
          <a:lstStyle/>
          <a:p>
            <a:pPr>
              <a:buNone/>
            </a:pPr>
            <a:endParaRPr lang="en-US" dirty="0"/>
          </a:p>
          <a:p>
            <a:pPr algn="just">
              <a:lnSpc>
                <a:spcPct val="150000"/>
              </a:lnSpc>
            </a:pPr>
            <a:r>
              <a:rPr lang="en-US" sz="2800" b="1" dirty="0"/>
              <a:t>Que 1:</a:t>
            </a:r>
            <a:r>
              <a:rPr lang="en-US" sz="2800" dirty="0"/>
              <a:t> When Companies are required to Prepare Consolidated Financial Statement?</a:t>
            </a:r>
          </a:p>
          <a:p>
            <a:pPr algn="just">
              <a:lnSpc>
                <a:spcPct val="150000"/>
              </a:lnSpc>
            </a:pPr>
            <a:endParaRPr lang="en-US" sz="2800" dirty="0"/>
          </a:p>
          <a:p>
            <a:pPr algn="just">
              <a:lnSpc>
                <a:spcPct val="150000"/>
              </a:lnSpc>
            </a:pPr>
            <a:r>
              <a:rPr lang="en-US" sz="2800" b="1" dirty="0"/>
              <a:t>Que 2:</a:t>
            </a:r>
            <a:r>
              <a:rPr lang="en-US" sz="2800" dirty="0"/>
              <a:t> Whether Small Company or OPC must prepare Consolidated Financial Statement, in case of Subsidiary or Associate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992621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a:t>MGT-8</a:t>
            </a:r>
          </a:p>
        </p:txBody>
      </p:sp>
      <p:sp>
        <p:nvSpPr>
          <p:cNvPr id="3" name="Content Placeholder 2"/>
          <p:cNvSpPr>
            <a:spLocks noGrp="1"/>
          </p:cNvSpPr>
          <p:nvPr>
            <p:ph sz="quarter" idx="1"/>
          </p:nvPr>
        </p:nvSpPr>
        <p:spPr/>
        <p:txBody>
          <a:bodyPr>
            <a:normAutofit lnSpcReduction="10000"/>
          </a:bodyPr>
          <a:lstStyle/>
          <a:p>
            <a:pPr>
              <a:buNone/>
            </a:pPr>
            <a:endParaRPr lang="en-US" dirty="0"/>
          </a:p>
          <a:p>
            <a:pPr algn="just">
              <a:lnSpc>
                <a:spcPct val="200000"/>
              </a:lnSpc>
            </a:pPr>
            <a:r>
              <a:rPr lang="en-US" sz="2800" b="1" dirty="0"/>
              <a:t>Que 1:</a:t>
            </a:r>
            <a:r>
              <a:rPr lang="en-US" sz="2800" dirty="0"/>
              <a:t> Whether a Non-Peer-Reviewed firm can sign MGT-8 for FY 2022-23?</a:t>
            </a:r>
          </a:p>
          <a:p>
            <a:pPr algn="just">
              <a:lnSpc>
                <a:spcPct val="200000"/>
              </a:lnSpc>
            </a:pPr>
            <a:endParaRPr lang="en-US" sz="2800" dirty="0"/>
          </a:p>
          <a:p>
            <a:pPr algn="just">
              <a:lnSpc>
                <a:spcPct val="200000"/>
              </a:lnSpc>
            </a:pPr>
            <a:r>
              <a:rPr lang="en-US" sz="2800" b="1" dirty="0"/>
              <a:t>Que 2:</a:t>
            </a:r>
            <a:r>
              <a:rPr lang="en-US" sz="2800" dirty="0"/>
              <a:t> Whether a Non-Peer-Reviewed firm can sign MGT-7 for FY 2022-23?</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63062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7" name="Content Placeholder 4" descr="thank you.png"/>
          <p:cNvPicPr>
            <a:picLocks/>
          </p:cNvPicPr>
          <p:nvPr/>
        </p:nvPicPr>
        <p:blipFill>
          <a:blip r:embed="rId2"/>
          <a:stretch>
            <a:fillRect/>
          </a:stretch>
        </p:blipFill>
        <p:spPr>
          <a:xfrm>
            <a:off x="381000" y="228600"/>
            <a:ext cx="7620000" cy="3657600"/>
          </a:xfrm>
          <a:prstGeom prst="rect">
            <a:avLst/>
          </a:prstGeom>
        </p:spPr>
      </p:pic>
      <p:sp>
        <p:nvSpPr>
          <p:cNvPr id="8" name="Rectangle 2"/>
          <p:cNvSpPr>
            <a:spLocks noChangeArrowheads="1"/>
          </p:cNvSpPr>
          <p:nvPr/>
        </p:nvSpPr>
        <p:spPr bwMode="auto">
          <a:xfrm>
            <a:off x="1688455" y="0"/>
            <a:ext cx="5989525" cy="65248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lang="en-US" sz="2200" dirty="0">
              <a:solidFill>
                <a:srgbClr val="3C7483"/>
              </a:solidFill>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lang="en-US" sz="2200" dirty="0">
              <a:solidFill>
                <a:srgbClr val="3C7483"/>
              </a:solidFill>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lang="en-US" sz="2200" dirty="0">
              <a:solidFill>
                <a:srgbClr val="3C7483"/>
              </a:solidFill>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lang="en-US" sz="2200" dirty="0">
              <a:solidFill>
                <a:srgbClr val="3C7483"/>
              </a:solidFill>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lang="en-US" sz="2200" dirty="0">
              <a:solidFill>
                <a:srgbClr val="3C7483"/>
              </a:solidFill>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lang="en-US" sz="2200" dirty="0">
              <a:solidFill>
                <a:srgbClr val="3C7483"/>
              </a:solidFill>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endParaRPr lang="en-US" sz="2200" dirty="0">
              <a:solidFill>
                <a:srgbClr val="3C7483"/>
              </a:solidFill>
              <a:latin typeface="Arial Rounded MT Bold"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35038" algn="l"/>
              </a:tabLst>
            </a:pPr>
            <a:r>
              <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rPr>
              <a:t>CS DIVESH GOYAL</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935038" algn="l"/>
              </a:tabLst>
            </a:pPr>
            <a:r>
              <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rPr>
              <a:t>GOYAL DIVESH &amp; ASSOCIATES</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935038" algn="l"/>
              </a:tabLst>
            </a:pPr>
            <a:r>
              <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rPr>
              <a:t>MOB: 8130757966</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935038" algn="l"/>
              </a:tabLst>
            </a:pPr>
            <a:r>
              <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rPr>
              <a:t>EMAIL ID: CSDIVESHGOYAL@GMAIL.COM</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935038" algn="l"/>
              </a:tabLst>
            </a:pPr>
            <a:r>
              <a:rPr kumimoji="0" lang="en-US" sz="2200" b="0" i="0" u="none" strike="noStrike" cap="none" normalizeH="0" baseline="0" dirty="0">
                <a:ln>
                  <a:noFill/>
                </a:ln>
                <a:solidFill>
                  <a:srgbClr val="3C7483"/>
                </a:solidFill>
                <a:effectLst/>
                <a:latin typeface="Arial Rounded MT Bold" pitchFamily="34" charset="0"/>
                <a:ea typeface="Times New Roman" pitchFamily="18" charset="0"/>
                <a:cs typeface="Times New Roman" pitchFamily="18" charset="0"/>
              </a:rPr>
              <a:t>BLOG: WWW.CSDIVESHGOYAL.COM</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200" dirty="0"/>
              <a:t>Important Point of Precaution</a:t>
            </a:r>
          </a:p>
        </p:txBody>
      </p:sp>
      <p:sp>
        <p:nvSpPr>
          <p:cNvPr id="3" name="Content Placeholder 2"/>
          <p:cNvSpPr>
            <a:spLocks noGrp="1"/>
          </p:cNvSpPr>
          <p:nvPr>
            <p:ph sz="quarter" idx="1"/>
          </p:nvPr>
        </p:nvSpPr>
        <p:spPr/>
        <p:txBody>
          <a:bodyPr>
            <a:normAutofit fontScale="62500" lnSpcReduction="20000"/>
          </a:bodyPr>
          <a:lstStyle/>
          <a:p>
            <a:r>
              <a:rPr lang="en-US" sz="3700" b="1" dirty="0"/>
              <a:t>Responsibility of Professional certifying the form:</a:t>
            </a:r>
          </a:p>
          <a:p>
            <a:r>
              <a:rPr lang="en-US" sz="3700" b="1" dirty="0"/>
              <a:t>Proper Activity Code in AOC-4 (ITC/NPCS)</a:t>
            </a:r>
          </a:p>
          <a:p>
            <a:endParaRPr lang="en-US" dirty="0"/>
          </a:p>
          <a:p>
            <a:endParaRPr lang="en-US" dirty="0"/>
          </a:p>
          <a:p>
            <a:pPr algn="just"/>
            <a:r>
              <a:rPr lang="en-US" sz="3400" dirty="0">
                <a:effectLst/>
                <a:latin typeface="Cambria" panose="02040503050406030204" pitchFamily="18" charset="0"/>
                <a:ea typeface="Calibri" panose="020F0502020204030204" pitchFamily="34" charset="0"/>
                <a:cs typeface="Times New Roman" panose="02020603050405020304" pitchFamily="18" charset="0"/>
              </a:rPr>
              <a:t>The authorized signatory and the professional, if any, who certify e-form shall be responsible for the correctness of the contents of e-form and correctness of the enclosures attached with the electronic form.</a:t>
            </a:r>
          </a:p>
          <a:p>
            <a:pPr algn="just"/>
            <a:endParaRPr lang="en-US" sz="3400" dirty="0"/>
          </a:p>
          <a:p>
            <a:pPr algn="just"/>
            <a:r>
              <a:rPr lang="en-US" sz="3400" b="1" dirty="0">
                <a:effectLst/>
                <a:latin typeface="Cambria" panose="02040503050406030204" pitchFamily="18" charset="0"/>
                <a:ea typeface="Calibri" panose="020F0502020204030204" pitchFamily="34" charset="0"/>
                <a:cs typeface="Mangal" panose="02040503050203030202" pitchFamily="18" charset="0"/>
              </a:rPr>
              <a:t>Relevant Case 1-In the Matter of Adjudication Order AT &amp; T COMMUNICATION SERVICES INDIA PRIVATE LIMITED”, Where as Director and Certifying Professional was Liable for Penalty for Defect In Information Mentioned In Aoc-4 </a:t>
            </a:r>
            <a:r>
              <a:rPr lang="en-US" sz="3400" b="1" dirty="0" err="1">
                <a:effectLst/>
                <a:latin typeface="Cambria" panose="02040503050406030204" pitchFamily="18" charset="0"/>
                <a:ea typeface="Calibri" panose="020F0502020204030204" pitchFamily="34" charset="0"/>
                <a:cs typeface="Mangal" panose="02040503050203030202" pitchFamily="18" charset="0"/>
              </a:rPr>
              <a:t>Xbrl</a:t>
            </a:r>
            <a:r>
              <a:rPr lang="en-US" sz="3400" b="1" dirty="0">
                <a:effectLst/>
                <a:latin typeface="Cambria" panose="02040503050406030204" pitchFamily="18" charset="0"/>
                <a:ea typeface="Calibri" panose="020F0502020204030204" pitchFamily="34" charset="0"/>
                <a:cs typeface="Mangal" panose="02040503050203030202" pitchFamily="18" charset="0"/>
              </a:rPr>
              <a:t> form(Adj. Article-22)- Penalty Imposed on Company- Rs. 10,000 and on Certifying Professional (CA)- Rs. 10,000  Total- 20,000</a:t>
            </a:r>
            <a:endParaRPr lang="en-US" sz="34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val="3777594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200" dirty="0"/>
              <a:t>Important Point of Precaution</a:t>
            </a:r>
          </a:p>
        </p:txBody>
      </p:sp>
      <p:sp>
        <p:nvSpPr>
          <p:cNvPr id="3" name="Content Placeholder 2"/>
          <p:cNvSpPr>
            <a:spLocks noGrp="1"/>
          </p:cNvSpPr>
          <p:nvPr>
            <p:ph sz="quarter" idx="1"/>
          </p:nvPr>
        </p:nvSpPr>
        <p:spPr/>
        <p:txBody>
          <a:bodyPr/>
          <a:lstStyle/>
          <a:p>
            <a:r>
              <a:rPr lang="en-US" dirty="0"/>
              <a:t>DIN no at place signed by the Directors</a:t>
            </a:r>
          </a:p>
          <a:p>
            <a:endParaRPr lang="en-US" dirty="0"/>
          </a:p>
          <a:p>
            <a:r>
              <a:rPr lang="en-US" b="1" dirty="0"/>
              <a:t>Proper disclosures in Directors Report (Deposit, Cost Audit, SS, Posh etc.)</a:t>
            </a:r>
          </a:p>
          <a:p>
            <a:pPr algn="just"/>
            <a:r>
              <a:rPr lang="en-US" dirty="0">
                <a:effectLst/>
                <a:latin typeface="Cambria" panose="02040503050406030204" pitchFamily="18" charset="0"/>
                <a:ea typeface="Calibri" panose="020F0502020204030204" pitchFamily="34" charset="0"/>
                <a:cs typeface="Mangal" panose="02040503050203030202" pitchFamily="18" charset="0"/>
              </a:rPr>
              <a:t>Relevant Case 1-In the Matter of M/S SHOBIKAA IMPEX PRIVATE LIMITED, Report of Board of Directors Wrongly States the Details regarding holding, subsidiary and associates Companies. (Adj. Article -28). Penalty Imposed on Company- Rs. 3,00,000 and on Two Directors 1,00,000 (50,000 each) Total- 4,00,00</a:t>
            </a:r>
            <a:endParaRPr lang="en-US"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a:p>
            <a:endParaRPr lang="en-US" dirty="0"/>
          </a:p>
        </p:txBody>
      </p:sp>
    </p:spTree>
    <p:extLst>
      <p:ext uri="{BB962C8B-B14F-4D97-AF65-F5344CB8AC3E}">
        <p14:creationId xmlns:p14="http://schemas.microsoft.com/office/powerpoint/2010/main" val="4213123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200" dirty="0"/>
              <a:t>Important Point of Precaution</a:t>
            </a:r>
          </a:p>
        </p:txBody>
      </p:sp>
      <p:sp>
        <p:nvSpPr>
          <p:cNvPr id="3" name="Content Placeholder 2"/>
          <p:cNvSpPr>
            <a:spLocks noGrp="1"/>
          </p:cNvSpPr>
          <p:nvPr>
            <p:ph sz="quarter" idx="1"/>
          </p:nvPr>
        </p:nvSpPr>
        <p:spPr/>
        <p:txBody>
          <a:bodyPr/>
          <a:lstStyle/>
          <a:p>
            <a:r>
              <a:rPr lang="en-US" sz="3200" dirty="0"/>
              <a:t>Proper Maintenance of Letter Head</a:t>
            </a:r>
          </a:p>
          <a:p>
            <a:endParaRPr lang="en-US" dirty="0"/>
          </a:p>
          <a:p>
            <a:pPr algn="just"/>
            <a:r>
              <a:rPr lang="en-US" sz="2800" dirty="0">
                <a:effectLst/>
                <a:latin typeface="Cambria" panose="02040503050406030204" pitchFamily="18" charset="0"/>
                <a:ea typeface="Calibri" panose="020F0502020204030204" pitchFamily="34" charset="0"/>
                <a:cs typeface="Mangal" panose="02040503050203030202" pitchFamily="18" charset="0"/>
              </a:rPr>
              <a:t>In the Matter of MAHADEVA VEHICLES PRIVATE LIMITED, Where Company failed to comply with the provisions relating to letterhead. (Adj. Article-33)- Penalty Imposed on Company- Rs. 21,000 and on Two Directors- Rs. 42,000 (21,000 each) Total- 63,000</a:t>
            </a:r>
            <a:endParaRPr lang="en-US" sz="2800" dirty="0"/>
          </a:p>
          <a:p>
            <a:endParaRPr lang="en-US" dirty="0"/>
          </a:p>
          <a:p>
            <a:endParaRPr lang="en-US" dirty="0"/>
          </a:p>
        </p:txBody>
      </p:sp>
    </p:spTree>
    <p:extLst>
      <p:ext uri="{BB962C8B-B14F-4D97-AF65-F5344CB8AC3E}">
        <p14:creationId xmlns:p14="http://schemas.microsoft.com/office/powerpoint/2010/main" val="186519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200" dirty="0"/>
              <a:t>Important Point of Precaution</a:t>
            </a:r>
          </a:p>
        </p:txBody>
      </p:sp>
      <p:sp>
        <p:nvSpPr>
          <p:cNvPr id="3" name="Content Placeholder 2"/>
          <p:cNvSpPr>
            <a:spLocks noGrp="1"/>
          </p:cNvSpPr>
          <p:nvPr>
            <p:ph sz="quarter" idx="1"/>
          </p:nvPr>
        </p:nvSpPr>
        <p:spPr/>
        <p:txBody>
          <a:bodyPr/>
          <a:lstStyle/>
          <a:p>
            <a:r>
              <a:rPr lang="en-US" dirty="0"/>
              <a:t>Related Party Transaction (Coffee Day Case)</a:t>
            </a:r>
          </a:p>
          <a:p>
            <a:endParaRPr lang="en-US" dirty="0"/>
          </a:p>
          <a:p>
            <a:r>
              <a:rPr lang="en-US" dirty="0"/>
              <a:t>Maintenance of Audit Documents (peer review)</a:t>
            </a:r>
          </a:p>
          <a:p>
            <a:endParaRPr lang="en-US" dirty="0"/>
          </a:p>
          <a:p>
            <a:r>
              <a:rPr lang="en-US" dirty="0"/>
              <a:t>Declaration of Loan from Directors</a:t>
            </a:r>
          </a:p>
          <a:p>
            <a:endParaRPr lang="en-US" dirty="0"/>
          </a:p>
          <a:p>
            <a:r>
              <a:rPr lang="en-US" dirty="0"/>
              <a:t>Delay in filing of form liable for penalty also</a:t>
            </a:r>
          </a:p>
          <a:p>
            <a:endParaRPr lang="en-US" dirty="0"/>
          </a:p>
          <a:p>
            <a:r>
              <a:rPr lang="en-US" dirty="0"/>
              <a:t>Use </a:t>
            </a:r>
            <a:r>
              <a:rPr lang="en-US" dirty="0" err="1"/>
              <a:t>Collumn</a:t>
            </a:r>
            <a:r>
              <a:rPr lang="en-US" dirty="0"/>
              <a:t> No 11 of MGT-7 for defaults</a:t>
            </a:r>
          </a:p>
          <a:p>
            <a:endParaRPr lang="en-US" dirty="0"/>
          </a:p>
        </p:txBody>
      </p:sp>
    </p:spTree>
    <p:extLst>
      <p:ext uri="{BB962C8B-B14F-4D97-AF65-F5344CB8AC3E}">
        <p14:creationId xmlns:p14="http://schemas.microsoft.com/office/powerpoint/2010/main" val="241738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800" dirty="0"/>
              <a:t>Type of Companies</a:t>
            </a:r>
          </a:p>
        </p:txBody>
      </p:sp>
      <p:sp>
        <p:nvSpPr>
          <p:cNvPr id="3" name="Content Placeholder 2"/>
          <p:cNvSpPr>
            <a:spLocks noGrp="1"/>
          </p:cNvSpPr>
          <p:nvPr>
            <p:ph sz="quarter" idx="1"/>
          </p:nvPr>
        </p:nvSpPr>
        <p:spPr/>
        <p:txBody>
          <a:bodyPr/>
          <a:lstStyle/>
          <a:p>
            <a:pPr>
              <a:buNone/>
            </a:pPr>
            <a:endParaRPr lang="en-US" dirty="0"/>
          </a:p>
          <a:p>
            <a:r>
              <a:rPr lang="en-US" dirty="0"/>
              <a:t>One Person Company</a:t>
            </a:r>
          </a:p>
          <a:p>
            <a:r>
              <a:rPr lang="en-US" dirty="0"/>
              <a:t>Small Private Company</a:t>
            </a:r>
          </a:p>
          <a:p>
            <a:r>
              <a:rPr lang="en-US" dirty="0"/>
              <a:t>Non- Small Private Company</a:t>
            </a:r>
          </a:p>
          <a:p>
            <a:r>
              <a:rPr lang="en-US" dirty="0"/>
              <a:t>Public Unlisted Company</a:t>
            </a:r>
          </a:p>
          <a:p>
            <a:r>
              <a:rPr lang="en-US" dirty="0"/>
              <a:t>Deemed Public Company</a:t>
            </a:r>
          </a:p>
          <a:p>
            <a:r>
              <a:rPr lang="en-US" dirty="0"/>
              <a:t>Listed Company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435</TotalTime>
  <Words>2674</Words>
  <Application>Microsoft Office PowerPoint</Application>
  <PresentationFormat>On-screen Show (4:3)</PresentationFormat>
  <Paragraphs>364</Paragraphs>
  <Slides>48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Arial</vt:lpstr>
      <vt:lpstr>Arial Rounded MT Bold</vt:lpstr>
      <vt:lpstr>Calibri</vt:lpstr>
      <vt:lpstr>Cambria</vt:lpstr>
      <vt:lpstr>Century Schoolbook</vt:lpstr>
      <vt:lpstr>Symbol</vt:lpstr>
      <vt:lpstr>Wingdings</vt:lpstr>
      <vt:lpstr>Wingdings 2</vt:lpstr>
      <vt:lpstr>Oriel</vt:lpstr>
      <vt:lpstr>ANNUAL REPORT</vt:lpstr>
      <vt:lpstr>Coverage of Presentation</vt:lpstr>
      <vt:lpstr>QUESTION</vt:lpstr>
      <vt:lpstr>Documents Includes in Annual Report</vt:lpstr>
      <vt:lpstr>Important Point of Precaution</vt:lpstr>
      <vt:lpstr>Important Point of Precaution</vt:lpstr>
      <vt:lpstr>Important Point of Precaution</vt:lpstr>
      <vt:lpstr>Important Point of Precaution</vt:lpstr>
      <vt:lpstr>Type of Companies</vt:lpstr>
      <vt:lpstr>General Discussion</vt:lpstr>
      <vt:lpstr>General Discussion</vt:lpstr>
      <vt:lpstr>Which Companies are required to convert Financials into XBRL?</vt:lpstr>
      <vt:lpstr>Exemption from the applicability of XBRL</vt:lpstr>
      <vt:lpstr>Signing and Approval of  Financial Statement</vt:lpstr>
      <vt:lpstr>Signing and Approval of Financial Statement</vt:lpstr>
      <vt:lpstr>Signing and Approval of  Financial Statement</vt:lpstr>
      <vt:lpstr>Signing and Approval of  Financial Statement</vt:lpstr>
      <vt:lpstr>Signing and Approval of  Financial Statement</vt:lpstr>
      <vt:lpstr>DEEMED PUBLIC COMPANY</vt:lpstr>
      <vt:lpstr>IMPACT OF AUDIT TRAIL ON  ANNUAL FILING</vt:lpstr>
      <vt:lpstr>IMPACT OF AUDIT TRAIL ON ANNUAL FILING</vt:lpstr>
      <vt:lpstr>Annual General Meeting</vt:lpstr>
      <vt:lpstr>Annual General Meeting</vt:lpstr>
      <vt:lpstr>Annual General Meeting</vt:lpstr>
      <vt:lpstr>Annual General Meeting</vt:lpstr>
      <vt:lpstr>ONE PERSON COMPANY</vt:lpstr>
      <vt:lpstr>IMPORTANT PRECAUTIONS FOR ANNUAL FILING</vt:lpstr>
      <vt:lpstr>IMPORTANT PRECAUTIONS FOR ANNUAL FILING</vt:lpstr>
      <vt:lpstr>DIRECTOR’S REPORT</vt:lpstr>
      <vt:lpstr>DIRECTOR’S REPORT</vt:lpstr>
      <vt:lpstr>DIRECTOR’S REPORT</vt:lpstr>
      <vt:lpstr>I. Directors’ Report   Section 134</vt:lpstr>
      <vt:lpstr> Disclosure in Directors Report           Opc and Small Companies</vt:lpstr>
      <vt:lpstr>Quick Bites</vt:lpstr>
      <vt:lpstr>General Information about  Board Report</vt:lpstr>
      <vt:lpstr>General Information about  Board Report</vt:lpstr>
      <vt:lpstr>General Information about  Board Report</vt:lpstr>
      <vt:lpstr>Details of Annexure of  Directors Report</vt:lpstr>
      <vt:lpstr>Some Important Disclosures in Directors Report</vt:lpstr>
      <vt:lpstr>Some Important Disclosures in Directors Report</vt:lpstr>
      <vt:lpstr>Circulation of  Directors Report</vt:lpstr>
      <vt:lpstr>Penalty</vt:lpstr>
      <vt:lpstr>Quick bites</vt:lpstr>
      <vt:lpstr>Quick Bites</vt:lpstr>
      <vt:lpstr>Implication of Delay in Filing of Annual Form</vt:lpstr>
      <vt:lpstr>CONSOLIDATED FINANCIAL STATEMENT</vt:lpstr>
      <vt:lpstr>MGT-8</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dc:title>
  <dc:creator>Divesh</dc:creator>
  <cp:lastModifiedBy>RAPG RAPG</cp:lastModifiedBy>
  <cp:revision>80</cp:revision>
  <dcterms:created xsi:type="dcterms:W3CDTF">2006-08-16T00:00:00Z</dcterms:created>
  <dcterms:modified xsi:type="dcterms:W3CDTF">2023-08-11T13:48:37Z</dcterms:modified>
</cp:coreProperties>
</file>