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3" r:id="rId1"/>
  </p:sldMasterIdLst>
  <p:notesMasterIdLst>
    <p:notesMasterId r:id="rId14"/>
  </p:notesMasterIdLst>
  <p:handoutMasterIdLst>
    <p:handoutMasterId r:id="rId15"/>
  </p:handoutMasterIdLst>
  <p:sldIdLst>
    <p:sldId id="330" r:id="rId2"/>
    <p:sldId id="426" r:id="rId3"/>
    <p:sldId id="427" r:id="rId4"/>
    <p:sldId id="428" r:id="rId5"/>
    <p:sldId id="429" r:id="rId6"/>
    <p:sldId id="430" r:id="rId7"/>
    <p:sldId id="431" r:id="rId8"/>
    <p:sldId id="432" r:id="rId9"/>
    <p:sldId id="435" r:id="rId10"/>
    <p:sldId id="433" r:id="rId11"/>
    <p:sldId id="434" r:id="rId12"/>
    <p:sldId id="364" r:id="rId13"/>
  </p:sldIdLst>
  <p:sldSz cx="9144000" cy="6858000" type="screen4x3"/>
  <p:notesSz cx="6889750" cy="10021888"/>
  <p:defaultTex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a:srgbClr val="000085"/>
    <a:srgbClr val="FF7B19"/>
    <a:srgbClr val="AD8207"/>
    <a:srgbClr val="422C16"/>
    <a:srgbClr val="C89608"/>
    <a:srgbClr val="E0593E"/>
    <a:srgbClr val="159B22"/>
    <a:srgbClr val="0099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87479"/>
  </p:normalViewPr>
  <p:slideViewPr>
    <p:cSldViewPr>
      <p:cViewPr varScale="1">
        <p:scale>
          <a:sx n="46" d="100"/>
          <a:sy n="46" d="100"/>
        </p:scale>
        <p:origin x="120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A00DB-DD8B-466B-978A-B642192B61DA}"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en-IN"/>
        </a:p>
      </dgm:t>
    </dgm:pt>
    <dgm:pt modelId="{23ACA82C-FEAC-40E1-8EC2-B56FEBE1ACE4}">
      <dgm:prSet phldrT="[Text]"/>
      <dgm:spPr/>
      <dgm:t>
        <a:bodyPr/>
        <a:lstStyle/>
        <a:p>
          <a:r>
            <a:rPr lang="en-IN" dirty="0">
              <a:latin typeface="Avenir LT Std 45 Book" panose="020B0502020203020204" pitchFamily="34" charset="0"/>
            </a:rPr>
            <a:t>Compensation</a:t>
          </a:r>
          <a:endParaRPr lang="en-IN" dirty="0"/>
        </a:p>
      </dgm:t>
    </dgm:pt>
    <dgm:pt modelId="{B5EEC6E8-4FB0-46F1-A9E3-478F58C03C88}" type="parTrans" cxnId="{2A150591-3D66-472B-85CC-B165CF58EB9C}">
      <dgm:prSet/>
      <dgm:spPr/>
      <dgm:t>
        <a:bodyPr/>
        <a:lstStyle/>
        <a:p>
          <a:endParaRPr lang="en-IN"/>
        </a:p>
      </dgm:t>
    </dgm:pt>
    <dgm:pt modelId="{E1C8E84F-1D4C-4935-96A9-C4DBC6F6CD7F}" type="sibTrans" cxnId="{2A150591-3D66-472B-85CC-B165CF58EB9C}">
      <dgm:prSet/>
      <dgm:spPr/>
      <dgm:t>
        <a:bodyPr/>
        <a:lstStyle/>
        <a:p>
          <a:endParaRPr lang="en-IN"/>
        </a:p>
      </dgm:t>
    </dgm:pt>
    <dgm:pt modelId="{CE52FB68-6DEF-45A9-81BC-2203F03C5243}">
      <dgm:prSet phldrT="[Text]"/>
      <dgm:spPr/>
      <dgm:t>
        <a:bodyPr/>
        <a:lstStyle/>
        <a:p>
          <a:pPr>
            <a:buFont typeface="Wingdings" panose="05000000000000000000" pitchFamily="2" charset="2"/>
            <a:buNone/>
          </a:pPr>
          <a:r>
            <a:rPr lang="en-IN" dirty="0">
              <a:latin typeface="Avenir LT Std 45 Book" panose="020B0502020203020204" pitchFamily="34" charset="0"/>
            </a:rPr>
            <a:t>Outstanding Borrowings / Guarantees</a:t>
          </a:r>
          <a:endParaRPr lang="en-IN" dirty="0"/>
        </a:p>
      </dgm:t>
    </dgm:pt>
    <dgm:pt modelId="{8A955269-E802-4426-BADD-F57AEA958AF6}" type="parTrans" cxnId="{A667FF79-C2C3-4487-AAFC-C5ECC958B427}">
      <dgm:prSet/>
      <dgm:spPr/>
      <dgm:t>
        <a:bodyPr/>
        <a:lstStyle/>
        <a:p>
          <a:endParaRPr lang="en-IN"/>
        </a:p>
      </dgm:t>
    </dgm:pt>
    <dgm:pt modelId="{874C6580-E027-421D-96F3-649751F214D7}" type="sibTrans" cxnId="{A667FF79-C2C3-4487-AAFC-C5ECC958B427}">
      <dgm:prSet/>
      <dgm:spPr/>
      <dgm:t>
        <a:bodyPr/>
        <a:lstStyle/>
        <a:p>
          <a:endParaRPr lang="en-IN"/>
        </a:p>
      </dgm:t>
    </dgm:pt>
    <dgm:pt modelId="{0C31FC4A-96F2-4882-858E-E048780CF266}">
      <dgm:prSet phldrT="[Text]"/>
      <dgm:spPr/>
      <dgm:t>
        <a:bodyPr/>
        <a:lstStyle/>
        <a:p>
          <a:pPr>
            <a:buFont typeface="Wingdings" panose="05000000000000000000" pitchFamily="2" charset="2"/>
            <a:buNone/>
          </a:pPr>
          <a:r>
            <a:rPr lang="en-IN" dirty="0">
              <a:latin typeface="Avenir LT Std 45 Book" panose="020B0502020203020204" pitchFamily="34" charset="0"/>
            </a:rPr>
            <a:t>Assets or Securities</a:t>
          </a:r>
          <a:endParaRPr lang="en-IN" dirty="0"/>
        </a:p>
      </dgm:t>
    </dgm:pt>
    <dgm:pt modelId="{19C83A60-105A-4948-B0FD-801994F490F0}" type="parTrans" cxnId="{6BE52919-5D12-4CC7-9223-EC3F29C1DF7B}">
      <dgm:prSet/>
      <dgm:spPr/>
      <dgm:t>
        <a:bodyPr/>
        <a:lstStyle/>
        <a:p>
          <a:endParaRPr lang="en-IN"/>
        </a:p>
      </dgm:t>
    </dgm:pt>
    <dgm:pt modelId="{9A910EC9-2B46-4259-96A2-9053A54D71C8}" type="sibTrans" cxnId="{6BE52919-5D12-4CC7-9223-EC3F29C1DF7B}">
      <dgm:prSet/>
      <dgm:spPr/>
      <dgm:t>
        <a:bodyPr/>
        <a:lstStyle/>
        <a:p>
          <a:endParaRPr lang="en-IN"/>
        </a:p>
      </dgm:t>
    </dgm:pt>
    <dgm:pt modelId="{48A02DE0-CA4A-4C92-96C8-9FB3B5267E5C}">
      <dgm:prSet/>
      <dgm:spPr/>
      <dgm:t>
        <a:bodyPr/>
        <a:lstStyle/>
        <a:p>
          <a:r>
            <a:rPr lang="en-IN" dirty="0">
              <a:latin typeface="Avenir LT Std 45 Book" panose="020B0502020203020204" pitchFamily="34" charset="0"/>
            </a:rPr>
            <a:t>Offices</a:t>
          </a:r>
          <a:endParaRPr lang="en-IN" dirty="0"/>
        </a:p>
      </dgm:t>
    </dgm:pt>
    <dgm:pt modelId="{2826ED69-787F-4725-B0BD-C0BCB2D86FA6}" type="parTrans" cxnId="{02C7355D-370F-4415-B50A-2EDF65A78223}">
      <dgm:prSet/>
      <dgm:spPr/>
      <dgm:t>
        <a:bodyPr/>
        <a:lstStyle/>
        <a:p>
          <a:endParaRPr lang="en-IN"/>
        </a:p>
      </dgm:t>
    </dgm:pt>
    <dgm:pt modelId="{F82378D0-75FD-4A43-B392-7AB0499242F3}" type="sibTrans" cxnId="{02C7355D-370F-4415-B50A-2EDF65A78223}">
      <dgm:prSet/>
      <dgm:spPr/>
      <dgm:t>
        <a:bodyPr/>
        <a:lstStyle/>
        <a:p>
          <a:endParaRPr lang="en-IN"/>
        </a:p>
      </dgm:t>
    </dgm:pt>
    <dgm:pt modelId="{4E6E02B2-FC2E-4C3F-B6DF-C5A6EBD58B58}">
      <dgm:prSet/>
      <dgm:spPr/>
      <dgm:t>
        <a:bodyPr/>
        <a:lstStyle/>
        <a:p>
          <a:pPr>
            <a:buFont typeface="Wingdings" panose="05000000000000000000" pitchFamily="2" charset="2"/>
            <a:buNone/>
          </a:pPr>
          <a:r>
            <a:rPr lang="en-IN" dirty="0">
              <a:latin typeface="Avenir LT Std 45 Book" panose="020B0502020203020204" pitchFamily="34" charset="0"/>
            </a:rPr>
            <a:t>Valuation</a:t>
          </a:r>
          <a:endParaRPr lang="en-IN" dirty="0"/>
        </a:p>
      </dgm:t>
    </dgm:pt>
    <dgm:pt modelId="{AF786775-12E9-495C-B661-931F77743C7A}" type="parTrans" cxnId="{13D6D621-D716-4A9D-B345-633365B5069A}">
      <dgm:prSet/>
      <dgm:spPr/>
      <dgm:t>
        <a:bodyPr/>
        <a:lstStyle/>
        <a:p>
          <a:endParaRPr lang="en-IN"/>
        </a:p>
      </dgm:t>
    </dgm:pt>
    <dgm:pt modelId="{88E94F2B-04D2-4756-B4A5-D0198D50BC4A}" type="sibTrans" cxnId="{13D6D621-D716-4A9D-B345-633365B5069A}">
      <dgm:prSet/>
      <dgm:spPr/>
      <dgm:t>
        <a:bodyPr/>
        <a:lstStyle/>
        <a:p>
          <a:endParaRPr lang="en-IN"/>
        </a:p>
      </dgm:t>
    </dgm:pt>
    <dgm:pt modelId="{D0B73F4C-4FC3-46DE-B110-8E6F3C5E1596}" type="pres">
      <dgm:prSet presAssocID="{1D4A00DB-DD8B-466B-978A-B642192B61DA}" presName="Name0" presStyleCnt="0">
        <dgm:presLayoutVars>
          <dgm:chMax val="7"/>
          <dgm:chPref val="7"/>
          <dgm:dir/>
        </dgm:presLayoutVars>
      </dgm:prSet>
      <dgm:spPr/>
      <dgm:t>
        <a:bodyPr/>
        <a:lstStyle/>
        <a:p>
          <a:endParaRPr lang="en-US"/>
        </a:p>
      </dgm:t>
    </dgm:pt>
    <dgm:pt modelId="{1CE76044-36A5-4713-A0AB-20C28F9114AB}" type="pres">
      <dgm:prSet presAssocID="{1D4A00DB-DD8B-466B-978A-B642192B61DA}" presName="Name1" presStyleCnt="0"/>
      <dgm:spPr/>
    </dgm:pt>
    <dgm:pt modelId="{5F057278-B50C-45EF-BED1-F4B065672137}" type="pres">
      <dgm:prSet presAssocID="{1D4A00DB-DD8B-466B-978A-B642192B61DA}" presName="cycle" presStyleCnt="0"/>
      <dgm:spPr/>
    </dgm:pt>
    <dgm:pt modelId="{876215A3-97E9-4C35-B7EC-EE7D4FA46E17}" type="pres">
      <dgm:prSet presAssocID="{1D4A00DB-DD8B-466B-978A-B642192B61DA}" presName="srcNode" presStyleLbl="node1" presStyleIdx="0" presStyleCnt="5"/>
      <dgm:spPr/>
    </dgm:pt>
    <dgm:pt modelId="{E7536FD1-7924-4070-9C06-32BA7ED80BF7}" type="pres">
      <dgm:prSet presAssocID="{1D4A00DB-DD8B-466B-978A-B642192B61DA}" presName="conn" presStyleLbl="parChTrans1D2" presStyleIdx="0" presStyleCnt="1"/>
      <dgm:spPr/>
      <dgm:t>
        <a:bodyPr/>
        <a:lstStyle/>
        <a:p>
          <a:endParaRPr lang="en-US"/>
        </a:p>
      </dgm:t>
    </dgm:pt>
    <dgm:pt modelId="{24D38E8D-D6C3-4217-9423-AE5F2FC1AE8E}" type="pres">
      <dgm:prSet presAssocID="{1D4A00DB-DD8B-466B-978A-B642192B61DA}" presName="extraNode" presStyleLbl="node1" presStyleIdx="0" presStyleCnt="5"/>
      <dgm:spPr/>
    </dgm:pt>
    <dgm:pt modelId="{757D44A2-EABC-43EA-9738-F5F61305501A}" type="pres">
      <dgm:prSet presAssocID="{1D4A00DB-DD8B-466B-978A-B642192B61DA}" presName="dstNode" presStyleLbl="node1" presStyleIdx="0" presStyleCnt="5"/>
      <dgm:spPr/>
    </dgm:pt>
    <dgm:pt modelId="{07F27167-0F8D-4E79-B779-B6FE7CCA3D25}" type="pres">
      <dgm:prSet presAssocID="{23ACA82C-FEAC-40E1-8EC2-B56FEBE1ACE4}" presName="text_1" presStyleLbl="node1" presStyleIdx="0" presStyleCnt="5">
        <dgm:presLayoutVars>
          <dgm:bulletEnabled val="1"/>
        </dgm:presLayoutVars>
      </dgm:prSet>
      <dgm:spPr/>
      <dgm:t>
        <a:bodyPr/>
        <a:lstStyle/>
        <a:p>
          <a:endParaRPr lang="en-US"/>
        </a:p>
      </dgm:t>
    </dgm:pt>
    <dgm:pt modelId="{A3F68682-4958-42F0-8595-AA896259042B}" type="pres">
      <dgm:prSet presAssocID="{23ACA82C-FEAC-40E1-8EC2-B56FEBE1ACE4}" presName="accent_1" presStyleCnt="0"/>
      <dgm:spPr/>
    </dgm:pt>
    <dgm:pt modelId="{2851BC52-BFF3-4AF5-8253-C7EEACF866DC}" type="pres">
      <dgm:prSet presAssocID="{23ACA82C-FEAC-40E1-8EC2-B56FEBE1ACE4}" presName="accentRepeatNode" presStyleLbl="solidFgAcc1" presStyleIdx="0" presStyleCnt="5"/>
      <dgm:spPr/>
    </dgm:pt>
    <dgm:pt modelId="{DA66AE4B-311D-4FDB-8CAD-7024B7D60997}" type="pres">
      <dgm:prSet presAssocID="{CE52FB68-6DEF-45A9-81BC-2203F03C5243}" presName="text_2" presStyleLbl="node1" presStyleIdx="1" presStyleCnt="5">
        <dgm:presLayoutVars>
          <dgm:bulletEnabled val="1"/>
        </dgm:presLayoutVars>
      </dgm:prSet>
      <dgm:spPr/>
      <dgm:t>
        <a:bodyPr/>
        <a:lstStyle/>
        <a:p>
          <a:endParaRPr lang="en-US"/>
        </a:p>
      </dgm:t>
    </dgm:pt>
    <dgm:pt modelId="{94779770-5EB1-4E17-9CA6-87DCFB996290}" type="pres">
      <dgm:prSet presAssocID="{CE52FB68-6DEF-45A9-81BC-2203F03C5243}" presName="accent_2" presStyleCnt="0"/>
      <dgm:spPr/>
    </dgm:pt>
    <dgm:pt modelId="{0F16CD5D-E323-46A6-B7D0-AE50D3F57CBE}" type="pres">
      <dgm:prSet presAssocID="{CE52FB68-6DEF-45A9-81BC-2203F03C5243}" presName="accentRepeatNode" presStyleLbl="solidFgAcc1" presStyleIdx="1" presStyleCnt="5"/>
      <dgm:spPr/>
    </dgm:pt>
    <dgm:pt modelId="{C638618B-6708-4B4D-854F-4BED4E30CF65}" type="pres">
      <dgm:prSet presAssocID="{0C31FC4A-96F2-4882-858E-E048780CF266}" presName="text_3" presStyleLbl="node1" presStyleIdx="2" presStyleCnt="5">
        <dgm:presLayoutVars>
          <dgm:bulletEnabled val="1"/>
        </dgm:presLayoutVars>
      </dgm:prSet>
      <dgm:spPr/>
      <dgm:t>
        <a:bodyPr/>
        <a:lstStyle/>
        <a:p>
          <a:endParaRPr lang="en-US"/>
        </a:p>
      </dgm:t>
    </dgm:pt>
    <dgm:pt modelId="{7D93588E-4F93-4426-A51F-827314B41042}" type="pres">
      <dgm:prSet presAssocID="{0C31FC4A-96F2-4882-858E-E048780CF266}" presName="accent_3" presStyleCnt="0"/>
      <dgm:spPr/>
    </dgm:pt>
    <dgm:pt modelId="{46E947E0-F91F-4EB5-9A24-FD64633B7410}" type="pres">
      <dgm:prSet presAssocID="{0C31FC4A-96F2-4882-858E-E048780CF266}" presName="accentRepeatNode" presStyleLbl="solidFgAcc1" presStyleIdx="2" presStyleCnt="5"/>
      <dgm:spPr/>
    </dgm:pt>
    <dgm:pt modelId="{36B6A9C4-6550-4763-B562-AD66DEDFF48E}" type="pres">
      <dgm:prSet presAssocID="{48A02DE0-CA4A-4C92-96C8-9FB3B5267E5C}" presName="text_4" presStyleLbl="node1" presStyleIdx="3" presStyleCnt="5">
        <dgm:presLayoutVars>
          <dgm:bulletEnabled val="1"/>
        </dgm:presLayoutVars>
      </dgm:prSet>
      <dgm:spPr/>
      <dgm:t>
        <a:bodyPr/>
        <a:lstStyle/>
        <a:p>
          <a:endParaRPr lang="en-US"/>
        </a:p>
      </dgm:t>
    </dgm:pt>
    <dgm:pt modelId="{69B60377-3F81-4E81-8340-7B1DCE13BD3C}" type="pres">
      <dgm:prSet presAssocID="{48A02DE0-CA4A-4C92-96C8-9FB3B5267E5C}" presName="accent_4" presStyleCnt="0"/>
      <dgm:spPr/>
    </dgm:pt>
    <dgm:pt modelId="{97A50589-6E1C-4092-AD09-3B731D043B4F}" type="pres">
      <dgm:prSet presAssocID="{48A02DE0-CA4A-4C92-96C8-9FB3B5267E5C}" presName="accentRepeatNode" presStyleLbl="solidFgAcc1" presStyleIdx="3" presStyleCnt="5"/>
      <dgm:spPr/>
    </dgm:pt>
    <dgm:pt modelId="{43F71C70-4E74-47FB-AD0A-732FEE75B731}" type="pres">
      <dgm:prSet presAssocID="{4E6E02B2-FC2E-4C3F-B6DF-C5A6EBD58B58}" presName="text_5" presStyleLbl="node1" presStyleIdx="4" presStyleCnt="5">
        <dgm:presLayoutVars>
          <dgm:bulletEnabled val="1"/>
        </dgm:presLayoutVars>
      </dgm:prSet>
      <dgm:spPr/>
      <dgm:t>
        <a:bodyPr/>
        <a:lstStyle/>
        <a:p>
          <a:endParaRPr lang="en-US"/>
        </a:p>
      </dgm:t>
    </dgm:pt>
    <dgm:pt modelId="{9C0D9D38-4BB4-42BB-92B9-940A6B544521}" type="pres">
      <dgm:prSet presAssocID="{4E6E02B2-FC2E-4C3F-B6DF-C5A6EBD58B58}" presName="accent_5" presStyleCnt="0"/>
      <dgm:spPr/>
    </dgm:pt>
    <dgm:pt modelId="{F0A097D6-35FC-4247-A0AF-C7F96AC510E8}" type="pres">
      <dgm:prSet presAssocID="{4E6E02B2-FC2E-4C3F-B6DF-C5A6EBD58B58}" presName="accentRepeatNode" presStyleLbl="solidFgAcc1" presStyleIdx="4" presStyleCnt="5"/>
      <dgm:spPr/>
    </dgm:pt>
  </dgm:ptLst>
  <dgm:cxnLst>
    <dgm:cxn modelId="{B379198C-EC2D-4AB0-B004-95311817E799}" type="presOf" srcId="{48A02DE0-CA4A-4C92-96C8-9FB3B5267E5C}" destId="{36B6A9C4-6550-4763-B562-AD66DEDFF48E}" srcOrd="0" destOrd="0" presId="urn:microsoft.com/office/officeart/2008/layout/VerticalCurvedList"/>
    <dgm:cxn modelId="{BC8759C6-8770-4D34-ADD7-2FFD354357FE}" type="presOf" srcId="{4E6E02B2-FC2E-4C3F-B6DF-C5A6EBD58B58}" destId="{43F71C70-4E74-47FB-AD0A-732FEE75B731}" srcOrd="0" destOrd="0" presId="urn:microsoft.com/office/officeart/2008/layout/VerticalCurvedList"/>
    <dgm:cxn modelId="{6BE52919-5D12-4CC7-9223-EC3F29C1DF7B}" srcId="{1D4A00DB-DD8B-466B-978A-B642192B61DA}" destId="{0C31FC4A-96F2-4882-858E-E048780CF266}" srcOrd="2" destOrd="0" parTransId="{19C83A60-105A-4948-B0FD-801994F490F0}" sibTransId="{9A910EC9-2B46-4259-96A2-9053A54D71C8}"/>
    <dgm:cxn modelId="{A6D07C3F-158D-435F-8108-1EE0E4E07533}" type="presOf" srcId="{23ACA82C-FEAC-40E1-8EC2-B56FEBE1ACE4}" destId="{07F27167-0F8D-4E79-B779-B6FE7CCA3D25}" srcOrd="0" destOrd="0" presId="urn:microsoft.com/office/officeart/2008/layout/VerticalCurvedList"/>
    <dgm:cxn modelId="{13D6D621-D716-4A9D-B345-633365B5069A}" srcId="{1D4A00DB-DD8B-466B-978A-B642192B61DA}" destId="{4E6E02B2-FC2E-4C3F-B6DF-C5A6EBD58B58}" srcOrd="4" destOrd="0" parTransId="{AF786775-12E9-495C-B661-931F77743C7A}" sibTransId="{88E94F2B-04D2-4756-B4A5-D0198D50BC4A}"/>
    <dgm:cxn modelId="{5061460F-9A69-4DAC-AD9A-721A5FFE1890}" type="presOf" srcId="{CE52FB68-6DEF-45A9-81BC-2203F03C5243}" destId="{DA66AE4B-311D-4FDB-8CAD-7024B7D60997}" srcOrd="0" destOrd="0" presId="urn:microsoft.com/office/officeart/2008/layout/VerticalCurvedList"/>
    <dgm:cxn modelId="{2A150591-3D66-472B-85CC-B165CF58EB9C}" srcId="{1D4A00DB-DD8B-466B-978A-B642192B61DA}" destId="{23ACA82C-FEAC-40E1-8EC2-B56FEBE1ACE4}" srcOrd="0" destOrd="0" parTransId="{B5EEC6E8-4FB0-46F1-A9E3-478F58C03C88}" sibTransId="{E1C8E84F-1D4C-4935-96A9-C4DBC6F6CD7F}"/>
    <dgm:cxn modelId="{C9999E7E-ECDF-4F87-9C2F-9389E7D68335}" type="presOf" srcId="{0C31FC4A-96F2-4882-858E-E048780CF266}" destId="{C638618B-6708-4B4D-854F-4BED4E30CF65}" srcOrd="0" destOrd="0" presId="urn:microsoft.com/office/officeart/2008/layout/VerticalCurvedList"/>
    <dgm:cxn modelId="{A667FF79-C2C3-4487-AAFC-C5ECC958B427}" srcId="{1D4A00DB-DD8B-466B-978A-B642192B61DA}" destId="{CE52FB68-6DEF-45A9-81BC-2203F03C5243}" srcOrd="1" destOrd="0" parTransId="{8A955269-E802-4426-BADD-F57AEA958AF6}" sibTransId="{874C6580-E027-421D-96F3-649751F214D7}"/>
    <dgm:cxn modelId="{CABE52BE-FCB9-4CF6-AB7E-DEF7AEBEEFBD}" type="presOf" srcId="{1D4A00DB-DD8B-466B-978A-B642192B61DA}" destId="{D0B73F4C-4FC3-46DE-B110-8E6F3C5E1596}" srcOrd="0" destOrd="0" presId="urn:microsoft.com/office/officeart/2008/layout/VerticalCurvedList"/>
    <dgm:cxn modelId="{A758D33D-FF56-4E4A-BD0C-6A510F82EA38}" type="presOf" srcId="{E1C8E84F-1D4C-4935-96A9-C4DBC6F6CD7F}" destId="{E7536FD1-7924-4070-9C06-32BA7ED80BF7}" srcOrd="0" destOrd="0" presId="urn:microsoft.com/office/officeart/2008/layout/VerticalCurvedList"/>
    <dgm:cxn modelId="{02C7355D-370F-4415-B50A-2EDF65A78223}" srcId="{1D4A00DB-DD8B-466B-978A-B642192B61DA}" destId="{48A02DE0-CA4A-4C92-96C8-9FB3B5267E5C}" srcOrd="3" destOrd="0" parTransId="{2826ED69-787F-4725-B0BD-C0BCB2D86FA6}" sibTransId="{F82378D0-75FD-4A43-B392-7AB0499242F3}"/>
    <dgm:cxn modelId="{0F4BB790-5D96-4BED-896B-8EB8D2990C57}" type="presParOf" srcId="{D0B73F4C-4FC3-46DE-B110-8E6F3C5E1596}" destId="{1CE76044-36A5-4713-A0AB-20C28F9114AB}" srcOrd="0" destOrd="0" presId="urn:microsoft.com/office/officeart/2008/layout/VerticalCurvedList"/>
    <dgm:cxn modelId="{65272BD0-7529-4D99-9A2E-A1B83CEC26FC}" type="presParOf" srcId="{1CE76044-36A5-4713-A0AB-20C28F9114AB}" destId="{5F057278-B50C-45EF-BED1-F4B065672137}" srcOrd="0" destOrd="0" presId="urn:microsoft.com/office/officeart/2008/layout/VerticalCurvedList"/>
    <dgm:cxn modelId="{4C85D682-A306-47D0-AD2A-BAA2787B1F9E}" type="presParOf" srcId="{5F057278-B50C-45EF-BED1-F4B065672137}" destId="{876215A3-97E9-4C35-B7EC-EE7D4FA46E17}" srcOrd="0" destOrd="0" presId="urn:microsoft.com/office/officeart/2008/layout/VerticalCurvedList"/>
    <dgm:cxn modelId="{D4AFBA18-975A-4E99-BA33-195E03167785}" type="presParOf" srcId="{5F057278-B50C-45EF-BED1-F4B065672137}" destId="{E7536FD1-7924-4070-9C06-32BA7ED80BF7}" srcOrd="1" destOrd="0" presId="urn:microsoft.com/office/officeart/2008/layout/VerticalCurvedList"/>
    <dgm:cxn modelId="{14A8B4A3-E1C2-44F9-B27C-A3F5759F9CA3}" type="presParOf" srcId="{5F057278-B50C-45EF-BED1-F4B065672137}" destId="{24D38E8D-D6C3-4217-9423-AE5F2FC1AE8E}" srcOrd="2" destOrd="0" presId="urn:microsoft.com/office/officeart/2008/layout/VerticalCurvedList"/>
    <dgm:cxn modelId="{BE5BCA7C-E0A6-49ED-A25F-37239DC75AF0}" type="presParOf" srcId="{5F057278-B50C-45EF-BED1-F4B065672137}" destId="{757D44A2-EABC-43EA-9738-F5F61305501A}" srcOrd="3" destOrd="0" presId="urn:microsoft.com/office/officeart/2008/layout/VerticalCurvedList"/>
    <dgm:cxn modelId="{B562BDB0-1771-42DE-AB66-4950D83EAC79}" type="presParOf" srcId="{1CE76044-36A5-4713-A0AB-20C28F9114AB}" destId="{07F27167-0F8D-4E79-B779-B6FE7CCA3D25}" srcOrd="1" destOrd="0" presId="urn:microsoft.com/office/officeart/2008/layout/VerticalCurvedList"/>
    <dgm:cxn modelId="{F4E70541-C62D-4FBE-AC9F-466B0AC17B28}" type="presParOf" srcId="{1CE76044-36A5-4713-A0AB-20C28F9114AB}" destId="{A3F68682-4958-42F0-8595-AA896259042B}" srcOrd="2" destOrd="0" presId="urn:microsoft.com/office/officeart/2008/layout/VerticalCurvedList"/>
    <dgm:cxn modelId="{6D972917-6679-47D8-99A9-25FA53915410}" type="presParOf" srcId="{A3F68682-4958-42F0-8595-AA896259042B}" destId="{2851BC52-BFF3-4AF5-8253-C7EEACF866DC}" srcOrd="0" destOrd="0" presId="urn:microsoft.com/office/officeart/2008/layout/VerticalCurvedList"/>
    <dgm:cxn modelId="{AA3688C8-3E2D-4D4B-B2FB-676B6180F020}" type="presParOf" srcId="{1CE76044-36A5-4713-A0AB-20C28F9114AB}" destId="{DA66AE4B-311D-4FDB-8CAD-7024B7D60997}" srcOrd="3" destOrd="0" presId="urn:microsoft.com/office/officeart/2008/layout/VerticalCurvedList"/>
    <dgm:cxn modelId="{8733DA1C-7F24-4998-A79F-DD6CFBB3CF68}" type="presParOf" srcId="{1CE76044-36A5-4713-A0AB-20C28F9114AB}" destId="{94779770-5EB1-4E17-9CA6-87DCFB996290}" srcOrd="4" destOrd="0" presId="urn:microsoft.com/office/officeart/2008/layout/VerticalCurvedList"/>
    <dgm:cxn modelId="{08F5711B-89D1-405E-A0E4-281776A00B4C}" type="presParOf" srcId="{94779770-5EB1-4E17-9CA6-87DCFB996290}" destId="{0F16CD5D-E323-46A6-B7D0-AE50D3F57CBE}" srcOrd="0" destOrd="0" presId="urn:microsoft.com/office/officeart/2008/layout/VerticalCurvedList"/>
    <dgm:cxn modelId="{52102088-2AE3-4EF9-B6F2-7BAD6654058F}" type="presParOf" srcId="{1CE76044-36A5-4713-A0AB-20C28F9114AB}" destId="{C638618B-6708-4B4D-854F-4BED4E30CF65}" srcOrd="5" destOrd="0" presId="urn:microsoft.com/office/officeart/2008/layout/VerticalCurvedList"/>
    <dgm:cxn modelId="{4FBF5274-F66E-4E23-B7CE-B2D3E34496DB}" type="presParOf" srcId="{1CE76044-36A5-4713-A0AB-20C28F9114AB}" destId="{7D93588E-4F93-4426-A51F-827314B41042}" srcOrd="6" destOrd="0" presId="urn:microsoft.com/office/officeart/2008/layout/VerticalCurvedList"/>
    <dgm:cxn modelId="{2ADCA425-8DD2-4C8F-A819-2E04841F607F}" type="presParOf" srcId="{7D93588E-4F93-4426-A51F-827314B41042}" destId="{46E947E0-F91F-4EB5-9A24-FD64633B7410}" srcOrd="0" destOrd="0" presId="urn:microsoft.com/office/officeart/2008/layout/VerticalCurvedList"/>
    <dgm:cxn modelId="{609AD7D5-7201-451D-AEE6-8DCFBCC4CDE5}" type="presParOf" srcId="{1CE76044-36A5-4713-A0AB-20C28F9114AB}" destId="{36B6A9C4-6550-4763-B562-AD66DEDFF48E}" srcOrd="7" destOrd="0" presId="urn:microsoft.com/office/officeart/2008/layout/VerticalCurvedList"/>
    <dgm:cxn modelId="{635A0FF9-2B2A-4F52-ACF4-AEC046292D2B}" type="presParOf" srcId="{1CE76044-36A5-4713-A0AB-20C28F9114AB}" destId="{69B60377-3F81-4E81-8340-7B1DCE13BD3C}" srcOrd="8" destOrd="0" presId="urn:microsoft.com/office/officeart/2008/layout/VerticalCurvedList"/>
    <dgm:cxn modelId="{21C62920-758B-417D-9B8C-CAF5634EAD5D}" type="presParOf" srcId="{69B60377-3F81-4E81-8340-7B1DCE13BD3C}" destId="{97A50589-6E1C-4092-AD09-3B731D043B4F}" srcOrd="0" destOrd="0" presId="urn:microsoft.com/office/officeart/2008/layout/VerticalCurvedList"/>
    <dgm:cxn modelId="{40892B3E-448C-4EA6-ABDF-F78A215FE1E2}" type="presParOf" srcId="{1CE76044-36A5-4713-A0AB-20C28F9114AB}" destId="{43F71C70-4E74-47FB-AD0A-732FEE75B731}" srcOrd="9" destOrd="0" presId="urn:microsoft.com/office/officeart/2008/layout/VerticalCurvedList"/>
    <dgm:cxn modelId="{7452E808-32E5-4C3F-B2F0-7DA170DA367C}" type="presParOf" srcId="{1CE76044-36A5-4713-A0AB-20C28F9114AB}" destId="{9C0D9D38-4BB4-42BB-92B9-940A6B544521}" srcOrd="10" destOrd="0" presId="urn:microsoft.com/office/officeart/2008/layout/VerticalCurvedList"/>
    <dgm:cxn modelId="{BAC61E4A-B997-4CD6-AF50-7915D35B851B}" type="presParOf" srcId="{9C0D9D38-4BB4-42BB-92B9-940A6B544521}" destId="{F0A097D6-35FC-4247-A0AF-C7F96AC510E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85558" cy="501095"/>
          </a:xfrm>
          <a:prstGeom prst="rect">
            <a:avLst/>
          </a:prstGeom>
        </p:spPr>
        <p:txBody>
          <a:bodyPr vert="horz" lIns="94082" tIns="47041" rIns="94082" bIns="47041" rtlCol="0"/>
          <a:lstStyle>
            <a:lvl1pPr algn="l"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902601" y="0"/>
            <a:ext cx="2985558" cy="501095"/>
          </a:xfrm>
          <a:prstGeom prst="rect">
            <a:avLst/>
          </a:prstGeom>
        </p:spPr>
        <p:txBody>
          <a:bodyPr vert="horz" wrap="square" lIns="94082" tIns="47041" rIns="94082" bIns="47041" numCol="1" anchor="t" anchorCtr="0" compatLnSpc="1">
            <a:prstTxWarp prst="textNoShape">
              <a:avLst/>
            </a:prstTxWarp>
          </a:bodyPr>
          <a:lstStyle>
            <a:lvl1pPr algn="r" eaLnBrk="1" hangingPunct="1">
              <a:defRPr sz="1200"/>
            </a:lvl1pPr>
          </a:lstStyle>
          <a:p>
            <a:pPr>
              <a:defRPr/>
            </a:pPr>
            <a:endParaRPr lang="en-US" altLang="en-US"/>
          </a:p>
        </p:txBody>
      </p:sp>
      <p:sp>
        <p:nvSpPr>
          <p:cNvPr id="4" name="Footer Placeholder 3"/>
          <p:cNvSpPr>
            <a:spLocks noGrp="1"/>
          </p:cNvSpPr>
          <p:nvPr>
            <p:ph type="ftr" sz="quarter" idx="2"/>
          </p:nvPr>
        </p:nvSpPr>
        <p:spPr>
          <a:xfrm>
            <a:off x="4" y="9519056"/>
            <a:ext cx="2985558" cy="501095"/>
          </a:xfrm>
          <a:prstGeom prst="rect">
            <a:avLst/>
          </a:prstGeom>
        </p:spPr>
        <p:txBody>
          <a:bodyPr vert="horz" lIns="94082" tIns="47041" rIns="94082" bIns="47041"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902601" y="9519056"/>
            <a:ext cx="2985558" cy="501095"/>
          </a:xfrm>
          <a:prstGeom prst="rect">
            <a:avLst/>
          </a:prstGeom>
        </p:spPr>
        <p:txBody>
          <a:bodyPr vert="horz" wrap="square" lIns="94082" tIns="47041" rIns="94082" bIns="47041" numCol="1" anchor="b" anchorCtr="0" compatLnSpc="1">
            <a:prstTxWarp prst="textNoShape">
              <a:avLst/>
            </a:prstTxWarp>
          </a:bodyPr>
          <a:lstStyle>
            <a:lvl1pPr algn="r" eaLnBrk="1" hangingPunct="1">
              <a:defRPr sz="1200"/>
            </a:lvl1pPr>
          </a:lstStyle>
          <a:p>
            <a:pPr>
              <a:defRPr/>
            </a:pPr>
            <a:fld id="{C3E85A84-BADD-6B46-B34E-40F622F5427B}" type="slidenum">
              <a:rPr lang="en-US" altLang="en-US"/>
              <a:pPr>
                <a:defRPr/>
              </a:pPr>
              <a:t>‹#›</a:t>
            </a:fld>
            <a:endParaRPr lang="en-US" altLang="en-US"/>
          </a:p>
        </p:txBody>
      </p:sp>
    </p:spTree>
    <p:extLst>
      <p:ext uri="{BB962C8B-B14F-4D97-AF65-F5344CB8AC3E}">
        <p14:creationId xmlns:p14="http://schemas.microsoft.com/office/powerpoint/2010/main" val="4069946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85558" cy="501095"/>
          </a:xfrm>
          <a:prstGeom prst="rect">
            <a:avLst/>
          </a:prstGeom>
        </p:spPr>
        <p:txBody>
          <a:bodyPr vert="horz" lIns="94082" tIns="47041" rIns="94082" bIns="47041" rtlCol="0"/>
          <a:lstStyle>
            <a:lvl1pPr algn="l" eaLnBrk="1" hangingPunct="1">
              <a:defRPr sz="1200">
                <a:latin typeface="Arial" pitchFamily="34" charset="0"/>
                <a:ea typeface="+mn-ea"/>
                <a:cs typeface="Arial" pitchFamily="34" charset="0"/>
              </a:defRPr>
            </a:lvl1pPr>
          </a:lstStyle>
          <a:p>
            <a:pPr>
              <a:defRPr/>
            </a:pPr>
            <a:endParaRPr lang="en-US"/>
          </a:p>
        </p:txBody>
      </p:sp>
      <p:sp>
        <p:nvSpPr>
          <p:cNvPr id="3" name="Date Placeholder 2"/>
          <p:cNvSpPr>
            <a:spLocks noGrp="1"/>
          </p:cNvSpPr>
          <p:nvPr>
            <p:ph type="dt" idx="1"/>
          </p:nvPr>
        </p:nvSpPr>
        <p:spPr>
          <a:xfrm>
            <a:off x="3902601" y="0"/>
            <a:ext cx="2985558" cy="501095"/>
          </a:xfrm>
          <a:prstGeom prst="rect">
            <a:avLst/>
          </a:prstGeom>
        </p:spPr>
        <p:txBody>
          <a:bodyPr vert="horz" wrap="square" lIns="94082" tIns="47041" rIns="94082" bIns="47041" numCol="1" anchor="t" anchorCtr="0" compatLnSpc="1">
            <a:prstTxWarp prst="textNoShape">
              <a:avLst/>
            </a:prstTxWarp>
          </a:bodyPr>
          <a:lstStyle>
            <a:lvl1pPr algn="r" eaLnBrk="1" hangingPunct="1">
              <a:defRPr sz="1200"/>
            </a:lvl1pPr>
          </a:lstStyle>
          <a:p>
            <a:pPr>
              <a:defRPr/>
            </a:pPr>
            <a:endParaRPr lang="en-US" altLang="en-US"/>
          </a:p>
        </p:txBody>
      </p:sp>
      <p:sp>
        <p:nvSpPr>
          <p:cNvPr id="4" name="Slide Image Placeholder 3"/>
          <p:cNvSpPr>
            <a:spLocks noGrp="1" noRot="1" noChangeAspect="1"/>
          </p:cNvSpPr>
          <p:nvPr>
            <p:ph type="sldImg" idx="2"/>
          </p:nvPr>
        </p:nvSpPr>
        <p:spPr>
          <a:xfrm>
            <a:off x="938213" y="752475"/>
            <a:ext cx="5013325" cy="3759200"/>
          </a:xfrm>
          <a:prstGeom prst="rect">
            <a:avLst/>
          </a:prstGeom>
          <a:noFill/>
          <a:ln w="12700">
            <a:solidFill>
              <a:prstClr val="black"/>
            </a:solidFill>
          </a:ln>
        </p:spPr>
        <p:txBody>
          <a:bodyPr vert="horz" lIns="94082" tIns="47041" rIns="94082" bIns="47041" rtlCol="0" anchor="ctr"/>
          <a:lstStyle/>
          <a:p>
            <a:pPr lvl="0"/>
            <a:endParaRPr lang="en-US" noProof="0"/>
          </a:p>
        </p:txBody>
      </p:sp>
      <p:sp>
        <p:nvSpPr>
          <p:cNvPr id="5" name="Notes Placeholder 4"/>
          <p:cNvSpPr>
            <a:spLocks noGrp="1"/>
          </p:cNvSpPr>
          <p:nvPr>
            <p:ph type="body" sz="quarter" idx="3"/>
          </p:nvPr>
        </p:nvSpPr>
        <p:spPr>
          <a:xfrm>
            <a:off x="688976" y="4760401"/>
            <a:ext cx="5511800" cy="4509850"/>
          </a:xfrm>
          <a:prstGeom prst="rect">
            <a:avLst/>
          </a:prstGeom>
        </p:spPr>
        <p:txBody>
          <a:bodyPr vert="horz" lIns="94082" tIns="47041" rIns="94082" bIns="4704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9519056"/>
            <a:ext cx="2985558" cy="501095"/>
          </a:xfrm>
          <a:prstGeom prst="rect">
            <a:avLst/>
          </a:prstGeom>
        </p:spPr>
        <p:txBody>
          <a:bodyPr vert="horz" lIns="94082" tIns="47041" rIns="94082" bIns="47041" rtlCol="0" anchor="b"/>
          <a:lstStyle>
            <a:lvl1pPr algn="l" eaLnBrk="1" hangingPunct="1">
              <a:defRPr sz="1200">
                <a:latin typeface="Arial" pitchFamily="34" charset="0"/>
                <a:ea typeface="+mn-ea"/>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02601" y="9519056"/>
            <a:ext cx="2985558" cy="501095"/>
          </a:xfrm>
          <a:prstGeom prst="rect">
            <a:avLst/>
          </a:prstGeom>
        </p:spPr>
        <p:txBody>
          <a:bodyPr vert="horz" wrap="square" lIns="94082" tIns="47041" rIns="94082" bIns="47041" numCol="1" anchor="b" anchorCtr="0" compatLnSpc="1">
            <a:prstTxWarp prst="textNoShape">
              <a:avLst/>
            </a:prstTxWarp>
          </a:bodyPr>
          <a:lstStyle>
            <a:lvl1pPr algn="r" eaLnBrk="1" hangingPunct="1">
              <a:defRPr sz="1200"/>
            </a:lvl1pPr>
          </a:lstStyle>
          <a:p>
            <a:pPr>
              <a:defRPr/>
            </a:pPr>
            <a:fld id="{9F977086-D4D3-9445-8551-F22AE24457F3}" type="slidenum">
              <a:rPr lang="en-US" altLang="en-US"/>
              <a:pPr>
                <a:defRPr/>
              </a:pPr>
              <a:t>‹#›</a:t>
            </a:fld>
            <a:endParaRPr lang="en-US" altLang="en-US"/>
          </a:p>
        </p:txBody>
      </p:sp>
    </p:spTree>
    <p:extLst>
      <p:ext uri="{BB962C8B-B14F-4D97-AF65-F5344CB8AC3E}">
        <p14:creationId xmlns:p14="http://schemas.microsoft.com/office/powerpoint/2010/main" val="247707866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r>
              <a:rPr lang="es-ES"/>
              <a:t>PnP Consulting</a:t>
            </a:r>
          </a:p>
        </p:txBody>
      </p:sp>
      <p:sp>
        <p:nvSpPr>
          <p:cNvPr id="6" name="Slide Number Placeholder 5"/>
          <p:cNvSpPr>
            <a:spLocks noGrp="1"/>
          </p:cNvSpPr>
          <p:nvPr>
            <p:ph type="sldNum" sz="quarter" idx="12"/>
          </p:nvPr>
        </p:nvSpPr>
        <p:spPr/>
        <p:txBody>
          <a:bodyPr/>
          <a:lstStyle/>
          <a:p>
            <a:pPr>
              <a:defRPr/>
            </a:pPr>
            <a:fld id="{D15F811F-526A-774A-98CD-6A2F4D424658}" type="slidenum">
              <a:rPr lang="en-US" altLang="en-US" smtClean="0"/>
              <a:pPr>
                <a:defRPr/>
              </a:pPr>
              <a:t>‹#›</a:t>
            </a:fld>
            <a:endParaRPr lang="en-US" altLang="en-US"/>
          </a:p>
        </p:txBody>
      </p:sp>
      <p:sp>
        <p:nvSpPr>
          <p:cNvPr id="7" name="Rectangle 6"/>
          <p:cNvSpPr/>
          <p:nvPr userDrawn="1"/>
        </p:nvSpPr>
        <p:spPr>
          <a:xfrm>
            <a:off x="8820472" y="0"/>
            <a:ext cx="323528" cy="2204864"/>
          </a:xfrm>
          <a:prstGeom prst="rect">
            <a:avLst/>
          </a:prstGeom>
          <a:solidFill>
            <a:srgbClr val="FF7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820472" y="2200807"/>
            <a:ext cx="323528" cy="2204864"/>
          </a:xfrm>
          <a:prstGeom prst="rect">
            <a:avLst/>
          </a:prstGeom>
          <a:solidFill>
            <a:srgbClr val="0000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32495" y="102845"/>
            <a:ext cx="939105" cy="8031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r>
              <a:rPr lang="es-ES"/>
              <a:t>PnP Consulting</a:t>
            </a:r>
          </a:p>
        </p:txBody>
      </p:sp>
      <p:sp>
        <p:nvSpPr>
          <p:cNvPr id="6" name="Slide Number Placeholder 5"/>
          <p:cNvSpPr>
            <a:spLocks noGrp="1"/>
          </p:cNvSpPr>
          <p:nvPr>
            <p:ph type="sldNum" sz="quarter" idx="12"/>
          </p:nvPr>
        </p:nvSpPr>
        <p:spPr/>
        <p:txBody>
          <a:bodyPr/>
          <a:lstStyle/>
          <a:p>
            <a:pPr>
              <a:defRPr/>
            </a:pPr>
            <a:fld id="{6E0E24B7-DABF-ED4A-997E-374AD108A846}" type="slidenum">
              <a:rPr lang="es-ES" altLang="en-US" smtClean="0"/>
              <a:pPr>
                <a:defRPr/>
              </a:pPr>
              <a:t>‹#›</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r>
              <a:rPr lang="es-ES"/>
              <a:t>PnP Consulting</a:t>
            </a:r>
          </a:p>
        </p:txBody>
      </p:sp>
      <p:sp>
        <p:nvSpPr>
          <p:cNvPr id="6" name="Slide Number Placeholder 5"/>
          <p:cNvSpPr>
            <a:spLocks noGrp="1"/>
          </p:cNvSpPr>
          <p:nvPr>
            <p:ph type="sldNum" sz="quarter" idx="12"/>
          </p:nvPr>
        </p:nvSpPr>
        <p:spPr/>
        <p:txBody>
          <a:bodyPr/>
          <a:lstStyle/>
          <a:p>
            <a:pPr>
              <a:defRPr/>
            </a:pPr>
            <a:fld id="{792473EA-F65A-544A-B1F6-67D9D31CB3D9}" type="slidenum">
              <a:rPr lang="es-ES" altLang="en-US" smtClean="0"/>
              <a:pPr>
                <a:defRPr/>
              </a:pPr>
              <a:t>‹#›</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5536" y="0"/>
            <a:ext cx="7886700"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r>
              <a:rPr lang="es-ES"/>
              <a:t>PnP Consulting</a:t>
            </a:r>
          </a:p>
        </p:txBody>
      </p:sp>
      <p:sp>
        <p:nvSpPr>
          <p:cNvPr id="6" name="Slide Number Placeholder 5"/>
          <p:cNvSpPr>
            <a:spLocks noGrp="1"/>
          </p:cNvSpPr>
          <p:nvPr>
            <p:ph type="sldNum" sz="quarter" idx="12"/>
          </p:nvPr>
        </p:nvSpPr>
        <p:spPr>
          <a:xfrm>
            <a:off x="7065987" y="6356351"/>
            <a:ext cx="2057400" cy="365125"/>
          </a:xfrm>
        </p:spPr>
        <p:txBody>
          <a:bodyPr/>
          <a:lstStyle/>
          <a:p>
            <a:pPr>
              <a:defRPr/>
            </a:pPr>
            <a:fld id="{D21D2EF3-3AC2-0940-8B2D-0D416A4CC767}" type="slidenum">
              <a:rPr lang="es-ES" altLang="en-US" smtClean="0"/>
              <a:pPr>
                <a:defRPr/>
              </a:pPr>
              <a:t>‹#›</a:t>
            </a:fld>
            <a:endParaRPr lang="es-ES" altLang="en-US" dirty="0"/>
          </a:p>
        </p:txBody>
      </p:sp>
      <p:sp>
        <p:nvSpPr>
          <p:cNvPr id="7" name="Rectangle 6"/>
          <p:cNvSpPr/>
          <p:nvPr userDrawn="1"/>
        </p:nvSpPr>
        <p:spPr>
          <a:xfrm>
            <a:off x="8820472" y="0"/>
            <a:ext cx="323528" cy="2204864"/>
          </a:xfrm>
          <a:prstGeom prst="rect">
            <a:avLst/>
          </a:prstGeom>
          <a:solidFill>
            <a:srgbClr val="FF7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820472" y="2200807"/>
            <a:ext cx="323528" cy="2204864"/>
          </a:xfrm>
          <a:prstGeom prst="rect">
            <a:avLst/>
          </a:prstGeom>
          <a:solidFill>
            <a:srgbClr val="0000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32495" y="102845"/>
            <a:ext cx="939105" cy="80318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r>
              <a:rPr lang="es-ES"/>
              <a:t>PnP Consulting</a:t>
            </a:r>
          </a:p>
        </p:txBody>
      </p:sp>
      <p:sp>
        <p:nvSpPr>
          <p:cNvPr id="6" name="Slide Number Placeholder 5"/>
          <p:cNvSpPr>
            <a:spLocks noGrp="1"/>
          </p:cNvSpPr>
          <p:nvPr>
            <p:ph type="sldNum" sz="quarter" idx="12"/>
          </p:nvPr>
        </p:nvSpPr>
        <p:spPr/>
        <p:txBody>
          <a:bodyPr/>
          <a:lstStyle/>
          <a:p>
            <a:pPr>
              <a:defRPr/>
            </a:pPr>
            <a:fld id="{09B97B78-2851-3F4F-A610-E7D126162CCA}" type="slidenum">
              <a:rPr lang="es-ES" altLang="en-US" smtClean="0"/>
              <a:pPr>
                <a:defRPr/>
              </a:pPr>
              <a:t>‹#›</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r>
              <a:rPr lang="es-ES"/>
              <a:t>PnP Consulting</a:t>
            </a:r>
          </a:p>
        </p:txBody>
      </p:sp>
      <p:sp>
        <p:nvSpPr>
          <p:cNvPr id="7" name="Slide Number Placeholder 6"/>
          <p:cNvSpPr>
            <a:spLocks noGrp="1"/>
          </p:cNvSpPr>
          <p:nvPr>
            <p:ph type="sldNum" sz="quarter" idx="12"/>
          </p:nvPr>
        </p:nvSpPr>
        <p:spPr/>
        <p:txBody>
          <a:bodyPr/>
          <a:lstStyle/>
          <a:p>
            <a:pPr>
              <a:defRPr/>
            </a:pPr>
            <a:fld id="{96AEAA5A-21F9-E042-87D7-E916249A65BB}" type="slidenum">
              <a:rPr lang="es-ES" altLang="en-US" smtClean="0"/>
              <a:pPr>
                <a:defRPr/>
              </a:pPr>
              <a:t>‹#›</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r>
              <a:rPr lang="es-ES"/>
              <a:t>PnP Consulting</a:t>
            </a:r>
          </a:p>
        </p:txBody>
      </p:sp>
      <p:sp>
        <p:nvSpPr>
          <p:cNvPr id="9" name="Slide Number Placeholder 8"/>
          <p:cNvSpPr>
            <a:spLocks noGrp="1"/>
          </p:cNvSpPr>
          <p:nvPr>
            <p:ph type="sldNum" sz="quarter" idx="12"/>
          </p:nvPr>
        </p:nvSpPr>
        <p:spPr/>
        <p:txBody>
          <a:bodyPr/>
          <a:lstStyle/>
          <a:p>
            <a:pPr>
              <a:defRPr/>
            </a:pPr>
            <a:fld id="{7A94224C-6BC5-454D-BE5A-871EBAAF7F23}" type="slidenum">
              <a:rPr lang="es-ES" altLang="en-US" smtClean="0"/>
              <a:pPr>
                <a:defRPr/>
              </a:pPr>
              <a:t>‹#›</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r>
              <a:rPr lang="es-ES"/>
              <a:t>PnP Consulting</a:t>
            </a:r>
          </a:p>
        </p:txBody>
      </p:sp>
      <p:sp>
        <p:nvSpPr>
          <p:cNvPr id="5" name="Slide Number Placeholder 4"/>
          <p:cNvSpPr>
            <a:spLocks noGrp="1"/>
          </p:cNvSpPr>
          <p:nvPr>
            <p:ph type="sldNum" sz="quarter" idx="12"/>
          </p:nvPr>
        </p:nvSpPr>
        <p:spPr/>
        <p:txBody>
          <a:bodyPr/>
          <a:lstStyle/>
          <a:p>
            <a:pPr>
              <a:defRPr/>
            </a:pPr>
            <a:fld id="{E18DA8C5-4775-6643-92D6-EEE97872503D}" type="slidenum">
              <a:rPr lang="es-ES" altLang="en-US" smtClean="0"/>
              <a:pPr>
                <a:defRPr/>
              </a:pPr>
              <a:t>‹#›</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r>
              <a:rPr lang="es-ES"/>
              <a:t>PnP Consulting</a:t>
            </a:r>
          </a:p>
        </p:txBody>
      </p:sp>
      <p:sp>
        <p:nvSpPr>
          <p:cNvPr id="4" name="Slide Number Placeholder 3"/>
          <p:cNvSpPr>
            <a:spLocks noGrp="1"/>
          </p:cNvSpPr>
          <p:nvPr>
            <p:ph type="sldNum" sz="quarter" idx="12"/>
          </p:nvPr>
        </p:nvSpPr>
        <p:spPr/>
        <p:txBody>
          <a:bodyPr/>
          <a:lstStyle/>
          <a:p>
            <a:pPr>
              <a:defRPr/>
            </a:pPr>
            <a:fld id="{5CCA9106-C970-EA41-999F-F47B3D9011D5}" type="slidenum">
              <a:rPr lang="es-ES" altLang="en-US" smtClean="0"/>
              <a:pPr>
                <a:defRPr/>
              </a:pPr>
              <a:t>‹#›</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r>
              <a:rPr lang="es-ES"/>
              <a:t>PnP Consulting</a:t>
            </a:r>
          </a:p>
        </p:txBody>
      </p:sp>
      <p:sp>
        <p:nvSpPr>
          <p:cNvPr id="7" name="Slide Number Placeholder 6"/>
          <p:cNvSpPr>
            <a:spLocks noGrp="1"/>
          </p:cNvSpPr>
          <p:nvPr>
            <p:ph type="sldNum" sz="quarter" idx="12"/>
          </p:nvPr>
        </p:nvSpPr>
        <p:spPr/>
        <p:txBody>
          <a:bodyPr/>
          <a:lstStyle/>
          <a:p>
            <a:pPr>
              <a:defRPr/>
            </a:pPr>
            <a:fld id="{0FC24310-3263-7043-A59D-2B97A894C788}" type="slidenum">
              <a:rPr lang="es-ES" altLang="en-US" smtClean="0"/>
              <a:pPr>
                <a:defRPr/>
              </a:pPr>
              <a:t>‹#›</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r>
              <a:rPr lang="es-ES"/>
              <a:t>PnP Consulting</a:t>
            </a:r>
          </a:p>
        </p:txBody>
      </p:sp>
      <p:sp>
        <p:nvSpPr>
          <p:cNvPr id="7" name="Slide Number Placeholder 6"/>
          <p:cNvSpPr>
            <a:spLocks noGrp="1"/>
          </p:cNvSpPr>
          <p:nvPr>
            <p:ph type="sldNum" sz="quarter" idx="12"/>
          </p:nvPr>
        </p:nvSpPr>
        <p:spPr/>
        <p:txBody>
          <a:bodyPr/>
          <a:lstStyle/>
          <a:p>
            <a:pPr>
              <a:defRPr/>
            </a:pPr>
            <a:fld id="{1339EEB9-9A46-154C-B2D6-BD5DB3AF37DE}" type="slidenum">
              <a:rPr lang="es-ES" altLang="en-US" smtClean="0"/>
              <a:pPr>
                <a:defRPr/>
              </a:pPr>
              <a:t>‹#›</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s-ES"/>
              <a:t>PnP Consulting</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45126B3-6AFA-F24C-BD2F-25597508BE59}" type="slidenum">
              <a:rPr lang="es-ES" altLang="en-US" smtClean="0"/>
              <a:pPr>
                <a:defRPr/>
              </a:pPr>
              <a:t>‹#›</a:t>
            </a:fld>
            <a:endParaRPr lang="es-ES" altLang="en-US"/>
          </a:p>
        </p:txBody>
      </p:sp>
    </p:spTree>
    <p:extLst>
      <p:ext uri="{BB962C8B-B14F-4D97-AF65-F5344CB8AC3E}">
        <p14:creationId xmlns:p14="http://schemas.microsoft.com/office/powerpoint/2010/main" val="1601247515"/>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65"/>
          <p:cNvSpPr>
            <a:spLocks noChangeArrowheads="1"/>
          </p:cNvSpPr>
          <p:nvPr/>
        </p:nvSpPr>
        <p:spPr bwMode="auto">
          <a:xfrm>
            <a:off x="0" y="4044732"/>
            <a:ext cx="9144000" cy="161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2400"/>
              </a:spcBef>
              <a:buSzPct val="90000"/>
              <a:buFont typeface="Wingdings" charset="2"/>
              <a:buChar char="v"/>
              <a:defRPr sz="2400">
                <a:solidFill>
                  <a:srgbClr val="404040"/>
                </a:solidFill>
                <a:latin typeface="Calisto MT" charset="0"/>
                <a:ea typeface="ＭＳ Ｐゴシック" charset="-128"/>
              </a:defRPr>
            </a:lvl1pPr>
            <a:lvl2pPr marL="742950" indent="-285750">
              <a:spcBef>
                <a:spcPts val="1200"/>
              </a:spcBef>
              <a:buClr>
                <a:srgbClr val="A6A6A6"/>
              </a:buClr>
              <a:buSzPct val="90000"/>
              <a:buFont typeface="Wingdings" charset="2"/>
              <a:buChar char="v"/>
              <a:defRPr sz="2200">
                <a:solidFill>
                  <a:srgbClr val="404040"/>
                </a:solidFill>
                <a:latin typeface="Calisto MT" charset="0"/>
                <a:ea typeface="ＭＳ Ｐゴシック" charset="-128"/>
              </a:defRPr>
            </a:lvl2pPr>
            <a:lvl3pPr marL="1143000" indent="-228600">
              <a:spcBef>
                <a:spcPts val="1200"/>
              </a:spcBef>
              <a:buSzPct val="90000"/>
              <a:buFont typeface="Wingdings" charset="2"/>
              <a:buChar char="v"/>
              <a:defRPr sz="2000">
                <a:solidFill>
                  <a:srgbClr val="404040"/>
                </a:solidFill>
                <a:latin typeface="Calisto MT" charset="0"/>
                <a:ea typeface="ＭＳ Ｐゴシック" charset="-128"/>
              </a:defRPr>
            </a:lvl3pPr>
            <a:lvl4pPr marL="1600200" indent="-228600">
              <a:spcBef>
                <a:spcPts val="1200"/>
              </a:spcBef>
              <a:buClr>
                <a:srgbClr val="A6A6A6"/>
              </a:buClr>
              <a:buSzPct val="90000"/>
              <a:buFont typeface="Wingdings" charset="2"/>
              <a:buChar char="v"/>
              <a:defRPr sz="2000">
                <a:solidFill>
                  <a:srgbClr val="404040"/>
                </a:solidFill>
                <a:latin typeface="Calisto MT" charset="0"/>
                <a:ea typeface="ＭＳ Ｐゴシック" charset="-128"/>
              </a:defRPr>
            </a:lvl4pPr>
            <a:lvl5pPr marL="2057400" indent="-228600">
              <a:spcBef>
                <a:spcPts val="1200"/>
              </a:spcBef>
              <a:buSzPct val="90000"/>
              <a:buFont typeface="Wingdings" charset="2"/>
              <a:buChar char="v"/>
              <a:defRPr sz="2000">
                <a:solidFill>
                  <a:srgbClr val="404040"/>
                </a:solidFill>
                <a:latin typeface="Calisto MT" charset="0"/>
                <a:ea typeface="ＭＳ Ｐゴシック" charset="-128"/>
              </a:defRPr>
            </a:lvl5pPr>
            <a:lvl6pPr marL="2514600" indent="-228600" eaLnBrk="0" fontAlgn="base" hangingPunct="0">
              <a:spcBef>
                <a:spcPts val="1200"/>
              </a:spcBef>
              <a:spcAft>
                <a:spcPct val="0"/>
              </a:spcAft>
              <a:buSzPct val="90000"/>
              <a:buFont typeface="Wingdings" charset="2"/>
              <a:buChar char="v"/>
              <a:defRPr sz="2000">
                <a:solidFill>
                  <a:srgbClr val="404040"/>
                </a:solidFill>
                <a:latin typeface="Calisto MT" charset="0"/>
                <a:ea typeface="ＭＳ Ｐゴシック" charset="-128"/>
              </a:defRPr>
            </a:lvl6pPr>
            <a:lvl7pPr marL="2971800" indent="-228600" eaLnBrk="0" fontAlgn="base" hangingPunct="0">
              <a:spcBef>
                <a:spcPts val="1200"/>
              </a:spcBef>
              <a:spcAft>
                <a:spcPct val="0"/>
              </a:spcAft>
              <a:buSzPct val="90000"/>
              <a:buFont typeface="Wingdings" charset="2"/>
              <a:buChar char="v"/>
              <a:defRPr sz="2000">
                <a:solidFill>
                  <a:srgbClr val="404040"/>
                </a:solidFill>
                <a:latin typeface="Calisto MT" charset="0"/>
                <a:ea typeface="ＭＳ Ｐゴシック" charset="-128"/>
              </a:defRPr>
            </a:lvl7pPr>
            <a:lvl8pPr marL="3429000" indent="-228600" eaLnBrk="0" fontAlgn="base" hangingPunct="0">
              <a:spcBef>
                <a:spcPts val="1200"/>
              </a:spcBef>
              <a:spcAft>
                <a:spcPct val="0"/>
              </a:spcAft>
              <a:buSzPct val="90000"/>
              <a:buFont typeface="Wingdings" charset="2"/>
              <a:buChar char="v"/>
              <a:defRPr sz="2000">
                <a:solidFill>
                  <a:srgbClr val="404040"/>
                </a:solidFill>
                <a:latin typeface="Calisto MT" charset="0"/>
                <a:ea typeface="ＭＳ Ｐゴシック" charset="-128"/>
              </a:defRPr>
            </a:lvl8pPr>
            <a:lvl9pPr marL="3886200" indent="-228600" eaLnBrk="0" fontAlgn="base" hangingPunct="0">
              <a:spcBef>
                <a:spcPts val="1200"/>
              </a:spcBef>
              <a:spcAft>
                <a:spcPct val="0"/>
              </a:spcAft>
              <a:buSzPct val="90000"/>
              <a:buFont typeface="Wingdings" charset="2"/>
              <a:buChar char="v"/>
              <a:defRPr sz="2000">
                <a:solidFill>
                  <a:srgbClr val="404040"/>
                </a:solidFill>
                <a:latin typeface="Calisto MT" charset="0"/>
                <a:ea typeface="ＭＳ Ｐゴシック" charset="-128"/>
              </a:defRPr>
            </a:lvl9pPr>
          </a:lstStyle>
          <a:p>
            <a:pPr algn="ctr" eaLnBrk="1" hangingPunct="1">
              <a:spcBef>
                <a:spcPct val="0"/>
              </a:spcBef>
              <a:buSzTx/>
              <a:buFontTx/>
              <a:buNone/>
            </a:pPr>
            <a:r>
              <a:rPr lang="es-UY" altLang="en-US" sz="2800" b="1" dirty="0">
                <a:solidFill>
                  <a:schemeClr val="tx1"/>
                </a:solidFill>
                <a:latin typeface="Avenir Book" charset="0"/>
                <a:ea typeface="Avenir Book" charset="0"/>
                <a:cs typeface="Avenir Book" charset="0"/>
              </a:rPr>
              <a:t>PVR Rajendra Prasad, FCA</a:t>
            </a:r>
            <a:br>
              <a:rPr lang="es-UY" altLang="en-US" sz="2800" b="1" dirty="0">
                <a:solidFill>
                  <a:schemeClr val="tx1"/>
                </a:solidFill>
                <a:latin typeface="Avenir Book" charset="0"/>
                <a:ea typeface="Avenir Book" charset="0"/>
                <a:cs typeface="Avenir Book" charset="0"/>
              </a:rPr>
            </a:br>
            <a:r>
              <a:rPr lang="es-UY" altLang="en-US" sz="2800" b="1" dirty="0">
                <a:solidFill>
                  <a:schemeClr val="tx1"/>
                </a:solidFill>
                <a:latin typeface="Avenir Book" charset="0"/>
                <a:ea typeface="Avenir Book" charset="0"/>
                <a:cs typeface="Avenir Book" charset="0"/>
              </a:rPr>
              <a:t>PnP Consulting</a:t>
            </a:r>
          </a:p>
          <a:p>
            <a:pPr algn="ctr" eaLnBrk="1" hangingPunct="1">
              <a:spcBef>
                <a:spcPct val="0"/>
              </a:spcBef>
              <a:buSzTx/>
              <a:buFontTx/>
              <a:buNone/>
            </a:pPr>
            <a:r>
              <a:rPr lang="es-UY" altLang="en-US" sz="2000" b="1" dirty="0">
                <a:solidFill>
                  <a:schemeClr val="tx1"/>
                </a:solidFill>
                <a:latin typeface="Avenir Book" charset="0"/>
                <a:ea typeface="Avenir Book" charset="0"/>
                <a:cs typeface="Avenir Book" charset="0"/>
              </a:rPr>
              <a:t>Hyderabad     </a:t>
            </a:r>
            <a:r>
              <a:rPr lang="es-UY" altLang="en-US" sz="2000" b="1" dirty="0" err="1">
                <a:solidFill>
                  <a:schemeClr val="tx1"/>
                </a:solidFill>
                <a:latin typeface="Avenir Book" charset="0"/>
                <a:ea typeface="Avenir Book" charset="0"/>
                <a:cs typeface="Avenir Book" charset="0"/>
              </a:rPr>
              <a:t>Singapore</a:t>
            </a:r>
            <a:r>
              <a:rPr lang="es-UY" altLang="en-US" sz="2000" b="1" dirty="0">
                <a:solidFill>
                  <a:schemeClr val="tx1"/>
                </a:solidFill>
                <a:latin typeface="Avenir Book" charset="0"/>
                <a:ea typeface="Avenir Book" charset="0"/>
                <a:cs typeface="Avenir Book" charset="0"/>
              </a:rPr>
              <a:t>     </a:t>
            </a:r>
            <a:r>
              <a:rPr lang="es-UY" altLang="en-US" sz="2000" b="1" dirty="0" err="1">
                <a:solidFill>
                  <a:schemeClr val="tx1"/>
                </a:solidFill>
                <a:latin typeface="Avenir Book" charset="0"/>
                <a:ea typeface="Avenir Book" charset="0"/>
                <a:cs typeface="Avenir Book" charset="0"/>
              </a:rPr>
              <a:t>Dubai</a:t>
            </a:r>
            <a:endParaRPr lang="es-ES" altLang="en-US" dirty="0">
              <a:solidFill>
                <a:schemeClr val="tx1"/>
              </a:solidFill>
              <a:latin typeface="Avenir Book" charset="0"/>
              <a:ea typeface="Avenir Book" charset="0"/>
              <a:cs typeface="Avenir Book" charset="0"/>
            </a:endParaRPr>
          </a:p>
        </p:txBody>
      </p:sp>
      <p:sp>
        <p:nvSpPr>
          <p:cNvPr id="2" name="TextBox 1"/>
          <p:cNvSpPr txBox="1"/>
          <p:nvPr/>
        </p:nvSpPr>
        <p:spPr>
          <a:xfrm>
            <a:off x="107505" y="2277433"/>
            <a:ext cx="8712967" cy="1077218"/>
          </a:xfrm>
          <a:prstGeom prst="rect">
            <a:avLst/>
          </a:prstGeom>
          <a:noFill/>
        </p:spPr>
        <p:txBody>
          <a:bodyPr wrap="square" rtlCol="0">
            <a:spAutoFit/>
          </a:bodyPr>
          <a:lstStyle/>
          <a:p>
            <a:pPr algn="ctr"/>
            <a:r>
              <a:rPr lang="en-IN" sz="3200" b="1" dirty="0">
                <a:solidFill>
                  <a:srgbClr val="000085"/>
                </a:solidFill>
                <a:latin typeface="Avenir Book" charset="0"/>
              </a:rPr>
              <a:t>Cross Border Mergers &amp; Acquisitions  </a:t>
            </a:r>
          </a:p>
          <a:p>
            <a:pPr algn="ctr"/>
            <a:r>
              <a:rPr lang="en-US" sz="3200" b="1" dirty="0">
                <a:solidFill>
                  <a:srgbClr val="000085"/>
                </a:solidFill>
                <a:latin typeface="Avenir Book" charset="0"/>
              </a:rPr>
              <a:t>FEMA Challenges</a:t>
            </a:r>
          </a:p>
        </p:txBody>
      </p:sp>
      <p:sp>
        <p:nvSpPr>
          <p:cNvPr id="3" name="Rectangle 2"/>
          <p:cNvSpPr/>
          <p:nvPr/>
        </p:nvSpPr>
        <p:spPr>
          <a:xfrm>
            <a:off x="8820472" y="0"/>
            <a:ext cx="323528" cy="2204864"/>
          </a:xfrm>
          <a:prstGeom prst="rect">
            <a:avLst/>
          </a:prstGeom>
          <a:solidFill>
            <a:srgbClr val="FF7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820472" y="2200807"/>
            <a:ext cx="323528" cy="2204864"/>
          </a:xfrm>
          <a:prstGeom prst="rect">
            <a:avLst/>
          </a:prstGeom>
          <a:solidFill>
            <a:srgbClr val="0000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32495" y="102845"/>
            <a:ext cx="939105" cy="803182"/>
          </a:xfrm>
          <a:prstGeom prst="rect">
            <a:avLst/>
          </a:prstGeom>
        </p:spPr>
      </p:pic>
      <p:sp>
        <p:nvSpPr>
          <p:cNvPr id="9" name="Footer Placeholder 5">
            <a:extLst>
              <a:ext uri="{FF2B5EF4-FFF2-40B4-BE49-F238E27FC236}">
                <a16:creationId xmlns="" xmlns:a16="http://schemas.microsoft.com/office/drawing/2014/main" id="{A2885066-B4CB-4EAE-9E4D-A80CA24842DF}"/>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04712-F30E-437D-BA79-192653407138}"/>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Mergers – Offices</a:t>
            </a:r>
          </a:p>
        </p:txBody>
      </p:sp>
      <p:graphicFrame>
        <p:nvGraphicFramePr>
          <p:cNvPr id="5" name="Content Placeholder 4">
            <a:extLst>
              <a:ext uri="{FF2B5EF4-FFF2-40B4-BE49-F238E27FC236}">
                <a16:creationId xmlns="" xmlns:a16="http://schemas.microsoft.com/office/drawing/2014/main" id="{40A38DEC-0653-4617-9D31-C83D3299F15D}"/>
              </a:ext>
            </a:extLst>
          </p:cNvPr>
          <p:cNvGraphicFramePr>
            <a:graphicFrameLocks noGrp="1"/>
          </p:cNvGraphicFramePr>
          <p:nvPr>
            <p:ph idx="1"/>
            <p:extLst>
              <p:ext uri="{D42A27DB-BD31-4B8C-83A1-F6EECF244321}">
                <p14:modId xmlns:p14="http://schemas.microsoft.com/office/powerpoint/2010/main" val="701600354"/>
              </p:ext>
            </p:extLst>
          </p:nvPr>
        </p:nvGraphicFramePr>
        <p:xfrm>
          <a:off x="179512" y="1196752"/>
          <a:ext cx="8568952" cy="2731219"/>
        </p:xfrm>
        <a:graphic>
          <a:graphicData uri="http://schemas.openxmlformats.org/drawingml/2006/table">
            <a:tbl>
              <a:tblPr firstRow="1" bandRow="1">
                <a:tableStyleId>{5C22544A-7EE6-4342-B048-85BDC9FD1C3A}</a:tableStyleId>
              </a:tblPr>
              <a:tblGrid>
                <a:gridCol w="4284476">
                  <a:extLst>
                    <a:ext uri="{9D8B030D-6E8A-4147-A177-3AD203B41FA5}">
                      <a16:colId xmlns="" xmlns:a16="http://schemas.microsoft.com/office/drawing/2014/main" val="2158384200"/>
                    </a:ext>
                  </a:extLst>
                </a:gridCol>
                <a:gridCol w="4284476">
                  <a:extLst>
                    <a:ext uri="{9D8B030D-6E8A-4147-A177-3AD203B41FA5}">
                      <a16:colId xmlns="" xmlns:a16="http://schemas.microsoft.com/office/drawing/2014/main" val="1466336696"/>
                    </a:ext>
                  </a:extLst>
                </a:gridCol>
              </a:tblGrid>
              <a:tr h="788059">
                <a:tc>
                  <a:txBody>
                    <a:bodyPr/>
                    <a:lstStyle/>
                    <a:p>
                      <a:pPr algn="ctr"/>
                      <a:r>
                        <a:rPr lang="en-IN" sz="2400" dirty="0">
                          <a:latin typeface="Avenir LT Std 45 Book" panose="020B0502020203020204" pitchFamily="34" charset="0"/>
                        </a:rPr>
                        <a:t>Inbound Mergers</a:t>
                      </a:r>
                    </a:p>
                  </a:txBody>
                  <a:tcPr anchor="ctr"/>
                </a:tc>
                <a:tc>
                  <a:txBody>
                    <a:bodyPr/>
                    <a:lstStyle/>
                    <a:p>
                      <a:pPr algn="ctr"/>
                      <a:r>
                        <a:rPr lang="en-IN" sz="2400" dirty="0">
                          <a:latin typeface="Avenir LT Std 45 Book" panose="020B0502020203020204" pitchFamily="34" charset="0"/>
                        </a:rPr>
                        <a:t>Outbound Mergers</a:t>
                      </a:r>
                    </a:p>
                  </a:txBody>
                  <a:tcPr anchor="ctr"/>
                </a:tc>
                <a:extLst>
                  <a:ext uri="{0D108BD9-81ED-4DB2-BD59-A6C34878D82A}">
                    <a16:rowId xmlns="" xmlns:a16="http://schemas.microsoft.com/office/drawing/2014/main" val="1672528032"/>
                  </a:ext>
                </a:extLst>
              </a:tr>
              <a:tr h="1943160">
                <a:tc>
                  <a:txBody>
                    <a:bodyPr/>
                    <a:lstStyle/>
                    <a:p>
                      <a:pPr marL="285750" indent="-285750" algn="just">
                        <a:buFont typeface="Wingdings" panose="05000000000000000000" pitchFamily="2" charset="2"/>
                        <a:buChar char="Ø"/>
                      </a:pPr>
                      <a:r>
                        <a:rPr lang="en-IN" sz="1800" dirty="0"/>
                        <a:t>An Office outside India of the foreign company shall be deemed to be the branch / office of the Indian resultant company and shall comply with provisions of FEMA 10 (R).</a:t>
                      </a:r>
                    </a:p>
                  </a:txBody>
                  <a:tcPr anchor="ctr"/>
                </a:tc>
                <a:tc>
                  <a:txBody>
                    <a:bodyPr/>
                    <a:lstStyle/>
                    <a:p>
                      <a:pPr marL="285750" indent="-285750" algn="just">
                        <a:buFont typeface="Wingdings" panose="05000000000000000000" pitchFamily="2" charset="2"/>
                        <a:buChar char="Ø"/>
                      </a:pPr>
                      <a:r>
                        <a:rPr lang="en-IN" sz="1800" dirty="0"/>
                        <a:t>An office in India of the Indian company shall be deemed to be the branch / office of the foreign resultant company and shall comply with provisions of FEMA 22(R)</a:t>
                      </a:r>
                    </a:p>
                  </a:txBody>
                  <a:tcPr anchor="ctr"/>
                </a:tc>
                <a:extLst>
                  <a:ext uri="{0D108BD9-81ED-4DB2-BD59-A6C34878D82A}">
                    <a16:rowId xmlns="" xmlns:a16="http://schemas.microsoft.com/office/drawing/2014/main" val="1550608759"/>
                  </a:ext>
                </a:extLst>
              </a:tr>
            </a:tbl>
          </a:graphicData>
        </a:graphic>
      </p:graphicFrame>
      <p:graphicFrame>
        <p:nvGraphicFramePr>
          <p:cNvPr id="6" name="Content Placeholder 4">
            <a:extLst>
              <a:ext uri="{FF2B5EF4-FFF2-40B4-BE49-F238E27FC236}">
                <a16:creationId xmlns="" xmlns:a16="http://schemas.microsoft.com/office/drawing/2014/main" id="{519947FE-13C6-458A-BD46-DFF27CF1A0F1}"/>
              </a:ext>
            </a:extLst>
          </p:cNvPr>
          <p:cNvGraphicFramePr>
            <a:graphicFrameLocks/>
          </p:cNvGraphicFramePr>
          <p:nvPr>
            <p:extLst>
              <p:ext uri="{D42A27DB-BD31-4B8C-83A1-F6EECF244321}">
                <p14:modId xmlns:p14="http://schemas.microsoft.com/office/powerpoint/2010/main" val="2111927648"/>
              </p:ext>
            </p:extLst>
          </p:nvPr>
        </p:nvGraphicFramePr>
        <p:xfrm>
          <a:off x="179512" y="3927970"/>
          <a:ext cx="8568952" cy="2309342"/>
        </p:xfrm>
        <a:graphic>
          <a:graphicData uri="http://schemas.openxmlformats.org/drawingml/2006/table">
            <a:tbl>
              <a:tblPr firstRow="1" bandRow="1">
                <a:tableStyleId>{5C22544A-7EE6-4342-B048-85BDC9FD1C3A}</a:tableStyleId>
              </a:tblPr>
              <a:tblGrid>
                <a:gridCol w="8568952">
                  <a:extLst>
                    <a:ext uri="{9D8B030D-6E8A-4147-A177-3AD203B41FA5}">
                      <a16:colId xmlns="" xmlns:a16="http://schemas.microsoft.com/office/drawing/2014/main" val="2158384200"/>
                    </a:ext>
                  </a:extLst>
                </a:gridCol>
              </a:tblGrid>
              <a:tr h="824765">
                <a:tc>
                  <a:txBody>
                    <a:bodyPr/>
                    <a:lstStyle/>
                    <a:p>
                      <a:pPr algn="l"/>
                      <a:r>
                        <a:rPr lang="en-IN" sz="2400" dirty="0">
                          <a:latin typeface="Avenir LT Std 45 Book" panose="020B0502020203020204" pitchFamily="34" charset="0"/>
                        </a:rPr>
                        <a:t>Challenges:</a:t>
                      </a:r>
                    </a:p>
                  </a:txBody>
                  <a:tcPr anchor="ctr"/>
                </a:tc>
                <a:extLst>
                  <a:ext uri="{0D108BD9-81ED-4DB2-BD59-A6C34878D82A}">
                    <a16:rowId xmlns="" xmlns:a16="http://schemas.microsoft.com/office/drawing/2014/main" val="1672528032"/>
                  </a:ext>
                </a:extLst>
              </a:tr>
              <a:tr h="1484577">
                <a:tc>
                  <a:txBody>
                    <a:bodyPr/>
                    <a:lstStyle/>
                    <a:p>
                      <a:pPr marL="0" indent="0" algn="just">
                        <a:buFont typeface="+mj-lt"/>
                        <a:buNone/>
                      </a:pPr>
                      <a:r>
                        <a:rPr lang="en-IN" sz="1800" dirty="0"/>
                        <a:t>In case of outbound mergers, the activities of branch office in India are with limited scope.  Except IT/ITES services and trade, no other activity is permitted.  This will severely restrict the scope of outbound mergers.</a:t>
                      </a:r>
                    </a:p>
                  </a:txBody>
                  <a:tcPr anchor="ctr"/>
                </a:tc>
                <a:extLst>
                  <a:ext uri="{0D108BD9-81ED-4DB2-BD59-A6C34878D82A}">
                    <a16:rowId xmlns="" xmlns:a16="http://schemas.microsoft.com/office/drawing/2014/main" val="1550608759"/>
                  </a:ext>
                </a:extLst>
              </a:tr>
            </a:tbl>
          </a:graphicData>
        </a:graphic>
      </p:graphicFrame>
      <p:sp>
        <p:nvSpPr>
          <p:cNvPr id="7" name="Slide Number Placeholder 6">
            <a:extLst>
              <a:ext uri="{FF2B5EF4-FFF2-40B4-BE49-F238E27FC236}">
                <a16:creationId xmlns="" xmlns:a16="http://schemas.microsoft.com/office/drawing/2014/main" id="{0CF52B8E-8F26-411D-BB0D-8B1713754CBC}"/>
              </a:ext>
            </a:extLst>
          </p:cNvPr>
          <p:cNvSpPr>
            <a:spLocks noGrp="1"/>
          </p:cNvSpPr>
          <p:nvPr>
            <p:ph type="sldNum" sz="quarter" idx="12"/>
          </p:nvPr>
        </p:nvSpPr>
        <p:spPr/>
        <p:txBody>
          <a:bodyPr/>
          <a:lstStyle/>
          <a:p>
            <a:pPr>
              <a:defRPr/>
            </a:pPr>
            <a:fld id="{D21D2EF3-3AC2-0940-8B2D-0D416A4CC767}" type="slidenum">
              <a:rPr lang="es-ES" altLang="en-US" smtClean="0"/>
              <a:pPr>
                <a:defRPr/>
              </a:pPr>
              <a:t>10</a:t>
            </a:fld>
            <a:endParaRPr lang="es-ES" altLang="en-US" dirty="0"/>
          </a:p>
        </p:txBody>
      </p:sp>
      <p:sp>
        <p:nvSpPr>
          <p:cNvPr id="8" name="Footer Placeholder 7">
            <a:extLst>
              <a:ext uri="{FF2B5EF4-FFF2-40B4-BE49-F238E27FC236}">
                <a16:creationId xmlns="" xmlns:a16="http://schemas.microsoft.com/office/drawing/2014/main" id="{E21F6654-9291-46D1-815F-187DACE63C77}"/>
              </a:ext>
            </a:extLst>
          </p:cNvPr>
          <p:cNvSpPr>
            <a:spLocks noGrp="1"/>
          </p:cNvSpPr>
          <p:nvPr>
            <p:ph type="ftr" sz="quarter" idx="11"/>
          </p:nvPr>
        </p:nvSpPr>
        <p:spPr/>
        <p:txBody>
          <a:bodyPr/>
          <a:lstStyle/>
          <a:p>
            <a:pPr>
              <a:defRPr/>
            </a:pPr>
            <a:r>
              <a:rPr lang="es-ES"/>
              <a:t>PnP Consulting</a:t>
            </a:r>
          </a:p>
        </p:txBody>
      </p:sp>
      <p:sp>
        <p:nvSpPr>
          <p:cNvPr id="9" name="Footer Placeholder 5">
            <a:extLst>
              <a:ext uri="{FF2B5EF4-FFF2-40B4-BE49-F238E27FC236}">
                <a16:creationId xmlns="" xmlns:a16="http://schemas.microsoft.com/office/drawing/2014/main" id="{929A611E-89D1-44C0-8E87-E7937239D818}"/>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671122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973669-4DA4-4434-A3C2-5DFAE371AA52}"/>
              </a:ext>
            </a:extLst>
          </p:cNvPr>
          <p:cNvSpPr>
            <a:spLocks noGrp="1"/>
          </p:cNvSpPr>
          <p:nvPr>
            <p:ph type="title"/>
          </p:nvPr>
        </p:nvSpPr>
        <p:spPr/>
        <p:txBody>
          <a:bodyPr/>
          <a:lstStyle/>
          <a:p>
            <a:r>
              <a:rPr lang="en-IN" sz="3200" b="1" dirty="0">
                <a:solidFill>
                  <a:srgbClr val="000085"/>
                </a:solidFill>
                <a:latin typeface="Avenir Book" charset="0"/>
              </a:rPr>
              <a:t>Cross Border Mergers – Other Challenges</a:t>
            </a:r>
            <a:endParaRPr lang="en-IN" dirty="0"/>
          </a:p>
        </p:txBody>
      </p:sp>
      <p:sp>
        <p:nvSpPr>
          <p:cNvPr id="8" name="Content Placeholder 7">
            <a:extLst>
              <a:ext uri="{FF2B5EF4-FFF2-40B4-BE49-F238E27FC236}">
                <a16:creationId xmlns="" xmlns:a16="http://schemas.microsoft.com/office/drawing/2014/main" id="{188952B8-E630-4C15-811D-49ABB2B51BD1}"/>
              </a:ext>
            </a:extLst>
          </p:cNvPr>
          <p:cNvSpPr>
            <a:spLocks noGrp="1"/>
          </p:cNvSpPr>
          <p:nvPr>
            <p:ph idx="1"/>
          </p:nvPr>
        </p:nvSpPr>
        <p:spPr/>
        <p:txBody>
          <a:bodyPr/>
          <a:lstStyle/>
          <a:p>
            <a:pPr marL="363538" indent="-363538" algn="just">
              <a:spcBef>
                <a:spcPts val="1200"/>
              </a:spcBef>
              <a:spcAft>
                <a:spcPts val="1200"/>
              </a:spcAft>
              <a:buFont typeface="Wingdings" panose="05000000000000000000" pitchFamily="2" charset="2"/>
              <a:buChar char="Ø"/>
            </a:pPr>
            <a:r>
              <a:rPr lang="en-IN" sz="2400" dirty="0">
                <a:latin typeface="Avenir LT Std 45 Book" panose="020B0502020203020204" pitchFamily="34" charset="0"/>
              </a:rPr>
              <a:t>Demerges – Interestingly, FEMA Regulations permit demergers, however, Companies Act has not given demergers permission for cross border mergers.</a:t>
            </a:r>
          </a:p>
          <a:p>
            <a:pPr marL="363538" indent="-363538" algn="just">
              <a:spcBef>
                <a:spcPts val="1200"/>
              </a:spcBef>
              <a:spcAft>
                <a:spcPts val="1200"/>
              </a:spcAft>
              <a:buFont typeface="Wingdings" panose="05000000000000000000" pitchFamily="2" charset="2"/>
              <a:buChar char="Ø"/>
            </a:pPr>
            <a:r>
              <a:rPr lang="en-IN" sz="2400" dirty="0">
                <a:latin typeface="Avenir LT Std 45 Book" panose="020B0502020203020204" pitchFamily="34" charset="0"/>
              </a:rPr>
              <a:t>Fast Track facility not available for Cross border mergers.</a:t>
            </a:r>
          </a:p>
          <a:p>
            <a:pPr marL="363538" indent="-363538" algn="just">
              <a:spcBef>
                <a:spcPts val="1200"/>
              </a:spcBef>
              <a:spcAft>
                <a:spcPts val="1200"/>
              </a:spcAft>
              <a:buFont typeface="Wingdings" panose="05000000000000000000" pitchFamily="2" charset="2"/>
              <a:buChar char="Ø"/>
            </a:pPr>
            <a:r>
              <a:rPr lang="en-IN" sz="2400" dirty="0">
                <a:latin typeface="Avenir LT Std 45 Book" panose="020B0502020203020204" pitchFamily="34" charset="0"/>
              </a:rPr>
              <a:t>Capital gains exemption not available for outbound mergers.</a:t>
            </a:r>
          </a:p>
          <a:p>
            <a:pPr marL="363538" indent="-363538" algn="just">
              <a:spcBef>
                <a:spcPts val="1200"/>
              </a:spcBef>
              <a:spcAft>
                <a:spcPts val="1200"/>
              </a:spcAft>
              <a:buFont typeface="Wingdings" panose="05000000000000000000" pitchFamily="2" charset="2"/>
              <a:buChar char="Ø"/>
            </a:pPr>
            <a:r>
              <a:rPr lang="en-IN" sz="2400" dirty="0">
                <a:latin typeface="Avenir LT Std 45 Book" panose="020B0502020203020204" pitchFamily="34" charset="0"/>
              </a:rPr>
              <a:t>Several other Indian legislations not in sync with Global Statues will be a drag on the Cross border mergers.</a:t>
            </a:r>
            <a:endParaRPr lang="en-IN" dirty="0"/>
          </a:p>
        </p:txBody>
      </p:sp>
      <p:sp>
        <p:nvSpPr>
          <p:cNvPr id="5" name="Slide Number Placeholder 4">
            <a:extLst>
              <a:ext uri="{FF2B5EF4-FFF2-40B4-BE49-F238E27FC236}">
                <a16:creationId xmlns="" xmlns:a16="http://schemas.microsoft.com/office/drawing/2014/main" id="{7F817782-BAA6-47E0-A870-729ECC3485FE}"/>
              </a:ext>
            </a:extLst>
          </p:cNvPr>
          <p:cNvSpPr>
            <a:spLocks noGrp="1"/>
          </p:cNvSpPr>
          <p:nvPr>
            <p:ph type="sldNum" sz="quarter" idx="12"/>
          </p:nvPr>
        </p:nvSpPr>
        <p:spPr/>
        <p:txBody>
          <a:bodyPr/>
          <a:lstStyle/>
          <a:p>
            <a:pPr>
              <a:defRPr/>
            </a:pPr>
            <a:fld id="{D21D2EF3-3AC2-0940-8B2D-0D416A4CC767}" type="slidenum">
              <a:rPr lang="es-ES" altLang="en-US" smtClean="0"/>
              <a:pPr>
                <a:defRPr/>
              </a:pPr>
              <a:t>11</a:t>
            </a:fld>
            <a:endParaRPr lang="es-ES" altLang="en-US" dirty="0"/>
          </a:p>
        </p:txBody>
      </p:sp>
      <p:sp>
        <p:nvSpPr>
          <p:cNvPr id="6" name="Footer Placeholder 5">
            <a:extLst>
              <a:ext uri="{FF2B5EF4-FFF2-40B4-BE49-F238E27FC236}">
                <a16:creationId xmlns="" xmlns:a16="http://schemas.microsoft.com/office/drawing/2014/main" id="{BE5B2657-80AF-4C06-AD8A-E2242BECC080}"/>
              </a:ext>
            </a:extLst>
          </p:cNvPr>
          <p:cNvSpPr>
            <a:spLocks noGrp="1"/>
          </p:cNvSpPr>
          <p:nvPr>
            <p:ph type="ftr" sz="quarter" idx="11"/>
          </p:nvPr>
        </p:nvSpPr>
        <p:spPr/>
        <p:txBody>
          <a:bodyPr/>
          <a:lstStyle/>
          <a:p>
            <a:pPr>
              <a:defRPr/>
            </a:pPr>
            <a:r>
              <a:rPr lang="es-ES"/>
              <a:t>PnP Consulting</a:t>
            </a:r>
          </a:p>
        </p:txBody>
      </p:sp>
      <p:sp>
        <p:nvSpPr>
          <p:cNvPr id="10" name="Footer Placeholder 5">
            <a:extLst>
              <a:ext uri="{FF2B5EF4-FFF2-40B4-BE49-F238E27FC236}">
                <a16:creationId xmlns="" xmlns:a16="http://schemas.microsoft.com/office/drawing/2014/main" id="{5EAEF075-8AF0-44F3-B970-42734EDE3F18}"/>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3749205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492896"/>
            <a:ext cx="7886700" cy="1387351"/>
          </a:xfrm>
        </p:spPr>
        <p:txBody>
          <a:bodyPr>
            <a:normAutofit lnSpcReduction="10000"/>
          </a:bodyPr>
          <a:lstStyle/>
          <a:p>
            <a:pPr marL="0" indent="0" algn="ctr">
              <a:buNone/>
            </a:pPr>
            <a:r>
              <a:rPr lang="en-US" sz="9600" dirty="0">
                <a:latin typeface="Avenir Book" charset="0"/>
                <a:ea typeface="Avenir Book" charset="0"/>
                <a:cs typeface="Avenir Book" charset="0"/>
              </a:rPr>
              <a:t>Thank you!  </a:t>
            </a:r>
          </a:p>
        </p:txBody>
      </p:sp>
      <p:sp>
        <p:nvSpPr>
          <p:cNvPr id="5" name="Slide Number Placeholder 4">
            <a:extLst>
              <a:ext uri="{FF2B5EF4-FFF2-40B4-BE49-F238E27FC236}">
                <a16:creationId xmlns="" xmlns:a16="http://schemas.microsoft.com/office/drawing/2014/main" id="{27B5B08F-B509-417C-93DC-F202A832995E}"/>
              </a:ext>
            </a:extLst>
          </p:cNvPr>
          <p:cNvSpPr>
            <a:spLocks noGrp="1"/>
          </p:cNvSpPr>
          <p:nvPr>
            <p:ph type="sldNum" sz="quarter" idx="12"/>
          </p:nvPr>
        </p:nvSpPr>
        <p:spPr/>
        <p:txBody>
          <a:bodyPr/>
          <a:lstStyle/>
          <a:p>
            <a:pPr>
              <a:defRPr/>
            </a:pPr>
            <a:fld id="{D21D2EF3-3AC2-0940-8B2D-0D416A4CC767}" type="slidenum">
              <a:rPr lang="es-ES" altLang="en-US" smtClean="0"/>
              <a:pPr>
                <a:defRPr/>
              </a:pPr>
              <a:t>12</a:t>
            </a:fld>
            <a:endParaRPr lang="es-ES" altLang="en-US" dirty="0"/>
          </a:p>
        </p:txBody>
      </p:sp>
      <p:sp>
        <p:nvSpPr>
          <p:cNvPr id="6" name="Footer Placeholder 5">
            <a:extLst>
              <a:ext uri="{FF2B5EF4-FFF2-40B4-BE49-F238E27FC236}">
                <a16:creationId xmlns="" xmlns:a16="http://schemas.microsoft.com/office/drawing/2014/main" id="{6878D0D5-BB02-497B-AAF1-70E68A6E9F75}"/>
              </a:ext>
            </a:extLst>
          </p:cNvPr>
          <p:cNvSpPr>
            <a:spLocks noGrp="1"/>
          </p:cNvSpPr>
          <p:nvPr>
            <p:ph type="ftr" sz="quarter" idx="11"/>
          </p:nvPr>
        </p:nvSpPr>
        <p:spPr/>
        <p:txBody>
          <a:bodyPr/>
          <a:lstStyle/>
          <a:p>
            <a:pPr>
              <a:defRPr/>
            </a:pPr>
            <a:r>
              <a:rPr lang="es-ES"/>
              <a:t>PnP Consulting</a:t>
            </a:r>
          </a:p>
        </p:txBody>
      </p:sp>
      <p:sp>
        <p:nvSpPr>
          <p:cNvPr id="7" name="Footer Placeholder 5">
            <a:extLst>
              <a:ext uri="{FF2B5EF4-FFF2-40B4-BE49-F238E27FC236}">
                <a16:creationId xmlns="" xmlns:a16="http://schemas.microsoft.com/office/drawing/2014/main" id="{5E058E89-FD02-45FA-83AC-1DEC2322189E}"/>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F1F6E2-67EC-4169-A5E4-8DFFDF705EED}"/>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Mergers – Law in brief</a:t>
            </a:r>
          </a:p>
        </p:txBody>
      </p:sp>
      <p:sp>
        <p:nvSpPr>
          <p:cNvPr id="3" name="Content Placeholder 2">
            <a:extLst>
              <a:ext uri="{FF2B5EF4-FFF2-40B4-BE49-F238E27FC236}">
                <a16:creationId xmlns="" xmlns:a16="http://schemas.microsoft.com/office/drawing/2014/main" id="{DBFEA03F-61D2-4E24-A2B1-D4DB3F9DF1BE}"/>
              </a:ext>
            </a:extLst>
          </p:cNvPr>
          <p:cNvSpPr>
            <a:spLocks noGrp="1"/>
          </p:cNvSpPr>
          <p:nvPr>
            <p:ph idx="1"/>
          </p:nvPr>
        </p:nvSpPr>
        <p:spPr/>
        <p:txBody>
          <a:bodyPr>
            <a:normAutofit/>
          </a:bodyPr>
          <a:lstStyle/>
          <a:p>
            <a:pPr algn="just"/>
            <a:endParaRPr lang="en-IN" sz="1800" dirty="0"/>
          </a:p>
        </p:txBody>
      </p:sp>
      <p:graphicFrame>
        <p:nvGraphicFramePr>
          <p:cNvPr id="5" name="Table 4">
            <a:extLst>
              <a:ext uri="{FF2B5EF4-FFF2-40B4-BE49-F238E27FC236}">
                <a16:creationId xmlns="" xmlns:a16="http://schemas.microsoft.com/office/drawing/2014/main" id="{EDCC20FD-7409-4A80-96CA-A2C0FA40FB6D}"/>
              </a:ext>
            </a:extLst>
          </p:cNvPr>
          <p:cNvGraphicFramePr>
            <a:graphicFrameLocks noGrp="1"/>
          </p:cNvGraphicFramePr>
          <p:nvPr>
            <p:extLst>
              <p:ext uri="{D42A27DB-BD31-4B8C-83A1-F6EECF244321}">
                <p14:modId xmlns:p14="http://schemas.microsoft.com/office/powerpoint/2010/main" val="302160929"/>
              </p:ext>
            </p:extLst>
          </p:nvPr>
        </p:nvGraphicFramePr>
        <p:xfrm>
          <a:off x="107505" y="1196752"/>
          <a:ext cx="8640959" cy="5135880"/>
        </p:xfrm>
        <a:graphic>
          <a:graphicData uri="http://schemas.openxmlformats.org/drawingml/2006/table">
            <a:tbl>
              <a:tblPr firstRow="1" bandRow="1">
                <a:tableStyleId>{7DF18680-E054-41AD-8BC1-D1AEF772440D}</a:tableStyleId>
              </a:tblPr>
              <a:tblGrid>
                <a:gridCol w="8640959">
                  <a:extLst>
                    <a:ext uri="{9D8B030D-6E8A-4147-A177-3AD203B41FA5}">
                      <a16:colId xmlns="" xmlns:a16="http://schemas.microsoft.com/office/drawing/2014/main" val="959657636"/>
                    </a:ext>
                  </a:extLst>
                </a:gridCol>
              </a:tblGrid>
              <a:tr h="1932733">
                <a:tc>
                  <a:txBody>
                    <a:bodyPr/>
                    <a:lstStyle/>
                    <a:p>
                      <a:pPr marL="285750" indent="-285750" algn="just">
                        <a:lnSpc>
                          <a:spcPct val="150000"/>
                        </a:lnSpc>
                        <a:buFont typeface="Arial" panose="020B0604020202020204" pitchFamily="34" charset="0"/>
                        <a:buChar char="•"/>
                      </a:pPr>
                      <a:r>
                        <a:rPr lang="en-IN" sz="1800" b="0" dirty="0">
                          <a:solidFill>
                            <a:schemeClr val="tx1"/>
                          </a:solidFill>
                          <a:latin typeface="Avenir LT Std 45 Book" panose="020B0502020203020204" pitchFamily="34" charset="0"/>
                        </a:rPr>
                        <a:t>The Companies Act, 2013 – Section 234, notified with effect from 13</a:t>
                      </a:r>
                      <a:r>
                        <a:rPr lang="en-IN" sz="1800" b="0" baseline="30000" dirty="0">
                          <a:solidFill>
                            <a:schemeClr val="tx1"/>
                          </a:solidFill>
                          <a:latin typeface="Avenir LT Std 45 Book" panose="020B0502020203020204" pitchFamily="34" charset="0"/>
                        </a:rPr>
                        <a:t>th</a:t>
                      </a:r>
                      <a:r>
                        <a:rPr lang="en-IN" sz="1800" b="0" dirty="0">
                          <a:solidFill>
                            <a:schemeClr val="tx1"/>
                          </a:solidFill>
                          <a:latin typeface="Avenir LT Std 45 Book" panose="020B0502020203020204" pitchFamily="34" charset="0"/>
                        </a:rPr>
                        <a:t> April, 2017 and the Companies (Compromises, Arrangements and Amalgamations) Rules, 2016 ( as amended)</a:t>
                      </a:r>
                    </a:p>
                    <a:p>
                      <a:pPr marL="265113" indent="0" algn="just">
                        <a:lnSpc>
                          <a:spcPct val="150000"/>
                        </a:lnSpc>
                        <a:spcBef>
                          <a:spcPts val="600"/>
                        </a:spcBef>
                        <a:spcAft>
                          <a:spcPts val="600"/>
                        </a:spcAft>
                        <a:buNone/>
                      </a:pPr>
                      <a:r>
                        <a:rPr lang="en-IN" sz="1600" b="0" dirty="0">
                          <a:solidFill>
                            <a:schemeClr val="tx1"/>
                          </a:solidFill>
                          <a:latin typeface="Avenir LT Std 45 Book" panose="020B0502020203020204" pitchFamily="34" charset="0"/>
                        </a:rPr>
                        <a:t>Provides permission for Cross Border Mergers subject to prior approval of Reserve Bank of India.</a:t>
                      </a:r>
                      <a:endParaRPr lang="en-IN" sz="1800" b="0" dirty="0">
                        <a:solidFill>
                          <a:schemeClr val="tx1"/>
                        </a:solidFill>
                        <a:latin typeface="Avenir LT Std 45 Book" panose="020B0502020203020204" pitchFamily="34" charset="0"/>
                      </a:endParaRPr>
                    </a:p>
                  </a:txBody>
                  <a:tcPr>
                    <a:solidFill>
                      <a:schemeClr val="accent5">
                        <a:lumMod val="20000"/>
                        <a:lumOff val="80000"/>
                      </a:schemeClr>
                    </a:solidFill>
                  </a:tcPr>
                </a:tc>
                <a:extLst>
                  <a:ext uri="{0D108BD9-81ED-4DB2-BD59-A6C34878D82A}">
                    <a16:rowId xmlns="" xmlns:a16="http://schemas.microsoft.com/office/drawing/2014/main" val="2467825151"/>
                  </a:ext>
                </a:extLst>
              </a:tr>
              <a:tr h="813630">
                <a:tc>
                  <a:txBody>
                    <a:bodyPr/>
                    <a:lstStyle/>
                    <a:p>
                      <a:pPr marL="285750" marR="0" lvl="0" indent="-285750" algn="l"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800" dirty="0">
                          <a:latin typeface="Avenir LT Std 45 Book" panose="020B0502020203020204" pitchFamily="34" charset="0"/>
                        </a:rPr>
                        <a:t>On 26.04.2017, Reserve Bank of India issued draft regulations on Cross Border Mergers for comments from the public.</a:t>
                      </a:r>
                      <a:endParaRPr lang="en-IN" sz="1800" b="0" dirty="0">
                        <a:solidFill>
                          <a:schemeClr val="tx1"/>
                        </a:solidFill>
                        <a:latin typeface="Avenir LT Std 45 Book" panose="020B0502020203020204" pitchFamily="34" charset="0"/>
                      </a:endParaRPr>
                    </a:p>
                  </a:txBody>
                  <a:tcPr/>
                </a:tc>
                <a:extLst>
                  <a:ext uri="{0D108BD9-81ED-4DB2-BD59-A6C34878D82A}">
                    <a16:rowId xmlns="" xmlns:a16="http://schemas.microsoft.com/office/drawing/2014/main" val="2103913651"/>
                  </a:ext>
                </a:extLst>
              </a:tr>
              <a:tr h="1934157">
                <a:tc>
                  <a:txBody>
                    <a:bodyPr/>
                    <a:lstStyle/>
                    <a:p>
                      <a:pPr marL="285750" indent="-285750" algn="just">
                        <a:lnSpc>
                          <a:spcPct val="150000"/>
                        </a:lnSpc>
                        <a:buFont typeface="Arial" panose="020B0604020202020204" pitchFamily="34" charset="0"/>
                        <a:buChar char="•"/>
                      </a:pPr>
                      <a:r>
                        <a:rPr lang="en-IN" sz="1800" dirty="0">
                          <a:latin typeface="Avenir LT Std 45 Book" panose="020B0502020203020204" pitchFamily="34" charset="0"/>
                        </a:rPr>
                        <a:t>The Foreign Exchange Management (Cross Border Merger) Regulations, 2018 (FEMA 389/2018) dated 20.03.2018 are notified w.e.f. 20.03.2018.</a:t>
                      </a:r>
                    </a:p>
                    <a:p>
                      <a:pPr marL="265113" indent="0" algn="just">
                        <a:lnSpc>
                          <a:spcPct val="150000"/>
                        </a:lnSpc>
                        <a:spcBef>
                          <a:spcPts val="600"/>
                        </a:spcBef>
                        <a:spcAft>
                          <a:spcPts val="600"/>
                        </a:spcAft>
                        <a:buNone/>
                      </a:pPr>
                      <a:r>
                        <a:rPr lang="en-IN" sz="1600" dirty="0">
                          <a:latin typeface="Avenir LT Std 45 Book" panose="020B0502020203020204" pitchFamily="34" charset="0"/>
                        </a:rPr>
                        <a:t>As per the Regulations, Merger transactions in compliance with these Regulations shall be deemed to have been approved by Reserve Bank of India.  In other cases involving non compliance require prior approval of Reserve Bank of India.</a:t>
                      </a:r>
                      <a:endParaRPr lang="en-IN" sz="1600" b="0" dirty="0">
                        <a:solidFill>
                          <a:schemeClr val="tx1"/>
                        </a:solidFill>
                        <a:latin typeface="Avenir LT Std 45 Book" panose="020B0502020203020204" pitchFamily="34" charset="0"/>
                      </a:endParaRPr>
                    </a:p>
                  </a:txBody>
                  <a:tcPr/>
                </a:tc>
                <a:extLst>
                  <a:ext uri="{0D108BD9-81ED-4DB2-BD59-A6C34878D82A}">
                    <a16:rowId xmlns="" xmlns:a16="http://schemas.microsoft.com/office/drawing/2014/main" val="170904057"/>
                  </a:ext>
                </a:extLst>
              </a:tr>
            </a:tbl>
          </a:graphicData>
        </a:graphic>
      </p:graphicFrame>
      <p:sp>
        <p:nvSpPr>
          <p:cNvPr id="7" name="Slide Number Placeholder 6">
            <a:extLst>
              <a:ext uri="{FF2B5EF4-FFF2-40B4-BE49-F238E27FC236}">
                <a16:creationId xmlns="" xmlns:a16="http://schemas.microsoft.com/office/drawing/2014/main" id="{DD4A2F3D-11F9-46CC-B940-AA91A578D5FC}"/>
              </a:ext>
            </a:extLst>
          </p:cNvPr>
          <p:cNvSpPr>
            <a:spLocks noGrp="1"/>
          </p:cNvSpPr>
          <p:nvPr>
            <p:ph type="sldNum" sz="quarter" idx="12"/>
          </p:nvPr>
        </p:nvSpPr>
        <p:spPr/>
        <p:txBody>
          <a:bodyPr/>
          <a:lstStyle/>
          <a:p>
            <a:pPr>
              <a:defRPr/>
            </a:pPr>
            <a:fld id="{D21D2EF3-3AC2-0940-8B2D-0D416A4CC767}" type="slidenum">
              <a:rPr lang="es-ES" altLang="en-US" smtClean="0"/>
              <a:pPr>
                <a:defRPr/>
              </a:pPr>
              <a:t>2</a:t>
            </a:fld>
            <a:endParaRPr lang="es-ES" altLang="en-US" dirty="0"/>
          </a:p>
        </p:txBody>
      </p:sp>
      <p:sp>
        <p:nvSpPr>
          <p:cNvPr id="8" name="Footer Placeholder 7">
            <a:extLst>
              <a:ext uri="{FF2B5EF4-FFF2-40B4-BE49-F238E27FC236}">
                <a16:creationId xmlns="" xmlns:a16="http://schemas.microsoft.com/office/drawing/2014/main" id="{6533F95F-9CD0-4BDB-B13A-F1413D6D6E17}"/>
              </a:ext>
            </a:extLst>
          </p:cNvPr>
          <p:cNvSpPr>
            <a:spLocks noGrp="1"/>
          </p:cNvSpPr>
          <p:nvPr>
            <p:ph type="ftr" sz="quarter" idx="11"/>
          </p:nvPr>
        </p:nvSpPr>
        <p:spPr/>
        <p:txBody>
          <a:bodyPr/>
          <a:lstStyle/>
          <a:p>
            <a:pPr>
              <a:defRPr/>
            </a:pPr>
            <a:r>
              <a:rPr lang="es-ES"/>
              <a:t>PnP Consulting</a:t>
            </a:r>
          </a:p>
        </p:txBody>
      </p:sp>
      <p:sp>
        <p:nvSpPr>
          <p:cNvPr id="9" name="Footer Placeholder 5">
            <a:extLst>
              <a:ext uri="{FF2B5EF4-FFF2-40B4-BE49-F238E27FC236}">
                <a16:creationId xmlns="" xmlns:a16="http://schemas.microsoft.com/office/drawing/2014/main" id="{0D34866D-8463-4171-91AC-59D919C91B88}"/>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272306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0726C-C406-406F-9C9F-A6D122CEDA52}"/>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a:t>
            </a:r>
          </a:p>
        </p:txBody>
      </p:sp>
      <p:sp>
        <p:nvSpPr>
          <p:cNvPr id="7" name="Content Placeholder 6">
            <a:extLst>
              <a:ext uri="{FF2B5EF4-FFF2-40B4-BE49-F238E27FC236}">
                <a16:creationId xmlns="" xmlns:a16="http://schemas.microsoft.com/office/drawing/2014/main" id="{7B7F93A1-2FBD-413D-BD06-015A07B58839}"/>
              </a:ext>
            </a:extLst>
          </p:cNvPr>
          <p:cNvSpPr>
            <a:spLocks noGrp="1"/>
          </p:cNvSpPr>
          <p:nvPr>
            <p:ph idx="1"/>
          </p:nvPr>
        </p:nvSpPr>
        <p:spPr>
          <a:xfrm>
            <a:off x="107505" y="1556791"/>
            <a:ext cx="8640959" cy="4799559"/>
          </a:xfrm>
        </p:spPr>
        <p:txBody>
          <a:bodyPr>
            <a:normAutofit/>
          </a:bodyPr>
          <a:lstStyle/>
          <a:p>
            <a:pPr marL="363538" indent="-363538" algn="just">
              <a:buFont typeface="Wingdings" panose="05000000000000000000" pitchFamily="2" charset="2"/>
              <a:buChar char="Ø"/>
            </a:pPr>
            <a:r>
              <a:rPr lang="en-IN" dirty="0" smtClean="0">
                <a:latin typeface="Avenir LT Std 45 Book" panose="020B0502020203020204" pitchFamily="34" charset="0"/>
              </a:rPr>
              <a:t>A </a:t>
            </a:r>
            <a:r>
              <a:rPr lang="en-IN" dirty="0">
                <a:latin typeface="Avenir LT Std 45 Book" panose="020B0502020203020204" pitchFamily="34" charset="0"/>
              </a:rPr>
              <a:t>Cross Border </a:t>
            </a:r>
            <a:r>
              <a:rPr lang="en-IN" dirty="0" smtClean="0">
                <a:latin typeface="Avenir LT Std 45 Book" panose="020B0502020203020204" pitchFamily="34" charset="0"/>
              </a:rPr>
              <a:t>merger </a:t>
            </a:r>
            <a:r>
              <a:rPr lang="en-IN" dirty="0">
                <a:latin typeface="Avenir LT Std 45 Book" panose="020B0502020203020204" pitchFamily="34" charset="0"/>
              </a:rPr>
              <a:t>is a merger of two companies located in different countries.</a:t>
            </a:r>
          </a:p>
          <a:p>
            <a:pPr marL="363538" indent="-363538" algn="just">
              <a:buFont typeface="Wingdings" panose="05000000000000000000" pitchFamily="2" charset="2"/>
              <a:buChar char="Ø"/>
            </a:pPr>
            <a:r>
              <a:rPr lang="en-IN" dirty="0">
                <a:latin typeface="Avenir LT Std 45 Book" panose="020B0502020203020204" pitchFamily="34" charset="0"/>
              </a:rPr>
              <a:t>A Cross Border Merger could involve an Indian company merging with a foreign company or vice versa.</a:t>
            </a:r>
          </a:p>
          <a:p>
            <a:pPr marL="363538" indent="-363538" algn="just">
              <a:buFont typeface="Wingdings" panose="05000000000000000000" pitchFamily="2" charset="2"/>
              <a:buChar char="Ø"/>
            </a:pPr>
            <a:r>
              <a:rPr lang="en-IN" dirty="0">
                <a:latin typeface="Avenir LT Std 45 Book" panose="020B0502020203020204" pitchFamily="34" charset="0"/>
              </a:rPr>
              <a:t>If the Resultant Company formed due to merger:</a:t>
            </a:r>
          </a:p>
          <a:p>
            <a:pPr marL="0" indent="0">
              <a:buNone/>
            </a:pPr>
            <a:r>
              <a:rPr lang="en-IN" dirty="0">
                <a:latin typeface="Avenir LT Std 45 Book" panose="020B0502020203020204" pitchFamily="34" charset="0"/>
              </a:rPr>
              <a:t>	</a:t>
            </a:r>
            <a:r>
              <a:rPr lang="en-IN" sz="2800" dirty="0">
                <a:latin typeface="Avenir LT Std 45 Book" panose="020B0502020203020204" pitchFamily="34" charset="0"/>
              </a:rPr>
              <a:t>	       </a:t>
            </a:r>
            <a:r>
              <a:rPr lang="en-IN" sz="2800" dirty="0" smtClean="0">
                <a:latin typeface="Avenir LT Std 45 Book" panose="020B0502020203020204" pitchFamily="34" charset="0"/>
              </a:rPr>
              <a:t>is an</a:t>
            </a:r>
            <a:r>
              <a:rPr lang="en-IN" sz="2800" dirty="0">
                <a:latin typeface="Avenir LT Std 45 Book" panose="020B0502020203020204" pitchFamily="34" charset="0"/>
              </a:rPr>
              <a:t>				</a:t>
            </a:r>
            <a:r>
              <a:rPr lang="en-IN" sz="2800" dirty="0" smtClean="0">
                <a:latin typeface="Avenir LT Std 45 Book" panose="020B0502020203020204" pitchFamily="34" charset="0"/>
              </a:rPr>
              <a:t>is a</a:t>
            </a:r>
            <a:endParaRPr lang="en-IN" dirty="0" smtClean="0">
              <a:latin typeface="Avenir LT Std 45 Book" panose="020B0502020203020204" pitchFamily="34" charset="0"/>
            </a:endParaRPr>
          </a:p>
          <a:p>
            <a:pPr marL="0" indent="0">
              <a:buNone/>
            </a:pPr>
            <a:endParaRPr lang="en-IN" dirty="0" smtClean="0">
              <a:latin typeface="Avenir LT Std 45 Book" panose="020B0502020203020204" pitchFamily="34" charset="0"/>
            </a:endParaRPr>
          </a:p>
          <a:p>
            <a:pPr marL="0" indent="0">
              <a:buNone/>
            </a:pPr>
            <a:endParaRPr lang="en-IN" dirty="0">
              <a:latin typeface="Avenir LT Std 45 Book" panose="020B0502020203020204" pitchFamily="34" charset="0"/>
            </a:endParaRPr>
          </a:p>
          <a:p>
            <a:pPr marL="0" indent="0">
              <a:buNone/>
            </a:pPr>
            <a:r>
              <a:rPr lang="en-IN" dirty="0">
                <a:latin typeface="Avenir LT Std 45 Book" panose="020B0502020203020204" pitchFamily="34" charset="0"/>
              </a:rPr>
              <a:t>	</a:t>
            </a:r>
            <a:r>
              <a:rPr lang="en-IN" dirty="0" smtClean="0">
                <a:latin typeface="Avenir LT Std 45 Book" panose="020B0502020203020204" pitchFamily="34" charset="0"/>
              </a:rPr>
              <a:t>	</a:t>
            </a:r>
            <a:r>
              <a:rPr lang="en-IN" dirty="0">
                <a:latin typeface="Avenir LT Std 45 Book" panose="020B0502020203020204" pitchFamily="34" charset="0"/>
              </a:rPr>
              <a:t>			     </a:t>
            </a:r>
            <a:r>
              <a:rPr lang="en-IN" dirty="0" smtClean="0">
                <a:latin typeface="Avenir LT Std 45 Book" panose="020B0502020203020204" pitchFamily="34" charset="0"/>
              </a:rPr>
              <a:t>  or </a:t>
            </a:r>
            <a:endParaRPr lang="en-IN" dirty="0">
              <a:latin typeface="Avenir LT Std 45 Book" panose="020B0502020203020204" pitchFamily="34" charset="0"/>
            </a:endParaRPr>
          </a:p>
          <a:p>
            <a:pPr marL="0" indent="0">
              <a:buNone/>
            </a:pPr>
            <a:r>
              <a:rPr lang="en-IN" sz="2000" dirty="0">
                <a:latin typeface="Avenir LT Std 45 Book" panose="020B0502020203020204" pitchFamily="34" charset="0"/>
              </a:rPr>
              <a:t/>
            </a:r>
            <a:br>
              <a:rPr lang="en-IN" sz="2000" dirty="0">
                <a:latin typeface="Avenir LT Std 45 Book" panose="020B0502020203020204" pitchFamily="34" charset="0"/>
              </a:rPr>
            </a:br>
            <a:r>
              <a:rPr lang="en-IN" sz="2000" dirty="0">
                <a:latin typeface="Avenir LT Std 45 Book" panose="020B0502020203020204" pitchFamily="34" charset="0"/>
              </a:rPr>
              <a:t>    </a:t>
            </a:r>
            <a:r>
              <a:rPr lang="en-IN" sz="2400" b="1" dirty="0">
                <a:latin typeface="Avenir LT Std 45 Book" panose="020B0502020203020204" pitchFamily="34" charset="0"/>
              </a:rPr>
              <a:t>     </a:t>
            </a:r>
            <a:r>
              <a:rPr lang="en-IN" sz="2400" b="1" dirty="0" smtClean="0">
                <a:latin typeface="Avenir LT Std 45 Book" panose="020B0502020203020204" pitchFamily="34" charset="0"/>
              </a:rPr>
              <a:t>								</a:t>
            </a:r>
          </a:p>
          <a:p>
            <a:pPr marL="0" indent="0">
              <a:buNone/>
            </a:pPr>
            <a:r>
              <a:rPr lang="en-IN" sz="2400" b="1" dirty="0">
                <a:latin typeface="Avenir LT Std 45 Book" panose="020B0502020203020204" pitchFamily="34" charset="0"/>
              </a:rPr>
              <a:t>	</a:t>
            </a:r>
            <a:r>
              <a:rPr lang="en-IN" sz="2400" b="1" dirty="0" smtClean="0">
                <a:latin typeface="Avenir LT Std 45 Book" panose="020B0502020203020204" pitchFamily="34" charset="0"/>
              </a:rPr>
              <a:t>     </a:t>
            </a:r>
            <a:r>
              <a:rPr lang="en-IN" sz="2800" b="1" dirty="0" smtClean="0">
                <a:solidFill>
                  <a:schemeClr val="accent6">
                    <a:lumMod val="50000"/>
                  </a:schemeClr>
                </a:solidFill>
                <a:latin typeface="Avenir LT Std 45 Book" panose="020B0502020203020204" pitchFamily="34" charset="0"/>
              </a:rPr>
              <a:t>Inbound </a:t>
            </a:r>
            <a:r>
              <a:rPr lang="en-IN" sz="2800" b="1" dirty="0">
                <a:solidFill>
                  <a:schemeClr val="accent6">
                    <a:lumMod val="50000"/>
                  </a:schemeClr>
                </a:solidFill>
                <a:latin typeface="Avenir LT Std 45 Book" panose="020B0502020203020204" pitchFamily="34" charset="0"/>
              </a:rPr>
              <a:t>Merger		</a:t>
            </a:r>
            <a:r>
              <a:rPr lang="en-IN" sz="2800" b="1" dirty="0" smtClean="0">
                <a:solidFill>
                  <a:schemeClr val="accent6">
                    <a:lumMod val="50000"/>
                  </a:schemeClr>
                </a:solidFill>
                <a:latin typeface="Avenir LT Std 45 Book" panose="020B0502020203020204" pitchFamily="34" charset="0"/>
              </a:rPr>
              <a:t>Outbound </a:t>
            </a:r>
            <a:r>
              <a:rPr lang="en-IN" sz="2800" b="1" dirty="0">
                <a:solidFill>
                  <a:schemeClr val="accent6">
                    <a:lumMod val="50000"/>
                  </a:schemeClr>
                </a:solidFill>
                <a:latin typeface="Avenir LT Std 45 Book" panose="020B0502020203020204" pitchFamily="34" charset="0"/>
              </a:rPr>
              <a:t>Merger</a:t>
            </a:r>
            <a:endParaRPr lang="en-IN" sz="2400" b="1" dirty="0">
              <a:solidFill>
                <a:schemeClr val="accent6">
                  <a:lumMod val="50000"/>
                </a:schemeClr>
              </a:solidFill>
              <a:latin typeface="Avenir LT Std 45 Book" panose="020B0502020203020204" pitchFamily="34" charset="0"/>
            </a:endParaRPr>
          </a:p>
          <a:p>
            <a:pPr marL="0" indent="0">
              <a:buNone/>
            </a:pPr>
            <a:endParaRPr lang="en-IN" dirty="0"/>
          </a:p>
        </p:txBody>
      </p:sp>
      <p:sp>
        <p:nvSpPr>
          <p:cNvPr id="8" name="TextBox 7">
            <a:extLst>
              <a:ext uri="{FF2B5EF4-FFF2-40B4-BE49-F238E27FC236}">
                <a16:creationId xmlns="" xmlns:a16="http://schemas.microsoft.com/office/drawing/2014/main" id="{2D099567-8619-417A-8DD5-7F8D702CC337}"/>
              </a:ext>
            </a:extLst>
          </p:cNvPr>
          <p:cNvSpPr txBox="1"/>
          <p:nvPr/>
        </p:nvSpPr>
        <p:spPr>
          <a:xfrm>
            <a:off x="1126235" y="4611406"/>
            <a:ext cx="2825235" cy="461665"/>
          </a:xfrm>
          <a:prstGeom prst="rect">
            <a:avLst/>
          </a:prstGeom>
          <a:noFill/>
          <a:ln>
            <a:solidFill>
              <a:schemeClr val="tx1"/>
            </a:solidFill>
          </a:ln>
        </p:spPr>
        <p:txBody>
          <a:bodyPr wrap="square" rtlCol="0">
            <a:spAutoFit/>
          </a:bodyPr>
          <a:lstStyle/>
          <a:p>
            <a:pPr algn="ctr"/>
            <a:r>
              <a:rPr lang="en-IN" sz="2400" b="1" dirty="0"/>
              <a:t>Indian Company</a:t>
            </a:r>
          </a:p>
        </p:txBody>
      </p:sp>
      <p:sp>
        <p:nvSpPr>
          <p:cNvPr id="9" name="TextBox 8">
            <a:extLst>
              <a:ext uri="{FF2B5EF4-FFF2-40B4-BE49-F238E27FC236}">
                <a16:creationId xmlns="" xmlns:a16="http://schemas.microsoft.com/office/drawing/2014/main" id="{96759CE2-34B5-414E-AF30-D2EC77EBE12E}"/>
              </a:ext>
            </a:extLst>
          </p:cNvPr>
          <p:cNvSpPr txBox="1"/>
          <p:nvPr/>
        </p:nvSpPr>
        <p:spPr>
          <a:xfrm>
            <a:off x="4771100" y="4653136"/>
            <a:ext cx="2825235" cy="461665"/>
          </a:xfrm>
          <a:prstGeom prst="rect">
            <a:avLst/>
          </a:prstGeom>
          <a:noFill/>
          <a:ln>
            <a:solidFill>
              <a:schemeClr val="tx1"/>
            </a:solidFill>
          </a:ln>
        </p:spPr>
        <p:txBody>
          <a:bodyPr wrap="square" rtlCol="0">
            <a:spAutoFit/>
          </a:bodyPr>
          <a:lstStyle/>
          <a:p>
            <a:pPr algn="ctr"/>
            <a:r>
              <a:rPr lang="en-IN" sz="2400" b="1" dirty="0"/>
              <a:t>Foreign Company</a:t>
            </a:r>
          </a:p>
        </p:txBody>
      </p:sp>
      <p:sp>
        <p:nvSpPr>
          <p:cNvPr id="10" name="Arrow: Down 9">
            <a:extLst>
              <a:ext uri="{FF2B5EF4-FFF2-40B4-BE49-F238E27FC236}">
                <a16:creationId xmlns="" xmlns:a16="http://schemas.microsoft.com/office/drawing/2014/main" id="{E14C7CA5-A4BB-44AF-8749-237AA54BE9A3}"/>
              </a:ext>
            </a:extLst>
          </p:cNvPr>
          <p:cNvSpPr/>
          <p:nvPr/>
        </p:nvSpPr>
        <p:spPr>
          <a:xfrm>
            <a:off x="2394837" y="3824559"/>
            <a:ext cx="288032" cy="798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Down 10">
            <a:extLst>
              <a:ext uri="{FF2B5EF4-FFF2-40B4-BE49-F238E27FC236}">
                <a16:creationId xmlns="" xmlns:a16="http://schemas.microsoft.com/office/drawing/2014/main" id="{F827DA01-003B-4633-AF12-206401C6543D}"/>
              </a:ext>
            </a:extLst>
          </p:cNvPr>
          <p:cNvSpPr/>
          <p:nvPr/>
        </p:nvSpPr>
        <p:spPr>
          <a:xfrm>
            <a:off x="5940152" y="3812448"/>
            <a:ext cx="288032" cy="7989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Slide Number Placeholder 4">
            <a:extLst>
              <a:ext uri="{FF2B5EF4-FFF2-40B4-BE49-F238E27FC236}">
                <a16:creationId xmlns="" xmlns:a16="http://schemas.microsoft.com/office/drawing/2014/main" id="{8A19C3C1-EB7D-4392-8098-0184DC97EE9A}"/>
              </a:ext>
            </a:extLst>
          </p:cNvPr>
          <p:cNvSpPr>
            <a:spLocks noGrp="1"/>
          </p:cNvSpPr>
          <p:nvPr>
            <p:ph type="sldNum" sz="quarter" idx="12"/>
          </p:nvPr>
        </p:nvSpPr>
        <p:spPr/>
        <p:txBody>
          <a:bodyPr/>
          <a:lstStyle/>
          <a:p>
            <a:pPr>
              <a:defRPr/>
            </a:pPr>
            <a:fld id="{D21D2EF3-3AC2-0940-8B2D-0D416A4CC767}" type="slidenum">
              <a:rPr lang="es-ES" altLang="en-US" smtClean="0"/>
              <a:pPr>
                <a:defRPr/>
              </a:pPr>
              <a:t>3</a:t>
            </a:fld>
            <a:endParaRPr lang="es-ES" altLang="en-US" dirty="0"/>
          </a:p>
        </p:txBody>
      </p:sp>
      <p:sp>
        <p:nvSpPr>
          <p:cNvPr id="6" name="Footer Placeholder 5">
            <a:extLst>
              <a:ext uri="{FF2B5EF4-FFF2-40B4-BE49-F238E27FC236}">
                <a16:creationId xmlns="" xmlns:a16="http://schemas.microsoft.com/office/drawing/2014/main" id="{BAED56DB-65E2-432A-8C69-679068CA6ABC}"/>
              </a:ext>
            </a:extLst>
          </p:cNvPr>
          <p:cNvSpPr>
            <a:spLocks noGrp="1"/>
          </p:cNvSpPr>
          <p:nvPr>
            <p:ph type="ftr" sz="quarter" idx="11"/>
          </p:nvPr>
        </p:nvSpPr>
        <p:spPr/>
        <p:txBody>
          <a:bodyPr/>
          <a:lstStyle/>
          <a:p>
            <a:pPr>
              <a:defRPr/>
            </a:pPr>
            <a:r>
              <a:rPr lang="es-ES"/>
              <a:t>PnP Consulting</a:t>
            </a:r>
          </a:p>
        </p:txBody>
      </p:sp>
      <p:sp>
        <p:nvSpPr>
          <p:cNvPr id="12" name="Footer Placeholder 5">
            <a:extLst>
              <a:ext uri="{FF2B5EF4-FFF2-40B4-BE49-F238E27FC236}">
                <a16:creationId xmlns="" xmlns:a16="http://schemas.microsoft.com/office/drawing/2014/main" id="{39E67A51-7FD7-42A9-9275-EB6282E61F83}"/>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
        <p:nvSpPr>
          <p:cNvPr id="13" name="Arrow: Down 9">
            <a:extLst>
              <a:ext uri="{FF2B5EF4-FFF2-40B4-BE49-F238E27FC236}">
                <a16:creationId xmlns="" xmlns:a16="http://schemas.microsoft.com/office/drawing/2014/main" id="{E14C7CA5-A4BB-44AF-8749-237AA54BE9A3}"/>
              </a:ext>
            </a:extLst>
          </p:cNvPr>
          <p:cNvSpPr/>
          <p:nvPr/>
        </p:nvSpPr>
        <p:spPr>
          <a:xfrm>
            <a:off x="2458121" y="5111336"/>
            <a:ext cx="243567" cy="5756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Arrow: Down 10">
            <a:extLst>
              <a:ext uri="{FF2B5EF4-FFF2-40B4-BE49-F238E27FC236}">
                <a16:creationId xmlns="" xmlns:a16="http://schemas.microsoft.com/office/drawing/2014/main" id="{F827DA01-003B-4633-AF12-206401C6543D}"/>
              </a:ext>
            </a:extLst>
          </p:cNvPr>
          <p:cNvSpPr/>
          <p:nvPr/>
        </p:nvSpPr>
        <p:spPr>
          <a:xfrm>
            <a:off x="5940152" y="5134579"/>
            <a:ext cx="288032" cy="5524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07074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0726C-C406-406F-9C9F-A6D122CEDA52}"/>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 – Key FEMA Issues</a:t>
            </a:r>
          </a:p>
        </p:txBody>
      </p:sp>
      <p:sp>
        <p:nvSpPr>
          <p:cNvPr id="7" name="Content Placeholder 6">
            <a:extLst>
              <a:ext uri="{FF2B5EF4-FFF2-40B4-BE49-F238E27FC236}">
                <a16:creationId xmlns="" xmlns:a16="http://schemas.microsoft.com/office/drawing/2014/main" id="{7B7F93A1-2FBD-413D-BD06-015A07B58839}"/>
              </a:ext>
            </a:extLst>
          </p:cNvPr>
          <p:cNvSpPr>
            <a:spLocks noGrp="1"/>
          </p:cNvSpPr>
          <p:nvPr>
            <p:ph idx="1"/>
          </p:nvPr>
        </p:nvSpPr>
        <p:spPr/>
        <p:txBody>
          <a:bodyPr/>
          <a:lstStyle/>
          <a:p>
            <a:pPr marL="0" indent="0">
              <a:buNone/>
            </a:pPr>
            <a:endParaRPr lang="en-IN" sz="2400" b="1" dirty="0">
              <a:solidFill>
                <a:srgbClr val="0070C0"/>
              </a:solidFill>
              <a:latin typeface="Avenir LT Std 45 Book" panose="020B0502020203020204" pitchFamily="34" charset="0"/>
            </a:endParaRPr>
          </a:p>
          <a:p>
            <a:pPr marL="0" indent="0">
              <a:buNone/>
            </a:pPr>
            <a:endParaRPr lang="en-IN" b="1" dirty="0">
              <a:latin typeface="Avenir LT Std 45 Book" panose="020B0502020203020204" pitchFamily="34" charset="0"/>
            </a:endParaRPr>
          </a:p>
          <a:p>
            <a:pPr marL="363538" indent="-363538" algn="just">
              <a:buFont typeface="Wingdings" panose="05000000000000000000" pitchFamily="2" charset="2"/>
              <a:buChar char="Ø"/>
            </a:pPr>
            <a:endParaRPr lang="en-IN" dirty="0">
              <a:latin typeface="Avenir LT Std 45 Book" panose="020B0502020203020204" pitchFamily="34" charset="0"/>
            </a:endParaRPr>
          </a:p>
          <a:p>
            <a:pPr marL="363538" indent="-363538" algn="just">
              <a:buFont typeface="Wingdings" panose="05000000000000000000" pitchFamily="2" charset="2"/>
              <a:buChar char="Ø"/>
            </a:pPr>
            <a:endParaRPr lang="en-IN" dirty="0">
              <a:latin typeface="Avenir LT Std 45 Book" panose="020B0502020203020204" pitchFamily="34" charset="0"/>
            </a:endParaRPr>
          </a:p>
        </p:txBody>
      </p:sp>
      <p:graphicFrame>
        <p:nvGraphicFramePr>
          <p:cNvPr id="5" name="Diagram 4">
            <a:extLst>
              <a:ext uri="{FF2B5EF4-FFF2-40B4-BE49-F238E27FC236}">
                <a16:creationId xmlns="" xmlns:a16="http://schemas.microsoft.com/office/drawing/2014/main" id="{ED359FDD-A63E-4019-8C75-1707FD2EF248}"/>
              </a:ext>
            </a:extLst>
          </p:cNvPr>
          <p:cNvGraphicFramePr/>
          <p:nvPr>
            <p:extLst>
              <p:ext uri="{D42A27DB-BD31-4B8C-83A1-F6EECF244321}">
                <p14:modId xmlns:p14="http://schemas.microsoft.com/office/powerpoint/2010/main" val="685640931"/>
              </p:ext>
            </p:extLst>
          </p:nvPr>
        </p:nvGraphicFramePr>
        <p:xfrm>
          <a:off x="969987" y="150495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 xmlns:a16="http://schemas.microsoft.com/office/drawing/2014/main" id="{E8DF674E-F22D-4044-A1DC-FA6638231A91}"/>
              </a:ext>
            </a:extLst>
          </p:cNvPr>
          <p:cNvSpPr>
            <a:spLocks noGrp="1"/>
          </p:cNvSpPr>
          <p:nvPr>
            <p:ph type="sldNum" sz="quarter" idx="12"/>
          </p:nvPr>
        </p:nvSpPr>
        <p:spPr/>
        <p:txBody>
          <a:bodyPr/>
          <a:lstStyle/>
          <a:p>
            <a:pPr>
              <a:defRPr/>
            </a:pPr>
            <a:fld id="{D21D2EF3-3AC2-0940-8B2D-0D416A4CC767}" type="slidenum">
              <a:rPr lang="es-ES" altLang="en-US" smtClean="0"/>
              <a:pPr>
                <a:defRPr/>
              </a:pPr>
              <a:t>4</a:t>
            </a:fld>
            <a:endParaRPr lang="es-ES" altLang="en-US" dirty="0"/>
          </a:p>
        </p:txBody>
      </p:sp>
      <p:sp>
        <p:nvSpPr>
          <p:cNvPr id="8" name="Footer Placeholder 7">
            <a:extLst>
              <a:ext uri="{FF2B5EF4-FFF2-40B4-BE49-F238E27FC236}">
                <a16:creationId xmlns="" xmlns:a16="http://schemas.microsoft.com/office/drawing/2014/main" id="{E420F0A5-62BD-4886-B762-B45C2F36B7A3}"/>
              </a:ext>
            </a:extLst>
          </p:cNvPr>
          <p:cNvSpPr>
            <a:spLocks noGrp="1"/>
          </p:cNvSpPr>
          <p:nvPr>
            <p:ph type="ftr" sz="quarter" idx="11"/>
          </p:nvPr>
        </p:nvSpPr>
        <p:spPr/>
        <p:txBody>
          <a:bodyPr/>
          <a:lstStyle/>
          <a:p>
            <a:pPr>
              <a:defRPr/>
            </a:pPr>
            <a:r>
              <a:rPr lang="es-ES"/>
              <a:t>PnP Consulting</a:t>
            </a:r>
          </a:p>
        </p:txBody>
      </p:sp>
      <p:sp>
        <p:nvSpPr>
          <p:cNvPr id="9" name="Footer Placeholder 5">
            <a:extLst>
              <a:ext uri="{FF2B5EF4-FFF2-40B4-BE49-F238E27FC236}">
                <a16:creationId xmlns="" xmlns:a16="http://schemas.microsoft.com/office/drawing/2014/main" id="{1FD0E180-5318-4FC6-99AB-DD5D504BD674}"/>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400119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6E94FA-26AD-4CE2-96F6-D5E988558D7D}"/>
              </a:ext>
            </a:extLst>
          </p:cNvPr>
          <p:cNvSpPr>
            <a:spLocks noGrp="1"/>
          </p:cNvSpPr>
          <p:nvPr>
            <p:ph type="title"/>
          </p:nvPr>
        </p:nvSpPr>
        <p:spPr>
          <a:xfrm>
            <a:off x="899592" y="18256"/>
            <a:ext cx="7886700" cy="1034532"/>
          </a:xfrm>
        </p:spPr>
        <p:txBody>
          <a:bodyPr>
            <a:normAutofit/>
          </a:bodyPr>
          <a:lstStyle/>
          <a:p>
            <a:r>
              <a:rPr lang="en-IN" sz="3200" b="1" dirty="0">
                <a:solidFill>
                  <a:srgbClr val="000085"/>
                </a:solidFill>
                <a:latin typeface="Avenir Book" charset="0"/>
              </a:rPr>
              <a:t>Cross Border Merger – Compensation</a:t>
            </a:r>
          </a:p>
        </p:txBody>
      </p:sp>
      <p:sp>
        <p:nvSpPr>
          <p:cNvPr id="3" name="Content Placeholder 2">
            <a:extLst>
              <a:ext uri="{FF2B5EF4-FFF2-40B4-BE49-F238E27FC236}">
                <a16:creationId xmlns="" xmlns:a16="http://schemas.microsoft.com/office/drawing/2014/main" id="{4D789EFD-1CC5-4C74-B18D-1F7DF2AA1758}"/>
              </a:ext>
            </a:extLst>
          </p:cNvPr>
          <p:cNvSpPr>
            <a:spLocks noGrp="1"/>
          </p:cNvSpPr>
          <p:nvPr>
            <p:ph idx="1"/>
          </p:nvPr>
        </p:nvSpPr>
        <p:spPr/>
        <p:txBody>
          <a:bodyPr/>
          <a:lstStyle/>
          <a:p>
            <a:pPr marL="0" indent="0">
              <a:buNone/>
            </a:pPr>
            <a:endParaRPr lang="en-IN" sz="2400" b="1" dirty="0">
              <a:solidFill>
                <a:schemeClr val="accent5">
                  <a:lumMod val="75000"/>
                </a:schemeClr>
              </a:solidFill>
            </a:endParaRPr>
          </a:p>
          <a:p>
            <a:pPr marL="0" indent="0">
              <a:buNone/>
            </a:pPr>
            <a:endParaRPr lang="en-IN" b="1" dirty="0"/>
          </a:p>
          <a:p>
            <a:pPr marL="0" indent="0">
              <a:buNone/>
            </a:pPr>
            <a:endParaRPr lang="en-IN" b="1" dirty="0"/>
          </a:p>
          <a:p>
            <a:pPr marL="0" indent="0">
              <a:buNone/>
            </a:pPr>
            <a:endParaRPr lang="en-IN" b="1" dirty="0"/>
          </a:p>
          <a:p>
            <a:pPr marL="0" indent="0">
              <a:buNone/>
            </a:pPr>
            <a:endParaRPr lang="en-IN" b="1" dirty="0"/>
          </a:p>
        </p:txBody>
      </p:sp>
      <p:graphicFrame>
        <p:nvGraphicFramePr>
          <p:cNvPr id="6" name="Table 5">
            <a:extLst>
              <a:ext uri="{FF2B5EF4-FFF2-40B4-BE49-F238E27FC236}">
                <a16:creationId xmlns="" xmlns:a16="http://schemas.microsoft.com/office/drawing/2014/main" id="{EE077B82-FA6B-4DDD-BEC4-F57B6EBD0560}"/>
              </a:ext>
            </a:extLst>
          </p:cNvPr>
          <p:cNvGraphicFramePr>
            <a:graphicFrameLocks noGrp="1"/>
          </p:cNvGraphicFramePr>
          <p:nvPr>
            <p:extLst>
              <p:ext uri="{D42A27DB-BD31-4B8C-83A1-F6EECF244321}">
                <p14:modId xmlns:p14="http://schemas.microsoft.com/office/powerpoint/2010/main" val="1833954843"/>
              </p:ext>
            </p:extLst>
          </p:nvPr>
        </p:nvGraphicFramePr>
        <p:xfrm>
          <a:off x="179512" y="1232175"/>
          <a:ext cx="8606780" cy="2040047"/>
        </p:xfrm>
        <a:graphic>
          <a:graphicData uri="http://schemas.openxmlformats.org/drawingml/2006/table">
            <a:tbl>
              <a:tblPr firstRow="1" bandRow="1">
                <a:tableStyleId>{5C22544A-7EE6-4342-B048-85BDC9FD1C3A}</a:tableStyleId>
              </a:tblPr>
              <a:tblGrid>
                <a:gridCol w="2907555">
                  <a:extLst>
                    <a:ext uri="{9D8B030D-6E8A-4147-A177-3AD203B41FA5}">
                      <a16:colId xmlns="" xmlns:a16="http://schemas.microsoft.com/office/drawing/2014/main" val="1227651710"/>
                    </a:ext>
                  </a:extLst>
                </a:gridCol>
                <a:gridCol w="5699225">
                  <a:extLst>
                    <a:ext uri="{9D8B030D-6E8A-4147-A177-3AD203B41FA5}">
                      <a16:colId xmlns="" xmlns:a16="http://schemas.microsoft.com/office/drawing/2014/main" val="568666381"/>
                    </a:ext>
                  </a:extLst>
                </a:gridCol>
              </a:tblGrid>
              <a:tr h="600466">
                <a:tc gridSpan="2">
                  <a:txBody>
                    <a:bodyPr/>
                    <a:lstStyle/>
                    <a:p>
                      <a:r>
                        <a:rPr lang="en-IN" sz="2000" dirty="0"/>
                        <a:t>Inbound Merger:</a:t>
                      </a:r>
                      <a:endParaRPr lang="en-IN" sz="2000" dirty="0">
                        <a:solidFill>
                          <a:schemeClr val="tx1"/>
                        </a:solidFill>
                      </a:endParaRPr>
                    </a:p>
                  </a:txBody>
                  <a:tcPr/>
                </a:tc>
                <a:tc hMerge="1">
                  <a:txBody>
                    <a:bodyPr/>
                    <a:lstStyle/>
                    <a:p>
                      <a:endParaRPr lang="en-IN" dirty="0"/>
                    </a:p>
                  </a:txBody>
                  <a:tcPr>
                    <a:solidFill>
                      <a:schemeClr val="accent2">
                        <a:lumMod val="20000"/>
                        <a:lumOff val="80000"/>
                      </a:schemeClr>
                    </a:solidFill>
                  </a:tcPr>
                </a:tc>
                <a:extLst>
                  <a:ext uri="{0D108BD9-81ED-4DB2-BD59-A6C34878D82A}">
                    <a16:rowId xmlns="" xmlns:a16="http://schemas.microsoft.com/office/drawing/2014/main" val="2972131965"/>
                  </a:ext>
                </a:extLst>
              </a:tr>
              <a:tr h="561975">
                <a:tc>
                  <a:txBody>
                    <a:bodyPr/>
                    <a:lstStyle/>
                    <a:p>
                      <a:pPr algn="just"/>
                      <a:r>
                        <a:rPr lang="en-IN" sz="1800" dirty="0"/>
                        <a:t>Cash Payment</a:t>
                      </a:r>
                    </a:p>
                  </a:txBody>
                  <a:tcPr anchor="ctr"/>
                </a:tc>
                <a:tc>
                  <a:txBody>
                    <a:bodyPr/>
                    <a:lstStyle/>
                    <a:p>
                      <a:pPr algn="just"/>
                      <a:r>
                        <a:rPr lang="en-IN" sz="1800" dirty="0"/>
                        <a:t>Permitted as per the Scheme sanctioned by NCLT</a:t>
                      </a:r>
                    </a:p>
                  </a:txBody>
                  <a:tcPr anchor="ctr"/>
                </a:tc>
                <a:extLst>
                  <a:ext uri="{0D108BD9-81ED-4DB2-BD59-A6C34878D82A}">
                    <a16:rowId xmlns="" xmlns:a16="http://schemas.microsoft.com/office/drawing/2014/main" val="684604649"/>
                  </a:ext>
                </a:extLst>
              </a:tr>
              <a:tr h="877606">
                <a:tc>
                  <a:txBody>
                    <a:bodyPr/>
                    <a:lstStyle/>
                    <a:p>
                      <a:pPr algn="just"/>
                      <a:r>
                        <a:rPr lang="en-IN" sz="1800" dirty="0"/>
                        <a:t>Issue of Shares or Securities</a:t>
                      </a:r>
                    </a:p>
                  </a:txBody>
                  <a:tcPr anchor="ctr"/>
                </a:tc>
                <a:tc>
                  <a:txBody>
                    <a:bodyPr/>
                    <a:lstStyle/>
                    <a:p>
                      <a:pPr algn="just"/>
                      <a:r>
                        <a:rPr lang="en-IN" sz="1800" dirty="0"/>
                        <a:t>May issue or transfer any </a:t>
                      </a:r>
                      <a:r>
                        <a:rPr lang="en-IN" sz="1800" dirty="0" smtClean="0"/>
                        <a:t>Security   </a:t>
                      </a:r>
                      <a:r>
                        <a:rPr lang="en-IN" sz="1800" dirty="0"/>
                        <a:t>and / or </a:t>
                      </a:r>
                      <a:endParaRPr lang="en-IN" sz="1800" dirty="0" smtClean="0"/>
                    </a:p>
                    <a:p>
                      <a:pPr algn="just"/>
                      <a:r>
                        <a:rPr lang="en-IN" sz="1800" dirty="0" smtClean="0"/>
                        <a:t>a </a:t>
                      </a:r>
                      <a:r>
                        <a:rPr lang="en-IN" sz="1800" b="1" dirty="0">
                          <a:solidFill>
                            <a:srgbClr val="C00000"/>
                          </a:solidFill>
                        </a:rPr>
                        <a:t>foreign security </a:t>
                      </a:r>
                      <a:r>
                        <a:rPr lang="en-IN" sz="1800" dirty="0"/>
                        <a:t>as per FEMA 20(R)</a:t>
                      </a:r>
                    </a:p>
                  </a:txBody>
                  <a:tcPr anchor="ctr"/>
                </a:tc>
                <a:extLst>
                  <a:ext uri="{0D108BD9-81ED-4DB2-BD59-A6C34878D82A}">
                    <a16:rowId xmlns="" xmlns:a16="http://schemas.microsoft.com/office/drawing/2014/main" val="3157448110"/>
                  </a:ext>
                </a:extLst>
              </a:tr>
            </a:tbl>
          </a:graphicData>
        </a:graphic>
      </p:graphicFrame>
      <p:graphicFrame>
        <p:nvGraphicFramePr>
          <p:cNvPr id="7" name="Table 6">
            <a:extLst>
              <a:ext uri="{FF2B5EF4-FFF2-40B4-BE49-F238E27FC236}">
                <a16:creationId xmlns="" xmlns:a16="http://schemas.microsoft.com/office/drawing/2014/main" id="{1865E1B8-D020-47FF-9EE1-7409316861B3}"/>
              </a:ext>
            </a:extLst>
          </p:cNvPr>
          <p:cNvGraphicFramePr>
            <a:graphicFrameLocks noGrp="1"/>
          </p:cNvGraphicFramePr>
          <p:nvPr>
            <p:extLst>
              <p:ext uri="{D42A27DB-BD31-4B8C-83A1-F6EECF244321}">
                <p14:modId xmlns:p14="http://schemas.microsoft.com/office/powerpoint/2010/main" val="152621694"/>
              </p:ext>
            </p:extLst>
          </p:nvPr>
        </p:nvGraphicFramePr>
        <p:xfrm>
          <a:off x="179512" y="3451609"/>
          <a:ext cx="8606780" cy="2725354"/>
        </p:xfrm>
        <a:graphic>
          <a:graphicData uri="http://schemas.openxmlformats.org/drawingml/2006/table">
            <a:tbl>
              <a:tblPr firstRow="1" bandRow="1">
                <a:tableStyleId>{5C22544A-7EE6-4342-B048-85BDC9FD1C3A}</a:tableStyleId>
              </a:tblPr>
              <a:tblGrid>
                <a:gridCol w="8606780">
                  <a:extLst>
                    <a:ext uri="{9D8B030D-6E8A-4147-A177-3AD203B41FA5}">
                      <a16:colId xmlns="" xmlns:a16="http://schemas.microsoft.com/office/drawing/2014/main" val="1227651710"/>
                    </a:ext>
                  </a:extLst>
                </a:gridCol>
              </a:tblGrid>
              <a:tr h="527246">
                <a:tc>
                  <a:txBody>
                    <a:bodyPr/>
                    <a:lstStyle/>
                    <a:p>
                      <a:pPr>
                        <a:spcBef>
                          <a:spcPts val="600"/>
                        </a:spcBef>
                        <a:spcAft>
                          <a:spcPts val="600"/>
                        </a:spcAft>
                      </a:pPr>
                      <a:r>
                        <a:rPr lang="en-IN" sz="2000" dirty="0"/>
                        <a:t>Challenges:</a:t>
                      </a:r>
                      <a:endParaRPr lang="en-IN" sz="2000" dirty="0">
                        <a:solidFill>
                          <a:schemeClr val="tx1"/>
                        </a:solidFill>
                      </a:endParaRPr>
                    </a:p>
                  </a:txBody>
                  <a:tcPr/>
                </a:tc>
                <a:extLst>
                  <a:ext uri="{0D108BD9-81ED-4DB2-BD59-A6C34878D82A}">
                    <a16:rowId xmlns="" xmlns:a16="http://schemas.microsoft.com/office/drawing/2014/main" val="2972131965"/>
                  </a:ext>
                </a:extLst>
              </a:tr>
              <a:tr h="2198108">
                <a:tc>
                  <a:txBody>
                    <a:bodyPr/>
                    <a:lstStyle/>
                    <a:p>
                      <a:pPr marL="342900" indent="-342900" algn="just">
                        <a:spcBef>
                          <a:spcPts val="600"/>
                        </a:spcBef>
                        <a:spcAft>
                          <a:spcPts val="600"/>
                        </a:spcAft>
                        <a:buFont typeface="+mj-lt"/>
                        <a:buAutoNum type="arabicPeriod"/>
                      </a:pPr>
                      <a:r>
                        <a:rPr lang="en-IN" sz="1800" dirty="0"/>
                        <a:t>As per FEMA 20(R), </a:t>
                      </a:r>
                      <a:r>
                        <a:rPr lang="en-IN" sz="1800" b="1" dirty="0">
                          <a:solidFill>
                            <a:srgbClr val="C00000"/>
                          </a:solidFill>
                        </a:rPr>
                        <a:t>Foreign Security</a:t>
                      </a:r>
                      <a:r>
                        <a:rPr lang="en-IN" sz="1800" dirty="0"/>
                        <a:t> is not permitted to be issued by an Indian Company.        Only Depository Receipts are permitted – </a:t>
                      </a:r>
                      <a:r>
                        <a:rPr lang="en-IN" sz="1800" dirty="0" err="1" smtClean="0"/>
                        <a:t>Eg</a:t>
                      </a:r>
                      <a:r>
                        <a:rPr lang="en-IN" sz="1800" dirty="0" smtClean="0"/>
                        <a:t> </a:t>
                      </a:r>
                      <a:r>
                        <a:rPr lang="en-IN" sz="1800" dirty="0"/>
                        <a:t>ADR, GDR or Unlisted Depository Receipts.</a:t>
                      </a:r>
                    </a:p>
                    <a:p>
                      <a:pPr marL="342900" indent="-342900" algn="just">
                        <a:spcBef>
                          <a:spcPts val="600"/>
                        </a:spcBef>
                        <a:spcAft>
                          <a:spcPts val="600"/>
                        </a:spcAft>
                        <a:buFont typeface="+mj-lt"/>
                        <a:buAutoNum type="arabicPeriod"/>
                      </a:pPr>
                      <a:r>
                        <a:rPr lang="en-IN" sz="1800" b="1" dirty="0" smtClean="0"/>
                        <a:t>Foreign Listing </a:t>
                      </a:r>
                      <a:r>
                        <a:rPr lang="en-IN" sz="1800" dirty="0" smtClean="0"/>
                        <a:t>:Presently</a:t>
                      </a:r>
                      <a:r>
                        <a:rPr lang="en-IN" sz="1800" dirty="0"/>
                        <a:t>, Indian companies are not permitted to list on foreign Stock Exchanges and Vice Versa – However, SEBI is actively considering to permit foreign listing of Indian Companies and vice versa.</a:t>
                      </a:r>
                    </a:p>
                  </a:txBody>
                  <a:tcPr/>
                </a:tc>
                <a:extLst>
                  <a:ext uri="{0D108BD9-81ED-4DB2-BD59-A6C34878D82A}">
                    <a16:rowId xmlns="" xmlns:a16="http://schemas.microsoft.com/office/drawing/2014/main" val="684604649"/>
                  </a:ext>
                </a:extLst>
              </a:tr>
            </a:tbl>
          </a:graphicData>
        </a:graphic>
      </p:graphicFrame>
      <p:sp>
        <p:nvSpPr>
          <p:cNvPr id="8" name="Slide Number Placeholder 7">
            <a:extLst>
              <a:ext uri="{FF2B5EF4-FFF2-40B4-BE49-F238E27FC236}">
                <a16:creationId xmlns="" xmlns:a16="http://schemas.microsoft.com/office/drawing/2014/main" id="{C7DF5BBD-AC01-4D51-AF7A-93A8A528F839}"/>
              </a:ext>
            </a:extLst>
          </p:cNvPr>
          <p:cNvSpPr>
            <a:spLocks noGrp="1"/>
          </p:cNvSpPr>
          <p:nvPr>
            <p:ph type="sldNum" sz="quarter" idx="12"/>
          </p:nvPr>
        </p:nvSpPr>
        <p:spPr/>
        <p:txBody>
          <a:bodyPr/>
          <a:lstStyle/>
          <a:p>
            <a:pPr>
              <a:defRPr/>
            </a:pPr>
            <a:fld id="{D21D2EF3-3AC2-0940-8B2D-0D416A4CC767}" type="slidenum">
              <a:rPr lang="es-ES" altLang="en-US" smtClean="0"/>
              <a:pPr>
                <a:defRPr/>
              </a:pPr>
              <a:t>5</a:t>
            </a:fld>
            <a:endParaRPr lang="es-ES" altLang="en-US" dirty="0"/>
          </a:p>
        </p:txBody>
      </p:sp>
      <p:sp>
        <p:nvSpPr>
          <p:cNvPr id="9" name="Footer Placeholder 8">
            <a:extLst>
              <a:ext uri="{FF2B5EF4-FFF2-40B4-BE49-F238E27FC236}">
                <a16:creationId xmlns="" xmlns:a16="http://schemas.microsoft.com/office/drawing/2014/main" id="{5F65DB70-C81E-43AE-825E-4512690E074D}"/>
              </a:ext>
            </a:extLst>
          </p:cNvPr>
          <p:cNvSpPr>
            <a:spLocks noGrp="1"/>
          </p:cNvSpPr>
          <p:nvPr>
            <p:ph type="ftr" sz="quarter" idx="11"/>
          </p:nvPr>
        </p:nvSpPr>
        <p:spPr/>
        <p:txBody>
          <a:bodyPr/>
          <a:lstStyle/>
          <a:p>
            <a:pPr>
              <a:defRPr/>
            </a:pPr>
            <a:r>
              <a:rPr lang="es-ES"/>
              <a:t>PnP Consulting</a:t>
            </a:r>
          </a:p>
        </p:txBody>
      </p:sp>
      <p:sp>
        <p:nvSpPr>
          <p:cNvPr id="10" name="Footer Placeholder 5">
            <a:extLst>
              <a:ext uri="{FF2B5EF4-FFF2-40B4-BE49-F238E27FC236}">
                <a16:creationId xmlns="" xmlns:a16="http://schemas.microsoft.com/office/drawing/2014/main" id="{DF9AAD45-1E7C-47E2-99D9-5669F6AEEADA}"/>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1509692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6E94FA-26AD-4CE2-96F6-D5E988558D7D}"/>
              </a:ext>
            </a:extLst>
          </p:cNvPr>
          <p:cNvSpPr>
            <a:spLocks noGrp="1"/>
          </p:cNvSpPr>
          <p:nvPr>
            <p:ph type="title"/>
          </p:nvPr>
        </p:nvSpPr>
        <p:spPr>
          <a:xfrm>
            <a:off x="823686" y="4436"/>
            <a:ext cx="7996786" cy="1325563"/>
          </a:xfrm>
        </p:spPr>
        <p:txBody>
          <a:bodyPr>
            <a:normAutofit/>
          </a:bodyPr>
          <a:lstStyle/>
          <a:p>
            <a:r>
              <a:rPr lang="en-IN" sz="3200" b="1" dirty="0">
                <a:solidFill>
                  <a:srgbClr val="000085"/>
                </a:solidFill>
                <a:latin typeface="Avenir Book" charset="0"/>
              </a:rPr>
              <a:t>Cross Border Merger – Compensation</a:t>
            </a:r>
          </a:p>
        </p:txBody>
      </p:sp>
      <p:sp>
        <p:nvSpPr>
          <p:cNvPr id="3" name="Content Placeholder 2">
            <a:extLst>
              <a:ext uri="{FF2B5EF4-FFF2-40B4-BE49-F238E27FC236}">
                <a16:creationId xmlns="" xmlns:a16="http://schemas.microsoft.com/office/drawing/2014/main" id="{4D789EFD-1CC5-4C74-B18D-1F7DF2AA1758}"/>
              </a:ext>
            </a:extLst>
          </p:cNvPr>
          <p:cNvSpPr>
            <a:spLocks noGrp="1"/>
          </p:cNvSpPr>
          <p:nvPr>
            <p:ph idx="1"/>
          </p:nvPr>
        </p:nvSpPr>
        <p:spPr/>
        <p:txBody>
          <a:bodyPr/>
          <a:lstStyle/>
          <a:p>
            <a:pPr marL="0" indent="0">
              <a:buNone/>
            </a:pPr>
            <a:endParaRPr lang="en-IN" sz="2400" b="1" dirty="0">
              <a:solidFill>
                <a:schemeClr val="accent5">
                  <a:lumMod val="75000"/>
                </a:schemeClr>
              </a:solidFill>
            </a:endParaRPr>
          </a:p>
          <a:p>
            <a:pPr marL="0" indent="0">
              <a:buNone/>
            </a:pPr>
            <a:endParaRPr lang="en-IN" b="1" dirty="0"/>
          </a:p>
          <a:p>
            <a:pPr marL="0" indent="0">
              <a:buNone/>
            </a:pPr>
            <a:endParaRPr lang="en-IN" b="1" dirty="0"/>
          </a:p>
          <a:p>
            <a:pPr marL="0" indent="0">
              <a:buNone/>
            </a:pPr>
            <a:endParaRPr lang="en-IN" b="1" dirty="0"/>
          </a:p>
          <a:p>
            <a:pPr marL="0" indent="0">
              <a:buNone/>
            </a:pPr>
            <a:endParaRPr lang="en-IN" b="1" dirty="0"/>
          </a:p>
        </p:txBody>
      </p:sp>
      <p:graphicFrame>
        <p:nvGraphicFramePr>
          <p:cNvPr id="7" name="Table 6">
            <a:extLst>
              <a:ext uri="{FF2B5EF4-FFF2-40B4-BE49-F238E27FC236}">
                <a16:creationId xmlns="" xmlns:a16="http://schemas.microsoft.com/office/drawing/2014/main" id="{1865E1B8-D020-47FF-9EE1-7409316861B3}"/>
              </a:ext>
            </a:extLst>
          </p:cNvPr>
          <p:cNvGraphicFramePr>
            <a:graphicFrameLocks noGrp="1"/>
          </p:cNvGraphicFramePr>
          <p:nvPr>
            <p:extLst>
              <p:ext uri="{D42A27DB-BD31-4B8C-83A1-F6EECF244321}">
                <p14:modId xmlns:p14="http://schemas.microsoft.com/office/powerpoint/2010/main" val="1522997242"/>
              </p:ext>
            </p:extLst>
          </p:nvPr>
        </p:nvGraphicFramePr>
        <p:xfrm>
          <a:off x="123901" y="3956215"/>
          <a:ext cx="8640959" cy="2357752"/>
        </p:xfrm>
        <a:graphic>
          <a:graphicData uri="http://schemas.openxmlformats.org/drawingml/2006/table">
            <a:tbl>
              <a:tblPr firstRow="1" bandRow="1">
                <a:tableStyleId>{5C22544A-7EE6-4342-B048-85BDC9FD1C3A}</a:tableStyleId>
              </a:tblPr>
              <a:tblGrid>
                <a:gridCol w="8640959">
                  <a:extLst>
                    <a:ext uri="{9D8B030D-6E8A-4147-A177-3AD203B41FA5}">
                      <a16:colId xmlns="" xmlns:a16="http://schemas.microsoft.com/office/drawing/2014/main" val="1227651710"/>
                    </a:ext>
                  </a:extLst>
                </a:gridCol>
              </a:tblGrid>
              <a:tr h="567434">
                <a:tc>
                  <a:txBody>
                    <a:bodyPr/>
                    <a:lstStyle/>
                    <a:p>
                      <a:pPr>
                        <a:spcBef>
                          <a:spcPts val="600"/>
                        </a:spcBef>
                        <a:spcAft>
                          <a:spcPts val="600"/>
                        </a:spcAft>
                      </a:pPr>
                      <a:r>
                        <a:rPr lang="en-IN" sz="2000" dirty="0">
                          <a:latin typeface="Avenir LT Std 45 Book" panose="020B0502020203020204" pitchFamily="34" charset="0"/>
                        </a:rPr>
                        <a:t>Challenges:</a:t>
                      </a:r>
                      <a:endParaRPr lang="en-IN" sz="2000" dirty="0">
                        <a:solidFill>
                          <a:schemeClr val="tx1"/>
                        </a:solidFill>
                        <a:latin typeface="Avenir LT Std 45 Book" panose="020B0502020203020204" pitchFamily="34" charset="0"/>
                      </a:endParaRPr>
                    </a:p>
                  </a:txBody>
                  <a:tcPr anchor="ctr"/>
                </a:tc>
                <a:extLst>
                  <a:ext uri="{0D108BD9-81ED-4DB2-BD59-A6C34878D82A}">
                    <a16:rowId xmlns="" xmlns:a16="http://schemas.microsoft.com/office/drawing/2014/main" val="2972131965"/>
                  </a:ext>
                </a:extLst>
              </a:tr>
              <a:tr h="1790318">
                <a:tc>
                  <a:txBody>
                    <a:bodyPr/>
                    <a:lstStyle/>
                    <a:p>
                      <a:pPr marL="342900" indent="-342900" algn="just">
                        <a:spcBef>
                          <a:spcPts val="600"/>
                        </a:spcBef>
                        <a:spcAft>
                          <a:spcPts val="600"/>
                        </a:spcAft>
                        <a:buAutoNum type="arabicPeriod"/>
                      </a:pPr>
                      <a:r>
                        <a:rPr lang="en-IN" sz="1800" dirty="0">
                          <a:latin typeface="Avenir LT Std 45 Book" panose="020B0502020203020204" pitchFamily="34" charset="0"/>
                        </a:rPr>
                        <a:t>FEMA 120 – Transfer of Shares are permitted only when the sale proceeds are repatriated into India.  In case of JV/WOS getting merged with the Indian parent then repatriation is not possible. </a:t>
                      </a:r>
                    </a:p>
                    <a:p>
                      <a:pPr marL="342900" indent="-342900" algn="just">
                        <a:spcBef>
                          <a:spcPts val="600"/>
                        </a:spcBef>
                        <a:spcAft>
                          <a:spcPts val="600"/>
                        </a:spcAft>
                        <a:buAutoNum type="arabicPeriod"/>
                      </a:pPr>
                      <a:r>
                        <a:rPr lang="en-IN" sz="1800" dirty="0">
                          <a:latin typeface="Avenir LT Std 45 Book" panose="020B0502020203020204" pitchFamily="34" charset="0"/>
                        </a:rPr>
                        <a:t>FEMA 120 – Regulation 6 and 7 are applicable for all inbound mergers even though they are not JV/WOS of the Indian Party.</a:t>
                      </a:r>
                    </a:p>
                  </a:txBody>
                  <a:tcPr anchor="ctr"/>
                </a:tc>
                <a:extLst>
                  <a:ext uri="{0D108BD9-81ED-4DB2-BD59-A6C34878D82A}">
                    <a16:rowId xmlns="" xmlns:a16="http://schemas.microsoft.com/office/drawing/2014/main" val="684604649"/>
                  </a:ext>
                </a:extLst>
              </a:tr>
            </a:tbl>
          </a:graphicData>
        </a:graphic>
      </p:graphicFrame>
      <p:sp>
        <p:nvSpPr>
          <p:cNvPr id="8" name="Slide Number Placeholder 7">
            <a:extLst>
              <a:ext uri="{FF2B5EF4-FFF2-40B4-BE49-F238E27FC236}">
                <a16:creationId xmlns="" xmlns:a16="http://schemas.microsoft.com/office/drawing/2014/main" id="{AE25E230-0AF8-4C75-8679-F271F010EF9A}"/>
              </a:ext>
            </a:extLst>
          </p:cNvPr>
          <p:cNvSpPr>
            <a:spLocks noGrp="1"/>
          </p:cNvSpPr>
          <p:nvPr>
            <p:ph type="sldNum" sz="quarter" idx="12"/>
          </p:nvPr>
        </p:nvSpPr>
        <p:spPr/>
        <p:txBody>
          <a:bodyPr/>
          <a:lstStyle/>
          <a:p>
            <a:pPr>
              <a:defRPr/>
            </a:pPr>
            <a:fld id="{D21D2EF3-3AC2-0940-8B2D-0D416A4CC767}" type="slidenum">
              <a:rPr lang="es-ES" altLang="en-US" smtClean="0"/>
              <a:pPr>
                <a:defRPr/>
              </a:pPr>
              <a:t>6</a:t>
            </a:fld>
            <a:endParaRPr lang="es-ES" altLang="en-US" dirty="0"/>
          </a:p>
        </p:txBody>
      </p:sp>
      <p:sp>
        <p:nvSpPr>
          <p:cNvPr id="9" name="Footer Placeholder 8">
            <a:extLst>
              <a:ext uri="{FF2B5EF4-FFF2-40B4-BE49-F238E27FC236}">
                <a16:creationId xmlns="" xmlns:a16="http://schemas.microsoft.com/office/drawing/2014/main" id="{9C512734-A0D4-4CD1-BA38-4FE65F6F0974}"/>
              </a:ext>
            </a:extLst>
          </p:cNvPr>
          <p:cNvSpPr>
            <a:spLocks noGrp="1"/>
          </p:cNvSpPr>
          <p:nvPr>
            <p:ph type="ftr" sz="quarter" idx="11"/>
          </p:nvPr>
        </p:nvSpPr>
        <p:spPr/>
        <p:txBody>
          <a:bodyPr/>
          <a:lstStyle/>
          <a:p>
            <a:pPr>
              <a:defRPr/>
            </a:pPr>
            <a:r>
              <a:rPr lang="es-ES"/>
              <a:t>PnP Consulting</a:t>
            </a:r>
          </a:p>
        </p:txBody>
      </p:sp>
      <p:graphicFrame>
        <p:nvGraphicFramePr>
          <p:cNvPr id="10" name="Table 9">
            <a:extLst>
              <a:ext uri="{FF2B5EF4-FFF2-40B4-BE49-F238E27FC236}">
                <a16:creationId xmlns="" xmlns:a16="http://schemas.microsoft.com/office/drawing/2014/main" id="{2857538D-99EA-46DE-8B16-8727FF254EF0}"/>
              </a:ext>
            </a:extLst>
          </p:cNvPr>
          <p:cNvGraphicFramePr>
            <a:graphicFrameLocks noGrp="1"/>
          </p:cNvGraphicFramePr>
          <p:nvPr>
            <p:extLst>
              <p:ext uri="{D42A27DB-BD31-4B8C-83A1-F6EECF244321}">
                <p14:modId xmlns:p14="http://schemas.microsoft.com/office/powerpoint/2010/main" val="1153670161"/>
              </p:ext>
            </p:extLst>
          </p:nvPr>
        </p:nvGraphicFramePr>
        <p:xfrm>
          <a:off x="107505" y="1196753"/>
          <a:ext cx="8640959" cy="2443070"/>
        </p:xfrm>
        <a:graphic>
          <a:graphicData uri="http://schemas.openxmlformats.org/drawingml/2006/table">
            <a:tbl>
              <a:tblPr firstRow="1" bandRow="1">
                <a:tableStyleId>{5C22544A-7EE6-4342-B048-85BDC9FD1C3A}</a:tableStyleId>
              </a:tblPr>
              <a:tblGrid>
                <a:gridCol w="8640959">
                  <a:extLst>
                    <a:ext uri="{9D8B030D-6E8A-4147-A177-3AD203B41FA5}">
                      <a16:colId xmlns="" xmlns:a16="http://schemas.microsoft.com/office/drawing/2014/main" val="1563103329"/>
                    </a:ext>
                  </a:extLst>
                </a:gridCol>
              </a:tblGrid>
              <a:tr h="459972">
                <a:tc>
                  <a:txBody>
                    <a:bodyPr/>
                    <a:lstStyle/>
                    <a:p>
                      <a:pPr marL="0" algn="l" defTabSz="685800" rtl="0" eaLnBrk="1" latinLnBrk="0" hangingPunct="1">
                        <a:spcBef>
                          <a:spcPts val="600"/>
                        </a:spcBef>
                        <a:spcAft>
                          <a:spcPts val="600"/>
                        </a:spcAft>
                      </a:pPr>
                      <a:r>
                        <a:rPr lang="en-IN" sz="2000" b="1" kern="1200" dirty="0">
                          <a:solidFill>
                            <a:schemeClr val="lt1"/>
                          </a:solidFill>
                          <a:latin typeface="Avenir LT Std 45 Book" panose="020B0502020203020204" pitchFamily="34" charset="0"/>
                          <a:ea typeface="+mn-ea"/>
                          <a:cs typeface="+mn-cs"/>
                        </a:rPr>
                        <a:t>Inbound Merger</a:t>
                      </a:r>
                    </a:p>
                  </a:txBody>
                  <a:tcPr/>
                </a:tc>
                <a:extLst>
                  <a:ext uri="{0D108BD9-81ED-4DB2-BD59-A6C34878D82A}">
                    <a16:rowId xmlns="" xmlns:a16="http://schemas.microsoft.com/office/drawing/2014/main" val="2912683023"/>
                  </a:ext>
                </a:extLst>
              </a:tr>
              <a:tr h="991549">
                <a:tc>
                  <a:txBody>
                    <a:bodyPr/>
                    <a:lstStyle/>
                    <a:p>
                      <a:pPr marL="342900" indent="-342900" algn="just">
                        <a:buFont typeface="Wingdings" panose="05000000000000000000" pitchFamily="2" charset="2"/>
                        <a:buChar char="Ø"/>
                      </a:pPr>
                      <a:r>
                        <a:rPr lang="en-IN" sz="1800" b="0" kern="1200" dirty="0">
                          <a:solidFill>
                            <a:schemeClr val="dk1"/>
                          </a:solidFill>
                          <a:latin typeface="Avenir LT Std 45 Book" panose="020B0502020203020204" pitchFamily="34" charset="0"/>
                          <a:ea typeface="+mn-ea"/>
                          <a:cs typeface="+mn-cs"/>
                        </a:rPr>
                        <a:t>In case the foreign company is a Joint Venture (JV) or Wholly Owned Subsidiary (WOS) of the Indian company – then Indian company shall comply with conditions specified in FEMA 120 for transfer of shares.</a:t>
                      </a:r>
                    </a:p>
                  </a:txBody>
                  <a:tcPr anchor="ctr"/>
                </a:tc>
                <a:extLst>
                  <a:ext uri="{0D108BD9-81ED-4DB2-BD59-A6C34878D82A}">
                    <a16:rowId xmlns="" xmlns:a16="http://schemas.microsoft.com/office/drawing/2014/main" val="2892507555"/>
                  </a:ext>
                </a:extLst>
              </a:tr>
              <a:tr h="991549">
                <a:tc>
                  <a:txBody>
                    <a:bodyPr/>
                    <a:lstStyle/>
                    <a:p>
                      <a:pPr marL="285750" indent="-285750" algn="just">
                        <a:buFont typeface="Wingdings" panose="05000000000000000000" pitchFamily="2" charset="2"/>
                        <a:buChar char="Ø"/>
                      </a:pPr>
                      <a:r>
                        <a:rPr lang="en-IN" sz="1800" dirty="0">
                          <a:latin typeface="Avenir LT Std 45 Book" panose="020B0502020203020204" pitchFamily="34" charset="0"/>
                        </a:rPr>
                        <a:t>In case the merger results into acquisition of Stepdown Subsidiaries of JV/WOS of the Indian Party by the resultant company, then such acquisition shall be in compliance with Regulation 6 and 7 of FEMA 120.</a:t>
                      </a:r>
                    </a:p>
                  </a:txBody>
                  <a:tcPr anchor="ctr"/>
                </a:tc>
                <a:extLst>
                  <a:ext uri="{0D108BD9-81ED-4DB2-BD59-A6C34878D82A}">
                    <a16:rowId xmlns="" xmlns:a16="http://schemas.microsoft.com/office/drawing/2014/main" val="1501566521"/>
                  </a:ext>
                </a:extLst>
              </a:tr>
            </a:tbl>
          </a:graphicData>
        </a:graphic>
      </p:graphicFrame>
      <p:sp>
        <p:nvSpPr>
          <p:cNvPr id="11" name="Footer Placeholder 5">
            <a:extLst>
              <a:ext uri="{FF2B5EF4-FFF2-40B4-BE49-F238E27FC236}">
                <a16:creationId xmlns="" xmlns:a16="http://schemas.microsoft.com/office/drawing/2014/main" id="{0BA16A91-2570-46AD-BB5B-A939D5D6BA6B}"/>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2592831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6E94FA-26AD-4CE2-96F6-D5E988558D7D}"/>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 – Compensation</a:t>
            </a:r>
          </a:p>
        </p:txBody>
      </p:sp>
      <p:sp>
        <p:nvSpPr>
          <p:cNvPr id="3" name="Content Placeholder 2">
            <a:extLst>
              <a:ext uri="{FF2B5EF4-FFF2-40B4-BE49-F238E27FC236}">
                <a16:creationId xmlns="" xmlns:a16="http://schemas.microsoft.com/office/drawing/2014/main" id="{4D789EFD-1CC5-4C74-B18D-1F7DF2AA1758}"/>
              </a:ext>
            </a:extLst>
          </p:cNvPr>
          <p:cNvSpPr>
            <a:spLocks noGrp="1"/>
          </p:cNvSpPr>
          <p:nvPr>
            <p:ph idx="1"/>
          </p:nvPr>
        </p:nvSpPr>
        <p:spPr/>
        <p:txBody>
          <a:bodyPr/>
          <a:lstStyle/>
          <a:p>
            <a:pPr marL="0" indent="0">
              <a:buNone/>
            </a:pPr>
            <a:endParaRPr lang="en-IN" sz="2400" b="1" dirty="0">
              <a:solidFill>
                <a:schemeClr val="accent5">
                  <a:lumMod val="75000"/>
                </a:schemeClr>
              </a:solidFill>
            </a:endParaRPr>
          </a:p>
          <a:p>
            <a:pPr marL="0" indent="0">
              <a:buNone/>
            </a:pPr>
            <a:endParaRPr lang="en-IN" b="1" dirty="0"/>
          </a:p>
          <a:p>
            <a:pPr marL="0" indent="0">
              <a:buNone/>
            </a:pPr>
            <a:endParaRPr lang="en-IN" b="1" dirty="0"/>
          </a:p>
          <a:p>
            <a:pPr marL="0" indent="0">
              <a:buNone/>
            </a:pPr>
            <a:endParaRPr lang="en-IN" b="1" dirty="0"/>
          </a:p>
          <a:p>
            <a:pPr marL="0" indent="0">
              <a:buNone/>
            </a:pPr>
            <a:endParaRPr lang="en-IN" b="1" dirty="0"/>
          </a:p>
        </p:txBody>
      </p:sp>
      <p:graphicFrame>
        <p:nvGraphicFramePr>
          <p:cNvPr id="7" name="Table 6">
            <a:extLst>
              <a:ext uri="{FF2B5EF4-FFF2-40B4-BE49-F238E27FC236}">
                <a16:creationId xmlns="" xmlns:a16="http://schemas.microsoft.com/office/drawing/2014/main" id="{1865E1B8-D020-47FF-9EE1-7409316861B3}"/>
              </a:ext>
            </a:extLst>
          </p:cNvPr>
          <p:cNvGraphicFramePr>
            <a:graphicFrameLocks noGrp="1"/>
          </p:cNvGraphicFramePr>
          <p:nvPr>
            <p:extLst>
              <p:ext uri="{D42A27DB-BD31-4B8C-83A1-F6EECF244321}">
                <p14:modId xmlns:p14="http://schemas.microsoft.com/office/powerpoint/2010/main" val="594910901"/>
              </p:ext>
            </p:extLst>
          </p:nvPr>
        </p:nvGraphicFramePr>
        <p:xfrm>
          <a:off x="107505" y="3642454"/>
          <a:ext cx="8640959" cy="2808312"/>
        </p:xfrm>
        <a:graphic>
          <a:graphicData uri="http://schemas.openxmlformats.org/drawingml/2006/table">
            <a:tbl>
              <a:tblPr firstRow="1" bandRow="1">
                <a:tableStyleId>{5C22544A-7EE6-4342-B048-85BDC9FD1C3A}</a:tableStyleId>
              </a:tblPr>
              <a:tblGrid>
                <a:gridCol w="8640959">
                  <a:extLst>
                    <a:ext uri="{9D8B030D-6E8A-4147-A177-3AD203B41FA5}">
                      <a16:colId xmlns="" xmlns:a16="http://schemas.microsoft.com/office/drawing/2014/main" val="1227651710"/>
                    </a:ext>
                  </a:extLst>
                </a:gridCol>
              </a:tblGrid>
              <a:tr h="515009">
                <a:tc>
                  <a:txBody>
                    <a:bodyPr/>
                    <a:lstStyle/>
                    <a:p>
                      <a:pPr>
                        <a:spcBef>
                          <a:spcPts val="600"/>
                        </a:spcBef>
                        <a:spcAft>
                          <a:spcPts val="600"/>
                        </a:spcAft>
                      </a:pPr>
                      <a:r>
                        <a:rPr lang="en-IN" sz="2000" dirty="0">
                          <a:latin typeface="Avenir LT Std 45 Book" panose="020B0502020203020204" pitchFamily="34" charset="0"/>
                        </a:rPr>
                        <a:t>Challenges:</a:t>
                      </a:r>
                      <a:endParaRPr lang="en-IN" sz="2000" dirty="0">
                        <a:solidFill>
                          <a:schemeClr val="tx1"/>
                        </a:solidFill>
                        <a:latin typeface="Avenir LT Std 45 Book" panose="020B0502020203020204" pitchFamily="34" charset="0"/>
                      </a:endParaRPr>
                    </a:p>
                  </a:txBody>
                  <a:tcPr anchor="ctr"/>
                </a:tc>
                <a:extLst>
                  <a:ext uri="{0D108BD9-81ED-4DB2-BD59-A6C34878D82A}">
                    <a16:rowId xmlns="" xmlns:a16="http://schemas.microsoft.com/office/drawing/2014/main" val="2972131965"/>
                  </a:ext>
                </a:extLst>
              </a:tr>
              <a:tr h="2293303">
                <a:tc>
                  <a:txBody>
                    <a:bodyPr/>
                    <a:lstStyle/>
                    <a:p>
                      <a:pPr marL="342900" indent="-342900" algn="just">
                        <a:spcBef>
                          <a:spcPts val="600"/>
                        </a:spcBef>
                        <a:spcAft>
                          <a:spcPts val="600"/>
                        </a:spcAft>
                        <a:buFont typeface="+mj-lt"/>
                        <a:buAutoNum type="arabicPeriod"/>
                      </a:pPr>
                      <a:r>
                        <a:rPr lang="en-IN" sz="1600" dirty="0">
                          <a:latin typeface="Avenir LT Std 45 Book" panose="020B0502020203020204" pitchFamily="34" charset="0"/>
                        </a:rPr>
                        <a:t>Generally, Indian company shareholders will be individuals and this limit of USD 250,000 will be a drag on the outbound mergers.</a:t>
                      </a:r>
                    </a:p>
                    <a:p>
                      <a:pPr marL="342900" indent="-342900" algn="just">
                        <a:spcBef>
                          <a:spcPts val="600"/>
                        </a:spcBef>
                        <a:spcAft>
                          <a:spcPts val="600"/>
                        </a:spcAft>
                        <a:buFont typeface="+mj-lt"/>
                        <a:buAutoNum type="arabicPeriod"/>
                      </a:pPr>
                      <a:r>
                        <a:rPr lang="en-IN" sz="1600" dirty="0">
                          <a:latin typeface="Avenir LT Std 45 Book" panose="020B0502020203020204" pitchFamily="34" charset="0"/>
                        </a:rPr>
                        <a:t>In case of Parent in India getting merged with JV/WOS, will have major issues with respect to linkage with LRS limits</a:t>
                      </a:r>
                      <a:r>
                        <a:rPr lang="en-IN" sz="1600" dirty="0" smtClean="0">
                          <a:latin typeface="Avenir LT Std 45 Book" panose="020B0502020203020204" pitchFamily="34" charset="0"/>
                        </a:rPr>
                        <a:t>. Trust</a:t>
                      </a:r>
                      <a:r>
                        <a:rPr lang="en-IN" sz="1600" baseline="0" dirty="0" smtClean="0">
                          <a:latin typeface="Avenir LT Std 45 Book" panose="020B0502020203020204" pitchFamily="34" charset="0"/>
                        </a:rPr>
                        <a:t> structures are used to overcome this limitation. Is it legal ?</a:t>
                      </a:r>
                      <a:endParaRPr lang="en-IN" sz="1600" dirty="0">
                        <a:latin typeface="Avenir LT Std 45 Book" panose="020B0502020203020204" pitchFamily="34" charset="0"/>
                      </a:endParaRPr>
                    </a:p>
                    <a:p>
                      <a:pPr marL="342900" indent="-342900" algn="just">
                        <a:spcBef>
                          <a:spcPts val="600"/>
                        </a:spcBef>
                        <a:spcAft>
                          <a:spcPts val="600"/>
                        </a:spcAft>
                        <a:buFont typeface="+mj-lt"/>
                        <a:buAutoNum type="arabicPeriod"/>
                      </a:pPr>
                      <a:r>
                        <a:rPr lang="en-IN" sz="1600" dirty="0">
                          <a:latin typeface="Avenir LT Std 45 Book" panose="020B0502020203020204" pitchFamily="34" charset="0"/>
                        </a:rPr>
                        <a:t>Whether an Individual can set up a trust abroad using LRS remittances – (</a:t>
                      </a:r>
                      <a:r>
                        <a:rPr lang="en-IN" sz="1600" dirty="0" err="1">
                          <a:latin typeface="Avenir LT Std 45 Book" panose="020B0502020203020204" pitchFamily="34" charset="0"/>
                        </a:rPr>
                        <a:t>Mr.Raghav</a:t>
                      </a:r>
                      <a:r>
                        <a:rPr lang="en-IN" sz="1600" dirty="0">
                          <a:latin typeface="Avenir LT Std 45 Book" panose="020B0502020203020204" pitchFamily="34" charset="0"/>
                        </a:rPr>
                        <a:t> </a:t>
                      </a:r>
                      <a:r>
                        <a:rPr lang="en-IN" sz="1600" dirty="0" err="1">
                          <a:latin typeface="Avenir LT Std 45 Book" panose="020B0502020203020204" pitchFamily="34" charset="0"/>
                        </a:rPr>
                        <a:t>Bahl</a:t>
                      </a:r>
                      <a:r>
                        <a:rPr lang="en-IN" sz="1600" dirty="0">
                          <a:latin typeface="Avenir LT Std 45 Book" panose="020B0502020203020204" pitchFamily="34" charset="0"/>
                        </a:rPr>
                        <a:t> – </a:t>
                      </a:r>
                      <a:r>
                        <a:rPr lang="en-IN" sz="1600" dirty="0" err="1">
                          <a:latin typeface="Avenir LT Std 45 Book" panose="020B0502020203020204" pitchFamily="34" charset="0"/>
                        </a:rPr>
                        <a:t>Bloombergquint</a:t>
                      </a:r>
                      <a:r>
                        <a:rPr lang="en-IN" sz="1600" dirty="0">
                          <a:latin typeface="Avenir LT Std 45 Book" panose="020B0502020203020204" pitchFamily="34" charset="0"/>
                        </a:rPr>
                        <a:t> – London Property – Letter to Finance minister – Dt. 12</a:t>
                      </a:r>
                      <a:r>
                        <a:rPr lang="en-IN" sz="1600" baseline="30000" dirty="0">
                          <a:latin typeface="Avenir LT Std 45 Book" panose="020B0502020203020204" pitchFamily="34" charset="0"/>
                        </a:rPr>
                        <a:t>th</a:t>
                      </a:r>
                      <a:r>
                        <a:rPr lang="en-IN" sz="1600" dirty="0">
                          <a:latin typeface="Avenir LT Std 45 Book" panose="020B0502020203020204" pitchFamily="34" charset="0"/>
                        </a:rPr>
                        <a:t> June 2019).</a:t>
                      </a:r>
                      <a:endParaRPr lang="en-IN" sz="1600" b="1" dirty="0">
                        <a:latin typeface="Avenir LT Std 45 Book" panose="020B0502020203020204" pitchFamily="34" charset="0"/>
                      </a:endParaRPr>
                    </a:p>
                  </a:txBody>
                  <a:tcPr anchor="ctr"/>
                </a:tc>
                <a:extLst>
                  <a:ext uri="{0D108BD9-81ED-4DB2-BD59-A6C34878D82A}">
                    <a16:rowId xmlns="" xmlns:a16="http://schemas.microsoft.com/office/drawing/2014/main" val="684604649"/>
                  </a:ext>
                </a:extLst>
              </a:tr>
            </a:tbl>
          </a:graphicData>
        </a:graphic>
      </p:graphicFrame>
      <p:sp>
        <p:nvSpPr>
          <p:cNvPr id="8" name="Slide Number Placeholder 7">
            <a:extLst>
              <a:ext uri="{FF2B5EF4-FFF2-40B4-BE49-F238E27FC236}">
                <a16:creationId xmlns="" xmlns:a16="http://schemas.microsoft.com/office/drawing/2014/main" id="{D3BE3E29-6B01-40E5-BA7F-5FA74F28242A}"/>
              </a:ext>
            </a:extLst>
          </p:cNvPr>
          <p:cNvSpPr>
            <a:spLocks noGrp="1"/>
          </p:cNvSpPr>
          <p:nvPr>
            <p:ph type="sldNum" sz="quarter" idx="12"/>
          </p:nvPr>
        </p:nvSpPr>
        <p:spPr/>
        <p:txBody>
          <a:bodyPr/>
          <a:lstStyle/>
          <a:p>
            <a:pPr>
              <a:defRPr/>
            </a:pPr>
            <a:fld id="{D21D2EF3-3AC2-0940-8B2D-0D416A4CC767}" type="slidenum">
              <a:rPr lang="es-ES" altLang="en-US" smtClean="0"/>
              <a:pPr>
                <a:defRPr/>
              </a:pPr>
              <a:t>7</a:t>
            </a:fld>
            <a:endParaRPr lang="es-ES" altLang="en-US" dirty="0"/>
          </a:p>
        </p:txBody>
      </p:sp>
      <p:sp>
        <p:nvSpPr>
          <p:cNvPr id="9" name="Footer Placeholder 8">
            <a:extLst>
              <a:ext uri="{FF2B5EF4-FFF2-40B4-BE49-F238E27FC236}">
                <a16:creationId xmlns="" xmlns:a16="http://schemas.microsoft.com/office/drawing/2014/main" id="{864911BA-391F-4124-B8B9-92C101EA1780}"/>
              </a:ext>
            </a:extLst>
          </p:cNvPr>
          <p:cNvSpPr>
            <a:spLocks noGrp="1"/>
          </p:cNvSpPr>
          <p:nvPr>
            <p:ph type="ftr" sz="quarter" idx="11"/>
          </p:nvPr>
        </p:nvSpPr>
        <p:spPr/>
        <p:txBody>
          <a:bodyPr/>
          <a:lstStyle/>
          <a:p>
            <a:pPr>
              <a:defRPr/>
            </a:pPr>
            <a:r>
              <a:rPr lang="es-ES"/>
              <a:t>PnP Consulting</a:t>
            </a:r>
          </a:p>
        </p:txBody>
      </p:sp>
      <p:graphicFrame>
        <p:nvGraphicFramePr>
          <p:cNvPr id="10" name="Table 9">
            <a:extLst>
              <a:ext uri="{FF2B5EF4-FFF2-40B4-BE49-F238E27FC236}">
                <a16:creationId xmlns="" xmlns:a16="http://schemas.microsoft.com/office/drawing/2014/main" id="{EB3F2FEF-CCC7-4BB0-95B0-D415AFC37944}"/>
              </a:ext>
            </a:extLst>
          </p:cNvPr>
          <p:cNvGraphicFramePr>
            <a:graphicFrameLocks noGrp="1"/>
          </p:cNvGraphicFramePr>
          <p:nvPr>
            <p:extLst>
              <p:ext uri="{D42A27DB-BD31-4B8C-83A1-F6EECF244321}">
                <p14:modId xmlns:p14="http://schemas.microsoft.com/office/powerpoint/2010/main" val="4130486098"/>
              </p:ext>
            </p:extLst>
          </p:nvPr>
        </p:nvGraphicFramePr>
        <p:xfrm>
          <a:off x="107505" y="1363372"/>
          <a:ext cx="8640959" cy="2353661"/>
        </p:xfrm>
        <a:graphic>
          <a:graphicData uri="http://schemas.openxmlformats.org/drawingml/2006/table">
            <a:tbl>
              <a:tblPr firstRow="1" bandRow="1">
                <a:tableStyleId>{5C22544A-7EE6-4342-B048-85BDC9FD1C3A}</a:tableStyleId>
              </a:tblPr>
              <a:tblGrid>
                <a:gridCol w="8640959">
                  <a:extLst>
                    <a:ext uri="{9D8B030D-6E8A-4147-A177-3AD203B41FA5}">
                      <a16:colId xmlns="" xmlns:a16="http://schemas.microsoft.com/office/drawing/2014/main" val="3470412761"/>
                    </a:ext>
                  </a:extLst>
                </a:gridCol>
              </a:tblGrid>
              <a:tr h="456681">
                <a:tc>
                  <a:txBody>
                    <a:bodyPr/>
                    <a:lstStyle/>
                    <a:p>
                      <a:pPr marL="0" algn="l" defTabSz="685800" rtl="0" eaLnBrk="1" latinLnBrk="0" hangingPunct="1">
                        <a:spcBef>
                          <a:spcPts val="600"/>
                        </a:spcBef>
                        <a:spcAft>
                          <a:spcPts val="600"/>
                        </a:spcAft>
                      </a:pPr>
                      <a:r>
                        <a:rPr lang="en-IN" sz="2000" b="1" kern="1200" dirty="0">
                          <a:solidFill>
                            <a:schemeClr val="lt1"/>
                          </a:solidFill>
                          <a:latin typeface="Avenir LT Std 45 Book" panose="020B0502020203020204" pitchFamily="34" charset="0"/>
                          <a:ea typeface="+mn-ea"/>
                          <a:cs typeface="+mn-cs"/>
                        </a:rPr>
                        <a:t>Outbound Mergers</a:t>
                      </a:r>
                    </a:p>
                  </a:txBody>
                  <a:tcPr/>
                </a:tc>
                <a:extLst>
                  <a:ext uri="{0D108BD9-81ED-4DB2-BD59-A6C34878D82A}">
                    <a16:rowId xmlns="" xmlns:a16="http://schemas.microsoft.com/office/drawing/2014/main" val="1103102732"/>
                  </a:ext>
                </a:extLst>
              </a:tr>
              <a:tr h="667456">
                <a:tc>
                  <a:txBody>
                    <a:bodyPr/>
                    <a:lstStyle/>
                    <a:p>
                      <a:pPr marL="342900" indent="-342900" algn="just">
                        <a:buFont typeface="Wingdings" panose="05000000000000000000" pitchFamily="2" charset="2"/>
                        <a:buChar char="Ø"/>
                      </a:pPr>
                      <a:r>
                        <a:rPr lang="en-IN" sz="1600" b="0" kern="1200" dirty="0">
                          <a:solidFill>
                            <a:schemeClr val="dk1"/>
                          </a:solidFill>
                          <a:latin typeface="Avenir LT Std 45 Book" panose="020B0502020203020204" pitchFamily="34" charset="0"/>
                          <a:ea typeface="+mn-ea"/>
                          <a:cs typeface="+mn-cs"/>
                        </a:rPr>
                        <a:t>A Person Resident in India may acquire or hold securities of the Resultant Foreign Company in accordance with FEMA 120.</a:t>
                      </a:r>
                    </a:p>
                  </a:txBody>
                  <a:tcPr anchor="ctr"/>
                </a:tc>
                <a:extLst>
                  <a:ext uri="{0D108BD9-81ED-4DB2-BD59-A6C34878D82A}">
                    <a16:rowId xmlns="" xmlns:a16="http://schemas.microsoft.com/office/drawing/2014/main" val="3423969994"/>
                  </a:ext>
                </a:extLst>
              </a:tr>
              <a:tr h="1229524">
                <a:tc>
                  <a:txBody>
                    <a:bodyPr/>
                    <a:lstStyle/>
                    <a:p>
                      <a:pPr marL="285750" indent="-285750" algn="just">
                        <a:buFont typeface="Wingdings" panose="05000000000000000000" pitchFamily="2" charset="2"/>
                        <a:buChar char="Ø"/>
                      </a:pPr>
                      <a:r>
                        <a:rPr lang="en-IN" sz="1600" dirty="0">
                          <a:latin typeface="Avenir LT Std 45 Book" panose="020B0502020203020204" pitchFamily="34" charset="0"/>
                        </a:rPr>
                        <a:t>A Resident Individual may acquire securities of the Resultant Foreign Company provided the Fair Market Value of such securities is within the limits prescribed under Liberalized Remittance Scheme (LRS) (presently, USD 250,000 per financial year).</a:t>
                      </a:r>
                    </a:p>
                  </a:txBody>
                  <a:tcPr anchor="ctr"/>
                </a:tc>
                <a:extLst>
                  <a:ext uri="{0D108BD9-81ED-4DB2-BD59-A6C34878D82A}">
                    <a16:rowId xmlns="" xmlns:a16="http://schemas.microsoft.com/office/drawing/2014/main" val="2358620916"/>
                  </a:ext>
                </a:extLst>
              </a:tr>
            </a:tbl>
          </a:graphicData>
        </a:graphic>
      </p:graphicFrame>
      <p:sp>
        <p:nvSpPr>
          <p:cNvPr id="11" name="Footer Placeholder 5">
            <a:extLst>
              <a:ext uri="{FF2B5EF4-FFF2-40B4-BE49-F238E27FC236}">
                <a16:creationId xmlns="" xmlns:a16="http://schemas.microsoft.com/office/drawing/2014/main" id="{1E375483-73B4-4122-ADDD-AAEB370323A7}"/>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227801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04712-F30E-437D-BA79-192653407138}"/>
              </a:ext>
            </a:extLst>
          </p:cNvPr>
          <p:cNvSpPr>
            <a:spLocks noGrp="1"/>
          </p:cNvSpPr>
          <p:nvPr>
            <p:ph type="title"/>
          </p:nvPr>
        </p:nvSpPr>
        <p:spPr>
          <a:xfrm>
            <a:off x="899591" y="0"/>
            <a:ext cx="7924919" cy="1325563"/>
          </a:xfrm>
        </p:spPr>
        <p:txBody>
          <a:bodyPr>
            <a:normAutofit/>
          </a:bodyPr>
          <a:lstStyle/>
          <a:p>
            <a:r>
              <a:rPr lang="en-IN" sz="3200" b="1" dirty="0">
                <a:solidFill>
                  <a:srgbClr val="000085"/>
                </a:solidFill>
                <a:latin typeface="Avenir Book" charset="0"/>
              </a:rPr>
              <a:t>Cross Border Mergers – Outstanding Borrowings / Guarantees</a:t>
            </a:r>
          </a:p>
        </p:txBody>
      </p:sp>
      <p:graphicFrame>
        <p:nvGraphicFramePr>
          <p:cNvPr id="5" name="Content Placeholder 4">
            <a:extLst>
              <a:ext uri="{FF2B5EF4-FFF2-40B4-BE49-F238E27FC236}">
                <a16:creationId xmlns="" xmlns:a16="http://schemas.microsoft.com/office/drawing/2014/main" id="{40A38DEC-0653-4617-9D31-C83D3299F15D}"/>
              </a:ext>
            </a:extLst>
          </p:cNvPr>
          <p:cNvGraphicFramePr>
            <a:graphicFrameLocks noGrp="1"/>
          </p:cNvGraphicFramePr>
          <p:nvPr>
            <p:ph idx="1"/>
            <p:extLst>
              <p:ext uri="{D42A27DB-BD31-4B8C-83A1-F6EECF244321}">
                <p14:modId xmlns:p14="http://schemas.microsoft.com/office/powerpoint/2010/main" val="443869709"/>
              </p:ext>
            </p:extLst>
          </p:nvPr>
        </p:nvGraphicFramePr>
        <p:xfrm>
          <a:off x="107504" y="1325563"/>
          <a:ext cx="8640960" cy="3041399"/>
        </p:xfrm>
        <a:graphic>
          <a:graphicData uri="http://schemas.openxmlformats.org/drawingml/2006/table">
            <a:tbl>
              <a:tblPr firstRow="1" bandRow="1">
                <a:tableStyleId>{5C22544A-7EE6-4342-B048-85BDC9FD1C3A}</a:tableStyleId>
              </a:tblPr>
              <a:tblGrid>
                <a:gridCol w="4320480">
                  <a:extLst>
                    <a:ext uri="{9D8B030D-6E8A-4147-A177-3AD203B41FA5}">
                      <a16:colId xmlns="" xmlns:a16="http://schemas.microsoft.com/office/drawing/2014/main" val="2158384200"/>
                    </a:ext>
                  </a:extLst>
                </a:gridCol>
                <a:gridCol w="4320480">
                  <a:extLst>
                    <a:ext uri="{9D8B030D-6E8A-4147-A177-3AD203B41FA5}">
                      <a16:colId xmlns="" xmlns:a16="http://schemas.microsoft.com/office/drawing/2014/main" val="1466336696"/>
                    </a:ext>
                  </a:extLst>
                </a:gridCol>
              </a:tblGrid>
              <a:tr h="407176">
                <a:tc>
                  <a:txBody>
                    <a:bodyPr/>
                    <a:lstStyle/>
                    <a:p>
                      <a:pPr algn="ctr"/>
                      <a:r>
                        <a:rPr lang="en-IN" sz="1800" dirty="0">
                          <a:latin typeface="Avenir LT Std 45 Book" panose="020B0502020203020204" pitchFamily="34" charset="0"/>
                        </a:rPr>
                        <a:t>Inbound Mergers</a:t>
                      </a:r>
                    </a:p>
                  </a:txBody>
                  <a:tcPr/>
                </a:tc>
                <a:tc>
                  <a:txBody>
                    <a:bodyPr/>
                    <a:lstStyle/>
                    <a:p>
                      <a:pPr algn="ctr"/>
                      <a:r>
                        <a:rPr lang="en-IN" sz="1800" dirty="0">
                          <a:latin typeface="Avenir LT Std 45 Book" panose="020B0502020203020204" pitchFamily="34" charset="0"/>
                        </a:rPr>
                        <a:t>Outbound Mergers</a:t>
                      </a:r>
                    </a:p>
                  </a:txBody>
                  <a:tcPr/>
                </a:tc>
                <a:extLst>
                  <a:ext uri="{0D108BD9-81ED-4DB2-BD59-A6C34878D82A}">
                    <a16:rowId xmlns="" xmlns:a16="http://schemas.microsoft.com/office/drawing/2014/main" val="1672528032"/>
                  </a:ext>
                </a:extLst>
              </a:tr>
              <a:tr h="1267095">
                <a:tc>
                  <a:txBody>
                    <a:bodyPr/>
                    <a:lstStyle/>
                    <a:p>
                      <a:pPr marL="285750" indent="-285750" algn="just">
                        <a:buFont typeface="Wingdings" panose="05000000000000000000" pitchFamily="2" charset="2"/>
                        <a:buChar char="Ø"/>
                      </a:pPr>
                      <a:r>
                        <a:rPr lang="en-IN" sz="1400" dirty="0"/>
                        <a:t>Guarantees, Outstanding borrowings or any borrowing from overseas source entering into the books of the resultant Indian Company shall conform to FEMA 3(R) (ECBs) or FEMA 3(R) (Loans in INR) or FEMA 8 (Guarantees) within 2 years.</a:t>
                      </a:r>
                    </a:p>
                  </a:txBody>
                  <a:tcPr/>
                </a:tc>
                <a:tc>
                  <a:txBody>
                    <a:bodyPr/>
                    <a:lstStyle/>
                    <a:p>
                      <a:pPr marL="285750" indent="-285750" algn="just">
                        <a:buFont typeface="Wingdings" panose="05000000000000000000" pitchFamily="2" charset="2"/>
                        <a:buChar char="Ø"/>
                      </a:pPr>
                      <a:r>
                        <a:rPr lang="en-IN" sz="1400" dirty="0"/>
                        <a:t>Guarantees or outstanding borrowings of the Indian company which become the liabilities of the resultant foreign company shall be repaid as per the  Scheme sanctioned by the NCLT.</a:t>
                      </a:r>
                    </a:p>
                  </a:txBody>
                  <a:tcPr/>
                </a:tc>
                <a:extLst>
                  <a:ext uri="{0D108BD9-81ED-4DB2-BD59-A6C34878D82A}">
                    <a16:rowId xmlns="" xmlns:a16="http://schemas.microsoft.com/office/drawing/2014/main" val="1550608759"/>
                  </a:ext>
                </a:extLst>
              </a:tr>
              <a:tr h="800270">
                <a:tc>
                  <a:txBody>
                    <a:bodyPr/>
                    <a:lstStyle/>
                    <a:p>
                      <a:pPr marL="285750" indent="-285750" algn="just">
                        <a:buFont typeface="Wingdings" panose="05000000000000000000" pitchFamily="2" charset="2"/>
                        <a:buChar char="Ø"/>
                      </a:pPr>
                      <a:r>
                        <a:rPr lang="en-IN" sz="1400" dirty="0"/>
                        <a:t>No remittance towards repayment of such liability is permitted from India within 2 years.</a:t>
                      </a:r>
                    </a:p>
                  </a:txBody>
                  <a:tcPr/>
                </a:tc>
                <a:tc>
                  <a:txBody>
                    <a:bodyPr/>
                    <a:lstStyle/>
                    <a:p>
                      <a:pPr marL="285750" indent="-285750" algn="just">
                        <a:buFont typeface="Wingdings" panose="05000000000000000000" pitchFamily="2" charset="2"/>
                        <a:buChar char="Ø"/>
                      </a:pPr>
                      <a:r>
                        <a:rPr lang="en-IN" sz="1400" dirty="0"/>
                        <a:t>The Resultant foreign Company shall not acquire any liability in Indian Rupees not in conformity with FEMA.</a:t>
                      </a:r>
                    </a:p>
                  </a:txBody>
                  <a:tcPr/>
                </a:tc>
                <a:extLst>
                  <a:ext uri="{0D108BD9-81ED-4DB2-BD59-A6C34878D82A}">
                    <a16:rowId xmlns="" xmlns:a16="http://schemas.microsoft.com/office/drawing/2014/main" val="2738732494"/>
                  </a:ext>
                </a:extLst>
              </a:tr>
              <a:tr h="566858">
                <a:tc>
                  <a:txBody>
                    <a:bodyPr/>
                    <a:lstStyle/>
                    <a:p>
                      <a:pPr marL="285750" indent="-285750">
                        <a:buFont typeface="Wingdings" panose="05000000000000000000" pitchFamily="2" charset="2"/>
                        <a:buChar char="Ø"/>
                      </a:pPr>
                      <a:r>
                        <a:rPr lang="en-IN" sz="1400" dirty="0"/>
                        <a:t>End use Restrictions shall not apply.</a:t>
                      </a:r>
                    </a:p>
                  </a:txBody>
                  <a:tcPr/>
                </a:tc>
                <a:tc>
                  <a:txBody>
                    <a:bodyPr/>
                    <a:lstStyle/>
                    <a:p>
                      <a:pPr marL="285750" indent="-285750">
                        <a:buFont typeface="Wingdings" panose="05000000000000000000" pitchFamily="2" charset="2"/>
                        <a:buChar char="Ø"/>
                      </a:pPr>
                      <a:r>
                        <a:rPr lang="en-IN" sz="1400" dirty="0"/>
                        <a:t>No objection certificate from Lenders in India of the Indian company to be obtained.</a:t>
                      </a:r>
                    </a:p>
                  </a:txBody>
                  <a:tcPr/>
                </a:tc>
                <a:extLst>
                  <a:ext uri="{0D108BD9-81ED-4DB2-BD59-A6C34878D82A}">
                    <a16:rowId xmlns="" xmlns:a16="http://schemas.microsoft.com/office/drawing/2014/main" val="4281330264"/>
                  </a:ext>
                </a:extLst>
              </a:tr>
            </a:tbl>
          </a:graphicData>
        </a:graphic>
      </p:graphicFrame>
      <p:graphicFrame>
        <p:nvGraphicFramePr>
          <p:cNvPr id="6" name="Content Placeholder 4">
            <a:extLst>
              <a:ext uri="{FF2B5EF4-FFF2-40B4-BE49-F238E27FC236}">
                <a16:creationId xmlns="" xmlns:a16="http://schemas.microsoft.com/office/drawing/2014/main" id="{519947FE-13C6-458A-BD46-DFF27CF1A0F1}"/>
              </a:ext>
            </a:extLst>
          </p:cNvPr>
          <p:cNvGraphicFramePr>
            <a:graphicFrameLocks/>
          </p:cNvGraphicFramePr>
          <p:nvPr>
            <p:extLst>
              <p:ext uri="{D42A27DB-BD31-4B8C-83A1-F6EECF244321}">
                <p14:modId xmlns:p14="http://schemas.microsoft.com/office/powerpoint/2010/main" val="1907493132"/>
              </p:ext>
            </p:extLst>
          </p:nvPr>
        </p:nvGraphicFramePr>
        <p:xfrm>
          <a:off x="107504" y="4365103"/>
          <a:ext cx="8640960" cy="1991247"/>
        </p:xfrm>
        <a:graphic>
          <a:graphicData uri="http://schemas.openxmlformats.org/drawingml/2006/table">
            <a:tbl>
              <a:tblPr firstRow="1" bandRow="1">
                <a:tableStyleId>{5C22544A-7EE6-4342-B048-85BDC9FD1C3A}</a:tableStyleId>
              </a:tblPr>
              <a:tblGrid>
                <a:gridCol w="8640960">
                  <a:extLst>
                    <a:ext uri="{9D8B030D-6E8A-4147-A177-3AD203B41FA5}">
                      <a16:colId xmlns="" xmlns:a16="http://schemas.microsoft.com/office/drawing/2014/main" val="2158384200"/>
                    </a:ext>
                  </a:extLst>
                </a:gridCol>
              </a:tblGrid>
              <a:tr h="402662">
                <a:tc>
                  <a:txBody>
                    <a:bodyPr/>
                    <a:lstStyle/>
                    <a:p>
                      <a:pPr algn="l"/>
                      <a:r>
                        <a:rPr lang="en-IN" sz="1800" dirty="0">
                          <a:latin typeface="Avenir LT Std 45 Book" panose="020B0502020203020204" pitchFamily="34" charset="0"/>
                        </a:rPr>
                        <a:t>Challenges:</a:t>
                      </a:r>
                    </a:p>
                  </a:txBody>
                  <a:tcPr/>
                </a:tc>
                <a:extLst>
                  <a:ext uri="{0D108BD9-81ED-4DB2-BD59-A6C34878D82A}">
                    <a16:rowId xmlns="" xmlns:a16="http://schemas.microsoft.com/office/drawing/2014/main" val="1672528032"/>
                  </a:ext>
                </a:extLst>
              </a:tr>
              <a:tr h="1588585">
                <a:tc>
                  <a:txBody>
                    <a:bodyPr/>
                    <a:lstStyle/>
                    <a:p>
                      <a:pPr marL="342900" indent="-342900" algn="just">
                        <a:spcBef>
                          <a:spcPts val="600"/>
                        </a:spcBef>
                        <a:spcAft>
                          <a:spcPts val="600"/>
                        </a:spcAft>
                        <a:buFont typeface="+mj-lt"/>
                        <a:buAutoNum type="arabicPeriod"/>
                      </a:pPr>
                      <a:r>
                        <a:rPr lang="en-IN" sz="1400" dirty="0"/>
                        <a:t>In case of inbound merger, it is not clarified whether the period of 2 years from the date of entering the books or the date of sanction of Scheme by NCLT.</a:t>
                      </a:r>
                    </a:p>
                    <a:p>
                      <a:pPr marL="342900" indent="-342900" algn="just">
                        <a:spcBef>
                          <a:spcPts val="600"/>
                        </a:spcBef>
                        <a:spcAft>
                          <a:spcPts val="600"/>
                        </a:spcAft>
                        <a:buFont typeface="+mj-lt"/>
                        <a:buAutoNum type="arabicPeriod"/>
                      </a:pPr>
                      <a:r>
                        <a:rPr lang="en-IN" sz="1400" dirty="0"/>
                        <a:t>The period of 2 years will be too short to unwind liabilities and may have impact on valuations.</a:t>
                      </a:r>
                    </a:p>
                    <a:p>
                      <a:pPr marL="342900" indent="-342900" algn="just">
                        <a:spcBef>
                          <a:spcPts val="600"/>
                        </a:spcBef>
                        <a:spcAft>
                          <a:spcPts val="600"/>
                        </a:spcAft>
                        <a:buFont typeface="+mj-lt"/>
                        <a:buAutoNum type="arabicPeriod"/>
                      </a:pPr>
                      <a:r>
                        <a:rPr lang="en-IN" sz="1400" dirty="0"/>
                        <a:t>In case of outbound mergers it appears that Indian companies with outstanding borrowings / Guarantees may not fit into the merger process.</a:t>
                      </a:r>
                    </a:p>
                  </a:txBody>
                  <a:tcPr/>
                </a:tc>
                <a:extLst>
                  <a:ext uri="{0D108BD9-81ED-4DB2-BD59-A6C34878D82A}">
                    <a16:rowId xmlns="" xmlns:a16="http://schemas.microsoft.com/office/drawing/2014/main" val="1550608759"/>
                  </a:ext>
                </a:extLst>
              </a:tr>
            </a:tbl>
          </a:graphicData>
        </a:graphic>
      </p:graphicFrame>
      <p:sp>
        <p:nvSpPr>
          <p:cNvPr id="7" name="Slide Number Placeholder 6">
            <a:extLst>
              <a:ext uri="{FF2B5EF4-FFF2-40B4-BE49-F238E27FC236}">
                <a16:creationId xmlns="" xmlns:a16="http://schemas.microsoft.com/office/drawing/2014/main" id="{7E45F387-BBDE-479C-8500-A6CD243EDBDF}"/>
              </a:ext>
            </a:extLst>
          </p:cNvPr>
          <p:cNvSpPr>
            <a:spLocks noGrp="1"/>
          </p:cNvSpPr>
          <p:nvPr>
            <p:ph type="sldNum" sz="quarter" idx="12"/>
          </p:nvPr>
        </p:nvSpPr>
        <p:spPr/>
        <p:txBody>
          <a:bodyPr/>
          <a:lstStyle/>
          <a:p>
            <a:pPr>
              <a:defRPr/>
            </a:pPr>
            <a:fld id="{D21D2EF3-3AC2-0940-8B2D-0D416A4CC767}" type="slidenum">
              <a:rPr lang="es-ES" altLang="en-US" smtClean="0"/>
              <a:pPr>
                <a:defRPr/>
              </a:pPr>
              <a:t>8</a:t>
            </a:fld>
            <a:endParaRPr lang="es-ES" altLang="en-US" dirty="0"/>
          </a:p>
        </p:txBody>
      </p:sp>
      <p:sp>
        <p:nvSpPr>
          <p:cNvPr id="8" name="Footer Placeholder 7">
            <a:extLst>
              <a:ext uri="{FF2B5EF4-FFF2-40B4-BE49-F238E27FC236}">
                <a16:creationId xmlns="" xmlns:a16="http://schemas.microsoft.com/office/drawing/2014/main" id="{A6057645-8BF4-47F3-8CAF-E45C0711574D}"/>
              </a:ext>
            </a:extLst>
          </p:cNvPr>
          <p:cNvSpPr>
            <a:spLocks noGrp="1"/>
          </p:cNvSpPr>
          <p:nvPr>
            <p:ph type="ftr" sz="quarter" idx="11"/>
          </p:nvPr>
        </p:nvSpPr>
        <p:spPr/>
        <p:txBody>
          <a:bodyPr/>
          <a:lstStyle/>
          <a:p>
            <a:pPr>
              <a:defRPr/>
            </a:pPr>
            <a:r>
              <a:rPr lang="es-ES"/>
              <a:t>PnP Consulting</a:t>
            </a:r>
          </a:p>
        </p:txBody>
      </p:sp>
      <p:sp>
        <p:nvSpPr>
          <p:cNvPr id="9" name="Footer Placeholder 5">
            <a:extLst>
              <a:ext uri="{FF2B5EF4-FFF2-40B4-BE49-F238E27FC236}">
                <a16:creationId xmlns="" xmlns:a16="http://schemas.microsoft.com/office/drawing/2014/main" id="{6F31B18E-9BC5-4265-AF49-249261957946}"/>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181194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04712-F30E-437D-BA79-192653407138}"/>
              </a:ext>
            </a:extLst>
          </p:cNvPr>
          <p:cNvSpPr>
            <a:spLocks noGrp="1"/>
          </p:cNvSpPr>
          <p:nvPr>
            <p:ph type="title"/>
          </p:nvPr>
        </p:nvSpPr>
        <p:spPr>
          <a:xfrm>
            <a:off x="933772" y="0"/>
            <a:ext cx="7886700" cy="1325563"/>
          </a:xfrm>
        </p:spPr>
        <p:txBody>
          <a:bodyPr>
            <a:normAutofit/>
          </a:bodyPr>
          <a:lstStyle/>
          <a:p>
            <a:r>
              <a:rPr lang="en-IN" sz="3200" b="1" dirty="0">
                <a:solidFill>
                  <a:srgbClr val="000085"/>
                </a:solidFill>
                <a:latin typeface="Avenir Book" charset="0"/>
              </a:rPr>
              <a:t>Cross Border Mergers – Assets or Securities</a:t>
            </a:r>
          </a:p>
        </p:txBody>
      </p:sp>
      <p:graphicFrame>
        <p:nvGraphicFramePr>
          <p:cNvPr id="5" name="Content Placeholder 4">
            <a:extLst>
              <a:ext uri="{FF2B5EF4-FFF2-40B4-BE49-F238E27FC236}">
                <a16:creationId xmlns="" xmlns:a16="http://schemas.microsoft.com/office/drawing/2014/main" id="{40A38DEC-0653-4617-9D31-C83D3299F15D}"/>
              </a:ext>
            </a:extLst>
          </p:cNvPr>
          <p:cNvGraphicFramePr>
            <a:graphicFrameLocks noGrp="1"/>
          </p:cNvGraphicFramePr>
          <p:nvPr>
            <p:ph idx="1"/>
            <p:extLst>
              <p:ext uri="{D42A27DB-BD31-4B8C-83A1-F6EECF244321}">
                <p14:modId xmlns:p14="http://schemas.microsoft.com/office/powerpoint/2010/main" val="2335927603"/>
              </p:ext>
            </p:extLst>
          </p:nvPr>
        </p:nvGraphicFramePr>
        <p:xfrm>
          <a:off x="107504" y="1325563"/>
          <a:ext cx="8640960" cy="3639213"/>
        </p:xfrm>
        <a:graphic>
          <a:graphicData uri="http://schemas.openxmlformats.org/drawingml/2006/table">
            <a:tbl>
              <a:tblPr firstRow="1" bandRow="1">
                <a:tableStyleId>{5C22544A-7EE6-4342-B048-85BDC9FD1C3A}</a:tableStyleId>
              </a:tblPr>
              <a:tblGrid>
                <a:gridCol w="4320480">
                  <a:extLst>
                    <a:ext uri="{9D8B030D-6E8A-4147-A177-3AD203B41FA5}">
                      <a16:colId xmlns="" xmlns:a16="http://schemas.microsoft.com/office/drawing/2014/main" val="2158384200"/>
                    </a:ext>
                  </a:extLst>
                </a:gridCol>
                <a:gridCol w="4320480">
                  <a:extLst>
                    <a:ext uri="{9D8B030D-6E8A-4147-A177-3AD203B41FA5}">
                      <a16:colId xmlns="" xmlns:a16="http://schemas.microsoft.com/office/drawing/2014/main" val="1466336696"/>
                    </a:ext>
                  </a:extLst>
                </a:gridCol>
              </a:tblGrid>
              <a:tr h="434426">
                <a:tc>
                  <a:txBody>
                    <a:bodyPr/>
                    <a:lstStyle/>
                    <a:p>
                      <a:pPr algn="ctr"/>
                      <a:r>
                        <a:rPr lang="en-IN" sz="1800" dirty="0">
                          <a:latin typeface="Avenir LT Std 45 Book" panose="020B0502020203020204" pitchFamily="34" charset="0"/>
                        </a:rPr>
                        <a:t>Inbound Mergers</a:t>
                      </a:r>
                    </a:p>
                  </a:txBody>
                  <a:tcPr/>
                </a:tc>
                <a:tc>
                  <a:txBody>
                    <a:bodyPr/>
                    <a:lstStyle/>
                    <a:p>
                      <a:pPr algn="ctr"/>
                      <a:r>
                        <a:rPr lang="en-IN" sz="1800" dirty="0">
                          <a:latin typeface="Avenir LT Std 45 Book" panose="020B0502020203020204" pitchFamily="34" charset="0"/>
                        </a:rPr>
                        <a:t>Outbound Mergers</a:t>
                      </a:r>
                    </a:p>
                  </a:txBody>
                  <a:tcPr/>
                </a:tc>
                <a:extLst>
                  <a:ext uri="{0D108BD9-81ED-4DB2-BD59-A6C34878D82A}">
                    <a16:rowId xmlns="" xmlns:a16="http://schemas.microsoft.com/office/drawing/2014/main" val="1672528032"/>
                  </a:ext>
                </a:extLst>
              </a:tr>
              <a:tr h="830170">
                <a:tc>
                  <a:txBody>
                    <a:bodyPr/>
                    <a:lstStyle/>
                    <a:p>
                      <a:pPr marL="285750" indent="-285750" algn="just">
                        <a:buFont typeface="Wingdings" panose="05000000000000000000" pitchFamily="2" charset="2"/>
                        <a:buChar char="Ø"/>
                      </a:pPr>
                      <a:r>
                        <a:rPr lang="en-IN" sz="1600" dirty="0"/>
                        <a:t>The resultant Indian company may acquire, hold and transfer any asset or security outside India, which is permitted by FEMA Regulations.</a:t>
                      </a:r>
                    </a:p>
                  </a:txBody>
                  <a:tcPr/>
                </a:tc>
                <a:tc>
                  <a:txBody>
                    <a:bodyPr/>
                    <a:lstStyle/>
                    <a:p>
                      <a:pPr marL="285750" indent="-285750" algn="just">
                        <a:buFont typeface="Wingdings" panose="05000000000000000000" pitchFamily="2" charset="2"/>
                        <a:buChar char="Ø"/>
                      </a:pPr>
                      <a:r>
                        <a:rPr lang="en-IN" sz="1600" dirty="0"/>
                        <a:t>The resultant foreign company may hold and transfer any asset / security in India, which is permitted under the FEMA Regulations. </a:t>
                      </a:r>
                    </a:p>
                  </a:txBody>
                  <a:tcPr/>
                </a:tc>
                <a:extLst>
                  <a:ext uri="{0D108BD9-81ED-4DB2-BD59-A6C34878D82A}">
                    <a16:rowId xmlns="" xmlns:a16="http://schemas.microsoft.com/office/drawing/2014/main" val="1550608759"/>
                  </a:ext>
                </a:extLst>
              </a:tr>
              <a:tr h="1071187">
                <a:tc>
                  <a:txBody>
                    <a:bodyPr/>
                    <a:lstStyle/>
                    <a:p>
                      <a:pPr marL="285750" indent="-285750" algn="just">
                        <a:buFont typeface="Wingdings" panose="05000000000000000000" pitchFamily="2" charset="2"/>
                        <a:buChar char="Ø"/>
                      </a:pPr>
                      <a:r>
                        <a:rPr lang="en-IN" sz="1600" dirty="0"/>
                        <a:t>In case of any asset or security not permitted under FEMA regulations, then shall sell such asset or security within 2 years from the date of Sanction of Scheme by NCLT.</a:t>
                      </a:r>
                    </a:p>
                  </a:txBody>
                  <a:tcPr/>
                </a:tc>
                <a:tc>
                  <a:txBody>
                    <a:bodyPr/>
                    <a:lstStyle/>
                    <a:p>
                      <a:pPr marL="285750" indent="-285750" algn="just">
                        <a:buFont typeface="Wingdings" panose="05000000000000000000" pitchFamily="2" charset="2"/>
                        <a:buChar char="Ø"/>
                      </a:pPr>
                      <a:r>
                        <a:rPr lang="en-IN" sz="1600" dirty="0"/>
                        <a:t>In case of any asset or security, which is not permitted under FEMA Regulations, then shall sell such asset or security within 2 years from the date of Sanction of Scheme by NCLT.</a:t>
                      </a:r>
                    </a:p>
                  </a:txBody>
                  <a:tcPr/>
                </a:tc>
                <a:extLst>
                  <a:ext uri="{0D108BD9-81ED-4DB2-BD59-A6C34878D82A}">
                    <a16:rowId xmlns="" xmlns:a16="http://schemas.microsoft.com/office/drawing/2014/main" val="2738732494"/>
                  </a:ext>
                </a:extLst>
              </a:tr>
              <a:tr h="830170">
                <a:tc>
                  <a:txBody>
                    <a:bodyPr/>
                    <a:lstStyle/>
                    <a:p>
                      <a:pPr marL="285750" indent="-285750">
                        <a:buFont typeface="Wingdings" panose="05000000000000000000" pitchFamily="2" charset="2"/>
                        <a:buChar char="Ø"/>
                      </a:pPr>
                      <a:r>
                        <a:rPr lang="en-IN" sz="1600" dirty="0"/>
                        <a:t>Repayment of ‘not permitted’ Liabilities outside India can be extinguished out of sale proceeds of such ‘not permitted’ assets or securities.</a:t>
                      </a:r>
                    </a:p>
                  </a:txBody>
                  <a:tcPr/>
                </a:tc>
                <a:tc>
                  <a:txBody>
                    <a:bodyPr/>
                    <a:lstStyle/>
                    <a:p>
                      <a:pPr marL="285750" indent="-285750" algn="just">
                        <a:buFont typeface="Wingdings" panose="05000000000000000000" pitchFamily="2" charset="2"/>
                        <a:buChar char="Ø"/>
                      </a:pPr>
                      <a:r>
                        <a:rPr lang="en-IN" sz="1600" dirty="0"/>
                        <a:t>Repayment of ‘not permitted’ Indian Liabilities can be made out of the sale proceeds of such ‘not permitted’ assets.</a:t>
                      </a:r>
                    </a:p>
                  </a:txBody>
                  <a:tcPr/>
                </a:tc>
                <a:extLst>
                  <a:ext uri="{0D108BD9-81ED-4DB2-BD59-A6C34878D82A}">
                    <a16:rowId xmlns="" xmlns:a16="http://schemas.microsoft.com/office/drawing/2014/main" val="4281330264"/>
                  </a:ext>
                </a:extLst>
              </a:tr>
            </a:tbl>
          </a:graphicData>
        </a:graphic>
      </p:graphicFrame>
      <p:graphicFrame>
        <p:nvGraphicFramePr>
          <p:cNvPr id="6" name="Content Placeholder 4">
            <a:extLst>
              <a:ext uri="{FF2B5EF4-FFF2-40B4-BE49-F238E27FC236}">
                <a16:creationId xmlns="" xmlns:a16="http://schemas.microsoft.com/office/drawing/2014/main" id="{519947FE-13C6-458A-BD46-DFF27CF1A0F1}"/>
              </a:ext>
            </a:extLst>
          </p:cNvPr>
          <p:cNvGraphicFramePr>
            <a:graphicFrameLocks/>
          </p:cNvGraphicFramePr>
          <p:nvPr>
            <p:extLst>
              <p:ext uri="{D42A27DB-BD31-4B8C-83A1-F6EECF244321}">
                <p14:modId xmlns:p14="http://schemas.microsoft.com/office/powerpoint/2010/main" val="4167060414"/>
              </p:ext>
            </p:extLst>
          </p:nvPr>
        </p:nvGraphicFramePr>
        <p:xfrm>
          <a:off x="107504" y="4991576"/>
          <a:ext cx="8640960" cy="1173728"/>
        </p:xfrm>
        <a:graphic>
          <a:graphicData uri="http://schemas.openxmlformats.org/drawingml/2006/table">
            <a:tbl>
              <a:tblPr firstRow="1" bandRow="1">
                <a:tableStyleId>{5C22544A-7EE6-4342-B048-85BDC9FD1C3A}</a:tableStyleId>
              </a:tblPr>
              <a:tblGrid>
                <a:gridCol w="8640960">
                  <a:extLst>
                    <a:ext uri="{9D8B030D-6E8A-4147-A177-3AD203B41FA5}">
                      <a16:colId xmlns="" xmlns:a16="http://schemas.microsoft.com/office/drawing/2014/main" val="2158384200"/>
                    </a:ext>
                  </a:extLst>
                </a:gridCol>
              </a:tblGrid>
              <a:tr h="586864">
                <a:tc>
                  <a:txBody>
                    <a:bodyPr/>
                    <a:lstStyle/>
                    <a:p>
                      <a:pPr algn="l"/>
                      <a:r>
                        <a:rPr lang="en-IN" sz="1800" dirty="0">
                          <a:latin typeface="Avenir LT Std 45 Book" panose="020B0502020203020204" pitchFamily="34" charset="0"/>
                        </a:rPr>
                        <a:t>Challenges:</a:t>
                      </a:r>
                    </a:p>
                  </a:txBody>
                  <a:tcPr anchor="ctr"/>
                </a:tc>
                <a:extLst>
                  <a:ext uri="{0D108BD9-81ED-4DB2-BD59-A6C34878D82A}">
                    <a16:rowId xmlns="" xmlns:a16="http://schemas.microsoft.com/office/drawing/2014/main" val="1672528032"/>
                  </a:ext>
                </a:extLst>
              </a:tr>
              <a:tr h="586864">
                <a:tc>
                  <a:txBody>
                    <a:bodyPr/>
                    <a:lstStyle/>
                    <a:p>
                      <a:pPr marL="0" indent="0" algn="just">
                        <a:buFont typeface="+mj-lt"/>
                        <a:buNone/>
                      </a:pPr>
                      <a:r>
                        <a:rPr lang="en-IN" sz="1600" dirty="0"/>
                        <a:t>Prescribed transition time period of 2 years will adversely impact the valuations of the assets.</a:t>
                      </a:r>
                    </a:p>
                  </a:txBody>
                  <a:tcPr anchor="ctr"/>
                </a:tc>
                <a:extLst>
                  <a:ext uri="{0D108BD9-81ED-4DB2-BD59-A6C34878D82A}">
                    <a16:rowId xmlns="" xmlns:a16="http://schemas.microsoft.com/office/drawing/2014/main" val="1550608759"/>
                  </a:ext>
                </a:extLst>
              </a:tr>
            </a:tbl>
          </a:graphicData>
        </a:graphic>
      </p:graphicFrame>
      <p:sp>
        <p:nvSpPr>
          <p:cNvPr id="7" name="Slide Number Placeholder 6">
            <a:extLst>
              <a:ext uri="{FF2B5EF4-FFF2-40B4-BE49-F238E27FC236}">
                <a16:creationId xmlns="" xmlns:a16="http://schemas.microsoft.com/office/drawing/2014/main" id="{CB175FD6-2713-480A-A27C-B8BE2993EDE2}"/>
              </a:ext>
            </a:extLst>
          </p:cNvPr>
          <p:cNvSpPr>
            <a:spLocks noGrp="1"/>
          </p:cNvSpPr>
          <p:nvPr>
            <p:ph type="sldNum" sz="quarter" idx="12"/>
          </p:nvPr>
        </p:nvSpPr>
        <p:spPr/>
        <p:txBody>
          <a:bodyPr/>
          <a:lstStyle/>
          <a:p>
            <a:pPr>
              <a:defRPr/>
            </a:pPr>
            <a:fld id="{D21D2EF3-3AC2-0940-8B2D-0D416A4CC767}" type="slidenum">
              <a:rPr lang="es-ES" altLang="en-US" smtClean="0"/>
              <a:pPr>
                <a:defRPr/>
              </a:pPr>
              <a:t>9</a:t>
            </a:fld>
            <a:endParaRPr lang="es-ES" altLang="en-US" dirty="0"/>
          </a:p>
        </p:txBody>
      </p:sp>
      <p:sp>
        <p:nvSpPr>
          <p:cNvPr id="8" name="Footer Placeholder 7">
            <a:extLst>
              <a:ext uri="{FF2B5EF4-FFF2-40B4-BE49-F238E27FC236}">
                <a16:creationId xmlns="" xmlns:a16="http://schemas.microsoft.com/office/drawing/2014/main" id="{B170712C-5283-42E8-8C79-4D4E93EC77A9}"/>
              </a:ext>
            </a:extLst>
          </p:cNvPr>
          <p:cNvSpPr>
            <a:spLocks noGrp="1"/>
          </p:cNvSpPr>
          <p:nvPr>
            <p:ph type="ftr" sz="quarter" idx="11"/>
          </p:nvPr>
        </p:nvSpPr>
        <p:spPr/>
        <p:txBody>
          <a:bodyPr/>
          <a:lstStyle/>
          <a:p>
            <a:pPr>
              <a:defRPr/>
            </a:pPr>
            <a:r>
              <a:rPr lang="es-ES"/>
              <a:t>PnP Consulting</a:t>
            </a:r>
          </a:p>
        </p:txBody>
      </p:sp>
      <p:sp>
        <p:nvSpPr>
          <p:cNvPr id="9" name="Footer Placeholder 5">
            <a:extLst>
              <a:ext uri="{FF2B5EF4-FFF2-40B4-BE49-F238E27FC236}">
                <a16:creationId xmlns="" xmlns:a16="http://schemas.microsoft.com/office/drawing/2014/main" id="{E2B154C1-6CAC-47A4-8E71-71D59EB7B8D7}"/>
              </a:ext>
            </a:extLst>
          </p:cNvPr>
          <p:cNvSpPr txBox="1">
            <a:spLocks/>
          </p:cNvSpPr>
          <p:nvPr/>
        </p:nvSpPr>
        <p:spPr>
          <a:xfrm>
            <a:off x="107505" y="6493355"/>
            <a:ext cx="1506416" cy="365125"/>
          </a:xfrm>
          <a:prstGeom prst="rect">
            <a:avLst/>
          </a:prstGeom>
        </p:spPr>
        <p:txBody>
          <a:bodyPr vert="horz" lIns="91440" tIns="45720" rIns="91440" bIns="45720" rtlCol="0" anchor="ctr"/>
          <a:lstStyle>
            <a:defPPr>
              <a:defRPr lang="es-E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a:solidFill>
                  <a:schemeClr val="tx1"/>
                </a:solidFill>
              </a:rPr>
              <a:t>© Copyright</a:t>
            </a:r>
          </a:p>
        </p:txBody>
      </p:sp>
    </p:spTree>
    <p:extLst>
      <p:ext uri="{BB962C8B-B14F-4D97-AF65-F5344CB8AC3E}">
        <p14:creationId xmlns:p14="http://schemas.microsoft.com/office/powerpoint/2010/main" val="3240036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14839</TotalTime>
  <Words>1295</Words>
  <Application>Microsoft Office PowerPoint</Application>
  <PresentationFormat>On-screen Show (4:3)</PresentationFormat>
  <Paragraphs>135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Avenir Book</vt:lpstr>
      <vt:lpstr>Avenir LT Std 45 Book</vt:lpstr>
      <vt:lpstr>Calibri</vt:lpstr>
      <vt:lpstr>Calibri Light</vt:lpstr>
      <vt:lpstr>Wingdings</vt:lpstr>
      <vt:lpstr>Office Theme</vt:lpstr>
      <vt:lpstr>PowerPoint Presentation</vt:lpstr>
      <vt:lpstr>Cross Border Mergers – Law in brief</vt:lpstr>
      <vt:lpstr>Cross Border Merger</vt:lpstr>
      <vt:lpstr>Cross Border Merger – Key FEMA Issues</vt:lpstr>
      <vt:lpstr>Cross Border Merger – Compensation</vt:lpstr>
      <vt:lpstr>Cross Border Merger – Compensation</vt:lpstr>
      <vt:lpstr>Cross Border Merger – Compensation</vt:lpstr>
      <vt:lpstr>Cross Border Mergers – Outstanding Borrowings / Guarantees</vt:lpstr>
      <vt:lpstr>Cross Border Mergers – Assets or Securities</vt:lpstr>
      <vt:lpstr>Cross Border Mergers – Offices</vt:lpstr>
      <vt:lpstr>Cross Border Mergers – Other Challenges</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Ganesh, E</cp:lastModifiedBy>
  <cp:revision>1361</cp:revision>
  <cp:lastPrinted>2019-06-20T14:31:00Z</cp:lastPrinted>
  <dcterms:created xsi:type="dcterms:W3CDTF">2010-05-23T14:28:12Z</dcterms:created>
  <dcterms:modified xsi:type="dcterms:W3CDTF">2019-06-24T11:08:21Z</dcterms:modified>
</cp:coreProperties>
</file>