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4" r:id="rId1"/>
  </p:sldMasterIdLst>
  <p:notesMasterIdLst>
    <p:notesMasterId r:id="rId39"/>
  </p:notesMasterIdLst>
  <p:handoutMasterIdLst>
    <p:handoutMasterId r:id="rId40"/>
  </p:handoutMasterIdLst>
  <p:sldIdLst>
    <p:sldId id="541" r:id="rId2"/>
    <p:sldId id="517" r:id="rId3"/>
    <p:sldId id="574" r:id="rId4"/>
    <p:sldId id="575" r:id="rId5"/>
    <p:sldId id="576" r:id="rId6"/>
    <p:sldId id="518" r:id="rId7"/>
    <p:sldId id="519" r:id="rId8"/>
    <p:sldId id="520" r:id="rId9"/>
    <p:sldId id="577" r:id="rId10"/>
    <p:sldId id="542" r:id="rId11"/>
    <p:sldId id="521" r:id="rId12"/>
    <p:sldId id="559" r:id="rId13"/>
    <p:sldId id="543" r:id="rId14"/>
    <p:sldId id="551" r:id="rId15"/>
    <p:sldId id="552" r:id="rId16"/>
    <p:sldId id="553" r:id="rId17"/>
    <p:sldId id="554" r:id="rId18"/>
    <p:sldId id="558" r:id="rId19"/>
    <p:sldId id="560" r:id="rId20"/>
    <p:sldId id="555" r:id="rId21"/>
    <p:sldId id="581" r:id="rId22"/>
    <p:sldId id="580" r:id="rId23"/>
    <p:sldId id="556" r:id="rId24"/>
    <p:sldId id="557" r:id="rId25"/>
    <p:sldId id="561" r:id="rId26"/>
    <p:sldId id="562" r:id="rId27"/>
    <p:sldId id="563" r:id="rId28"/>
    <p:sldId id="536" r:id="rId29"/>
    <p:sldId id="537" r:id="rId30"/>
    <p:sldId id="540" r:id="rId31"/>
    <p:sldId id="566" r:id="rId32"/>
    <p:sldId id="567" r:id="rId33"/>
    <p:sldId id="569" r:id="rId34"/>
    <p:sldId id="570" r:id="rId35"/>
    <p:sldId id="571" r:id="rId36"/>
    <p:sldId id="572" r:id="rId37"/>
    <p:sldId id="57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hoaj Guglani" initials="YG" lastIdx="1" clrIdx="0">
    <p:extLst>
      <p:ext uri="{19B8F6BF-5375-455C-9EA6-DF929625EA0E}">
        <p15:presenceInfo xmlns:p15="http://schemas.microsoft.com/office/powerpoint/2012/main" xmlns="" userId="65b3481328dbf9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875" autoAdjust="0"/>
    <p:restoredTop sz="94434" autoAdjust="0"/>
  </p:normalViewPr>
  <p:slideViewPr>
    <p:cSldViewPr>
      <p:cViewPr varScale="1">
        <p:scale>
          <a:sx n="88" d="100"/>
          <a:sy n="88" d="100"/>
        </p:scale>
        <p:origin x="-1656" y="-96"/>
      </p:cViewPr>
      <p:guideLst>
        <p:guide orient="horz" pos="2160"/>
        <p:guide pos="2880"/>
      </p:guideLst>
    </p:cSldViewPr>
  </p:slideViewPr>
  <p:outlineViewPr>
    <p:cViewPr>
      <p:scale>
        <a:sx n="33" d="100"/>
        <a:sy n="33" d="100"/>
      </p:scale>
      <p:origin x="0" y="2196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66087-03F2-420C-BF59-B4AA1A874BF9}"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n-IN"/>
        </a:p>
      </dgm:t>
    </dgm:pt>
    <dgm:pt modelId="{5428B2E8-C93E-481D-9BCC-7540C6B93AC9}">
      <dgm:prSet phldrT="[Text]"/>
      <dgm:spPr/>
      <dgm:t>
        <a:bodyPr/>
        <a:lstStyle/>
        <a:p>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Companies Act, 2013</a:t>
          </a:r>
        </a:p>
      </dgm:t>
    </dgm:pt>
    <dgm:pt modelId="{9FAABADE-68F1-40E9-8513-73670AD679AC}" type="parTrans" cxnId="{9696D8A6-EF81-4AAC-A0A7-9D5A93D64B94}">
      <dgm:prSet/>
      <dgm:spPr/>
      <dgm:t>
        <a:bodyPr/>
        <a:lstStyle/>
        <a:p>
          <a:endParaRPr lang="en-IN"/>
        </a:p>
      </dgm:t>
    </dgm:pt>
    <dgm:pt modelId="{1E2F0494-4F6C-4F91-B9CB-6DDEC7CB79C2}" type="sibTrans" cxnId="{9696D8A6-EF81-4AAC-A0A7-9D5A93D64B94}">
      <dgm:prSet/>
      <dgm:spPr/>
      <dgm:t>
        <a:bodyPr/>
        <a:lstStyle/>
        <a:p>
          <a:endParaRPr lang="en-IN"/>
        </a:p>
      </dgm:t>
    </dgm:pt>
    <dgm:pt modelId="{29AD90CF-5EFE-4F70-921C-2C515B0F23E5}">
      <dgm:prSet phldrT="[Text]" custT="1"/>
      <dgm:spPr/>
      <dgm:t>
        <a:bodyPr spcFirstLastPara="0" vert="horz" wrap="square" lIns="211399" tIns="0" rIns="211399" bIns="0" numCol="1" spcCol="1270" anchor="ctr" anchorCtr="0"/>
        <a:lstStyle/>
        <a:p>
          <a:r>
            <a:rPr lang="en-IN" sz="2700" b="1" kern="1200" dirty="0">
              <a:effectLst/>
              <a:latin typeface="Times New Roman" panose="02020603050405020304" pitchFamily="18" charset="0"/>
              <a:ea typeface="+mn-ea"/>
              <a:cs typeface="Times New Roman" panose="02020603050405020304" pitchFamily="18" charset="0"/>
            </a:rPr>
            <a:t>Insolvency</a:t>
          </a:r>
          <a:r>
            <a:rPr lang="en-IN" sz="2700" b="1" kern="1200" dirty="0">
              <a:effectLst/>
              <a:latin typeface="Times New Roman" panose="02020603050405020304" pitchFamily="18" charset="0"/>
              <a:cs typeface="Times New Roman" panose="02020603050405020304" pitchFamily="18" charset="0"/>
            </a:rPr>
            <a:t> &amp; </a:t>
          </a:r>
          <a:r>
            <a:rPr lang="en-IN" sz="2700" b="1" kern="1200" dirty="0">
              <a:effectLst/>
              <a:latin typeface="Times New Roman" panose="02020603050405020304" pitchFamily="18" charset="0"/>
              <a:ea typeface="+mn-ea"/>
              <a:cs typeface="Times New Roman" panose="02020603050405020304" pitchFamily="18" charset="0"/>
            </a:rPr>
            <a:t>Bankruptcy</a:t>
          </a:r>
          <a:r>
            <a:rPr lang="en-IN" sz="2700" b="1" kern="1200" dirty="0">
              <a:effectLst/>
              <a:latin typeface="Times New Roman" panose="02020603050405020304" pitchFamily="18" charset="0"/>
              <a:cs typeface="Times New Roman" panose="02020603050405020304" pitchFamily="18" charset="0"/>
            </a:rPr>
            <a:t> Code, 2016</a:t>
          </a:r>
        </a:p>
      </dgm:t>
    </dgm:pt>
    <dgm:pt modelId="{3D5D72D8-D694-4909-9C83-A98A392EA2BF}" type="parTrans" cxnId="{EC129986-2C20-4849-A85A-8473D347291D}">
      <dgm:prSet/>
      <dgm:spPr/>
      <dgm:t>
        <a:bodyPr/>
        <a:lstStyle/>
        <a:p>
          <a:endParaRPr lang="en-IN"/>
        </a:p>
      </dgm:t>
    </dgm:pt>
    <dgm:pt modelId="{C7134032-A9DB-4192-9C23-7EC1BDBDD774}" type="sibTrans" cxnId="{EC129986-2C20-4849-A85A-8473D347291D}">
      <dgm:prSet/>
      <dgm:spPr/>
      <dgm:t>
        <a:bodyPr/>
        <a:lstStyle/>
        <a:p>
          <a:endParaRPr lang="en-IN"/>
        </a:p>
      </dgm:t>
    </dgm:pt>
    <dgm:pt modelId="{79204D3F-DBE1-4D53-86F0-ED5D7F5B373B}">
      <dgm:prSet phldrT="[Text]"/>
      <dgm:spPr/>
      <dgm:t>
        <a:bodyPr/>
        <a:lstStyle/>
        <a:p>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Limited Liability Partnership Act,2008</a:t>
          </a:r>
        </a:p>
      </dgm:t>
    </dgm:pt>
    <dgm:pt modelId="{EBE265A6-CD0C-4F20-A65A-D16C58012D18}" type="parTrans" cxnId="{87F2FD0B-3A90-4820-9483-521E7793F9CA}">
      <dgm:prSet/>
      <dgm:spPr/>
      <dgm:t>
        <a:bodyPr/>
        <a:lstStyle/>
        <a:p>
          <a:endParaRPr lang="en-IN"/>
        </a:p>
      </dgm:t>
    </dgm:pt>
    <dgm:pt modelId="{CF36352F-4082-49FB-90BF-09068855F8B2}" type="sibTrans" cxnId="{87F2FD0B-3A90-4820-9483-521E7793F9CA}">
      <dgm:prSet/>
      <dgm:spPr/>
      <dgm:t>
        <a:bodyPr/>
        <a:lstStyle/>
        <a:p>
          <a:endParaRPr lang="en-IN"/>
        </a:p>
      </dgm:t>
    </dgm:pt>
    <dgm:pt modelId="{7B9BC3A6-E941-4B2A-97AB-148BEC61B535}" type="pres">
      <dgm:prSet presAssocID="{F9966087-03F2-420C-BF59-B4AA1A874BF9}" presName="linear" presStyleCnt="0">
        <dgm:presLayoutVars>
          <dgm:dir/>
          <dgm:animLvl val="lvl"/>
          <dgm:resizeHandles val="exact"/>
        </dgm:presLayoutVars>
      </dgm:prSet>
      <dgm:spPr/>
      <dgm:t>
        <a:bodyPr/>
        <a:lstStyle/>
        <a:p>
          <a:endParaRPr lang="en-US"/>
        </a:p>
      </dgm:t>
    </dgm:pt>
    <dgm:pt modelId="{60357747-48EB-47C6-B8B4-D527CB946EDD}" type="pres">
      <dgm:prSet presAssocID="{5428B2E8-C93E-481D-9BCC-7540C6B93AC9}" presName="parentLin" presStyleCnt="0"/>
      <dgm:spPr/>
    </dgm:pt>
    <dgm:pt modelId="{1C156441-3230-430B-9656-5CD52F13F523}" type="pres">
      <dgm:prSet presAssocID="{5428B2E8-C93E-481D-9BCC-7540C6B93AC9}" presName="parentLeftMargin" presStyleLbl="node1" presStyleIdx="0" presStyleCnt="3"/>
      <dgm:spPr/>
      <dgm:t>
        <a:bodyPr/>
        <a:lstStyle/>
        <a:p>
          <a:endParaRPr lang="en-US"/>
        </a:p>
      </dgm:t>
    </dgm:pt>
    <dgm:pt modelId="{32AD9937-DF2C-4F04-81B9-7DA5F0FC5233}" type="pres">
      <dgm:prSet presAssocID="{5428B2E8-C93E-481D-9BCC-7540C6B93AC9}" presName="parentText" presStyleLbl="node1" presStyleIdx="0" presStyleCnt="3">
        <dgm:presLayoutVars>
          <dgm:chMax val="0"/>
          <dgm:bulletEnabled val="1"/>
        </dgm:presLayoutVars>
      </dgm:prSet>
      <dgm:spPr/>
      <dgm:t>
        <a:bodyPr/>
        <a:lstStyle/>
        <a:p>
          <a:endParaRPr lang="en-US"/>
        </a:p>
      </dgm:t>
    </dgm:pt>
    <dgm:pt modelId="{C80E58D4-B4E6-46E8-A0C4-AC97B4A2862D}" type="pres">
      <dgm:prSet presAssocID="{5428B2E8-C93E-481D-9BCC-7540C6B93AC9}" presName="negativeSpace" presStyleCnt="0"/>
      <dgm:spPr/>
    </dgm:pt>
    <dgm:pt modelId="{2013FDE1-89DD-4F9A-9347-02E059C43957}" type="pres">
      <dgm:prSet presAssocID="{5428B2E8-C93E-481D-9BCC-7540C6B93AC9}" presName="childText" presStyleLbl="conFgAcc1" presStyleIdx="0" presStyleCnt="3">
        <dgm:presLayoutVars>
          <dgm:bulletEnabled val="1"/>
        </dgm:presLayoutVars>
      </dgm:prSet>
      <dgm:spPr/>
    </dgm:pt>
    <dgm:pt modelId="{D568CC35-652A-4E0F-9A09-9E9360A1FBF7}" type="pres">
      <dgm:prSet presAssocID="{1E2F0494-4F6C-4F91-B9CB-6DDEC7CB79C2}" presName="spaceBetweenRectangles" presStyleCnt="0"/>
      <dgm:spPr/>
    </dgm:pt>
    <dgm:pt modelId="{1391C59F-92E4-49F5-8688-6FB2AF94684E}" type="pres">
      <dgm:prSet presAssocID="{29AD90CF-5EFE-4F70-921C-2C515B0F23E5}" presName="parentLin" presStyleCnt="0"/>
      <dgm:spPr/>
    </dgm:pt>
    <dgm:pt modelId="{EEDE86CD-C2E1-4817-A30A-7006DB58FC91}" type="pres">
      <dgm:prSet presAssocID="{29AD90CF-5EFE-4F70-921C-2C515B0F23E5}" presName="parentLeftMargin" presStyleLbl="node1" presStyleIdx="0" presStyleCnt="3"/>
      <dgm:spPr/>
      <dgm:t>
        <a:bodyPr/>
        <a:lstStyle/>
        <a:p>
          <a:endParaRPr lang="en-US"/>
        </a:p>
      </dgm:t>
    </dgm:pt>
    <dgm:pt modelId="{965D1D50-686B-42BA-916B-8937373AB776}" type="pres">
      <dgm:prSet presAssocID="{29AD90CF-5EFE-4F70-921C-2C515B0F23E5}" presName="parentText" presStyleLbl="node1" presStyleIdx="1" presStyleCnt="3" custScaleX="108573" custLinFactNeighborX="15792" custLinFactNeighborY="-363">
        <dgm:presLayoutVars>
          <dgm:chMax val="0"/>
          <dgm:bulletEnabled val="1"/>
        </dgm:presLayoutVars>
      </dgm:prSet>
      <dgm:spPr/>
      <dgm:t>
        <a:bodyPr/>
        <a:lstStyle/>
        <a:p>
          <a:endParaRPr lang="en-US"/>
        </a:p>
      </dgm:t>
    </dgm:pt>
    <dgm:pt modelId="{2AA05952-7E7D-4AEC-B5D3-E2E991CB3824}" type="pres">
      <dgm:prSet presAssocID="{29AD90CF-5EFE-4F70-921C-2C515B0F23E5}" presName="negativeSpace" presStyleCnt="0"/>
      <dgm:spPr/>
    </dgm:pt>
    <dgm:pt modelId="{30EC615B-C1E0-4FFC-8022-B54388123876}" type="pres">
      <dgm:prSet presAssocID="{29AD90CF-5EFE-4F70-921C-2C515B0F23E5}" presName="childText" presStyleLbl="conFgAcc1" presStyleIdx="1" presStyleCnt="3">
        <dgm:presLayoutVars>
          <dgm:bulletEnabled val="1"/>
        </dgm:presLayoutVars>
      </dgm:prSet>
      <dgm:spPr/>
    </dgm:pt>
    <dgm:pt modelId="{BA8D5B8E-9D6D-41DA-B61F-CE87808A2F8E}" type="pres">
      <dgm:prSet presAssocID="{C7134032-A9DB-4192-9C23-7EC1BDBDD774}" presName="spaceBetweenRectangles" presStyleCnt="0"/>
      <dgm:spPr/>
    </dgm:pt>
    <dgm:pt modelId="{C21847D6-7D9A-4341-A2FD-2E6B5578F3DE}" type="pres">
      <dgm:prSet presAssocID="{79204D3F-DBE1-4D53-86F0-ED5D7F5B373B}" presName="parentLin" presStyleCnt="0"/>
      <dgm:spPr/>
    </dgm:pt>
    <dgm:pt modelId="{F2440EB4-B8F3-480E-9A28-4B3DD564BA01}" type="pres">
      <dgm:prSet presAssocID="{79204D3F-DBE1-4D53-86F0-ED5D7F5B373B}" presName="parentLeftMargin" presStyleLbl="node1" presStyleIdx="1" presStyleCnt="3"/>
      <dgm:spPr/>
      <dgm:t>
        <a:bodyPr/>
        <a:lstStyle/>
        <a:p>
          <a:endParaRPr lang="en-US"/>
        </a:p>
      </dgm:t>
    </dgm:pt>
    <dgm:pt modelId="{5403E5BD-9708-493A-A554-C6369B8754D8}" type="pres">
      <dgm:prSet presAssocID="{79204D3F-DBE1-4D53-86F0-ED5D7F5B373B}" presName="parentText" presStyleLbl="node1" presStyleIdx="2" presStyleCnt="3" custScaleX="126278">
        <dgm:presLayoutVars>
          <dgm:chMax val="0"/>
          <dgm:bulletEnabled val="1"/>
        </dgm:presLayoutVars>
      </dgm:prSet>
      <dgm:spPr/>
      <dgm:t>
        <a:bodyPr/>
        <a:lstStyle/>
        <a:p>
          <a:endParaRPr lang="en-US"/>
        </a:p>
      </dgm:t>
    </dgm:pt>
    <dgm:pt modelId="{3784C5B1-7735-4D49-8C23-7584450F9A01}" type="pres">
      <dgm:prSet presAssocID="{79204D3F-DBE1-4D53-86F0-ED5D7F5B373B}" presName="negativeSpace" presStyleCnt="0"/>
      <dgm:spPr/>
    </dgm:pt>
    <dgm:pt modelId="{1C3E2318-D1E9-485B-8C2A-2B11312290C2}" type="pres">
      <dgm:prSet presAssocID="{79204D3F-DBE1-4D53-86F0-ED5D7F5B373B}" presName="childText" presStyleLbl="conFgAcc1" presStyleIdx="2" presStyleCnt="3">
        <dgm:presLayoutVars>
          <dgm:bulletEnabled val="1"/>
        </dgm:presLayoutVars>
      </dgm:prSet>
      <dgm:spPr/>
    </dgm:pt>
  </dgm:ptLst>
  <dgm:cxnLst>
    <dgm:cxn modelId="{9696D8A6-EF81-4AAC-A0A7-9D5A93D64B94}" srcId="{F9966087-03F2-420C-BF59-B4AA1A874BF9}" destId="{5428B2E8-C93E-481D-9BCC-7540C6B93AC9}" srcOrd="0" destOrd="0" parTransId="{9FAABADE-68F1-40E9-8513-73670AD679AC}" sibTransId="{1E2F0494-4F6C-4F91-B9CB-6DDEC7CB79C2}"/>
    <dgm:cxn modelId="{78F5282A-430F-40A1-A5BB-91F66032F90D}" type="presOf" srcId="{29AD90CF-5EFE-4F70-921C-2C515B0F23E5}" destId="{EEDE86CD-C2E1-4817-A30A-7006DB58FC91}" srcOrd="0" destOrd="0" presId="urn:microsoft.com/office/officeart/2005/8/layout/list1"/>
    <dgm:cxn modelId="{12F542B9-E4B6-4307-9150-013CA3A555BA}" type="presOf" srcId="{5428B2E8-C93E-481D-9BCC-7540C6B93AC9}" destId="{32AD9937-DF2C-4F04-81B9-7DA5F0FC5233}" srcOrd="1" destOrd="0" presId="urn:microsoft.com/office/officeart/2005/8/layout/list1"/>
    <dgm:cxn modelId="{57D56060-389C-4BC4-8101-849302E0D8B4}" type="presOf" srcId="{5428B2E8-C93E-481D-9BCC-7540C6B93AC9}" destId="{1C156441-3230-430B-9656-5CD52F13F523}" srcOrd="0" destOrd="0" presId="urn:microsoft.com/office/officeart/2005/8/layout/list1"/>
    <dgm:cxn modelId="{BA3A60CB-8FCF-455F-8A0A-38FE45AAB200}" type="presOf" srcId="{29AD90CF-5EFE-4F70-921C-2C515B0F23E5}" destId="{965D1D50-686B-42BA-916B-8937373AB776}" srcOrd="1" destOrd="0" presId="urn:microsoft.com/office/officeart/2005/8/layout/list1"/>
    <dgm:cxn modelId="{480FF718-A9B1-4037-84E8-F462DC4B39F2}" type="presOf" srcId="{F9966087-03F2-420C-BF59-B4AA1A874BF9}" destId="{7B9BC3A6-E941-4B2A-97AB-148BEC61B535}" srcOrd="0" destOrd="0" presId="urn:microsoft.com/office/officeart/2005/8/layout/list1"/>
    <dgm:cxn modelId="{07473949-233B-4509-B867-11756781E569}" type="presOf" srcId="{79204D3F-DBE1-4D53-86F0-ED5D7F5B373B}" destId="{F2440EB4-B8F3-480E-9A28-4B3DD564BA01}" srcOrd="0" destOrd="0" presId="urn:microsoft.com/office/officeart/2005/8/layout/list1"/>
    <dgm:cxn modelId="{EC129986-2C20-4849-A85A-8473D347291D}" srcId="{F9966087-03F2-420C-BF59-B4AA1A874BF9}" destId="{29AD90CF-5EFE-4F70-921C-2C515B0F23E5}" srcOrd="1" destOrd="0" parTransId="{3D5D72D8-D694-4909-9C83-A98A392EA2BF}" sibTransId="{C7134032-A9DB-4192-9C23-7EC1BDBDD774}"/>
    <dgm:cxn modelId="{77897A38-5EF0-43C3-876C-D882D5BE7DEF}" type="presOf" srcId="{79204D3F-DBE1-4D53-86F0-ED5D7F5B373B}" destId="{5403E5BD-9708-493A-A554-C6369B8754D8}" srcOrd="1" destOrd="0" presId="urn:microsoft.com/office/officeart/2005/8/layout/list1"/>
    <dgm:cxn modelId="{87F2FD0B-3A90-4820-9483-521E7793F9CA}" srcId="{F9966087-03F2-420C-BF59-B4AA1A874BF9}" destId="{79204D3F-DBE1-4D53-86F0-ED5D7F5B373B}" srcOrd="2" destOrd="0" parTransId="{EBE265A6-CD0C-4F20-A65A-D16C58012D18}" sibTransId="{CF36352F-4082-49FB-90BF-09068855F8B2}"/>
    <dgm:cxn modelId="{75C68C6A-8F2B-48EA-A160-90FF1692421E}" type="presParOf" srcId="{7B9BC3A6-E941-4B2A-97AB-148BEC61B535}" destId="{60357747-48EB-47C6-B8B4-D527CB946EDD}" srcOrd="0" destOrd="0" presId="urn:microsoft.com/office/officeart/2005/8/layout/list1"/>
    <dgm:cxn modelId="{FB36F109-1681-4889-95B3-3046C2D64E24}" type="presParOf" srcId="{60357747-48EB-47C6-B8B4-D527CB946EDD}" destId="{1C156441-3230-430B-9656-5CD52F13F523}" srcOrd="0" destOrd="0" presId="urn:microsoft.com/office/officeart/2005/8/layout/list1"/>
    <dgm:cxn modelId="{475016F1-194D-4265-A26C-3841FFC2139F}" type="presParOf" srcId="{60357747-48EB-47C6-B8B4-D527CB946EDD}" destId="{32AD9937-DF2C-4F04-81B9-7DA5F0FC5233}" srcOrd="1" destOrd="0" presId="urn:microsoft.com/office/officeart/2005/8/layout/list1"/>
    <dgm:cxn modelId="{5AD10DB5-C0AE-4029-8E99-D31BD1EF6D94}" type="presParOf" srcId="{7B9BC3A6-E941-4B2A-97AB-148BEC61B535}" destId="{C80E58D4-B4E6-46E8-A0C4-AC97B4A2862D}" srcOrd="1" destOrd="0" presId="urn:microsoft.com/office/officeart/2005/8/layout/list1"/>
    <dgm:cxn modelId="{DA16996A-B93C-4D54-AF4F-6E6C2C8D6900}" type="presParOf" srcId="{7B9BC3A6-E941-4B2A-97AB-148BEC61B535}" destId="{2013FDE1-89DD-4F9A-9347-02E059C43957}" srcOrd="2" destOrd="0" presId="urn:microsoft.com/office/officeart/2005/8/layout/list1"/>
    <dgm:cxn modelId="{DD8084A3-3A8D-40F5-8AC4-808ADC8B8537}" type="presParOf" srcId="{7B9BC3A6-E941-4B2A-97AB-148BEC61B535}" destId="{D568CC35-652A-4E0F-9A09-9E9360A1FBF7}" srcOrd="3" destOrd="0" presId="urn:microsoft.com/office/officeart/2005/8/layout/list1"/>
    <dgm:cxn modelId="{A72AC43B-6C27-48E4-A979-E86658FA7C5D}" type="presParOf" srcId="{7B9BC3A6-E941-4B2A-97AB-148BEC61B535}" destId="{1391C59F-92E4-49F5-8688-6FB2AF94684E}" srcOrd="4" destOrd="0" presId="urn:microsoft.com/office/officeart/2005/8/layout/list1"/>
    <dgm:cxn modelId="{27935CE4-F6C1-44A9-95DA-E9CBF998629F}" type="presParOf" srcId="{1391C59F-92E4-49F5-8688-6FB2AF94684E}" destId="{EEDE86CD-C2E1-4817-A30A-7006DB58FC91}" srcOrd="0" destOrd="0" presId="urn:microsoft.com/office/officeart/2005/8/layout/list1"/>
    <dgm:cxn modelId="{24965E27-159B-4E66-BEF8-4B78F8823489}" type="presParOf" srcId="{1391C59F-92E4-49F5-8688-6FB2AF94684E}" destId="{965D1D50-686B-42BA-916B-8937373AB776}" srcOrd="1" destOrd="0" presId="urn:microsoft.com/office/officeart/2005/8/layout/list1"/>
    <dgm:cxn modelId="{A2282C6D-A737-4C9B-955B-3A1793EE8AB6}" type="presParOf" srcId="{7B9BC3A6-E941-4B2A-97AB-148BEC61B535}" destId="{2AA05952-7E7D-4AEC-B5D3-E2E991CB3824}" srcOrd="5" destOrd="0" presId="urn:microsoft.com/office/officeart/2005/8/layout/list1"/>
    <dgm:cxn modelId="{8FB2BEF1-8AD3-4275-A4F7-F3576C0DA511}" type="presParOf" srcId="{7B9BC3A6-E941-4B2A-97AB-148BEC61B535}" destId="{30EC615B-C1E0-4FFC-8022-B54388123876}" srcOrd="6" destOrd="0" presId="urn:microsoft.com/office/officeart/2005/8/layout/list1"/>
    <dgm:cxn modelId="{2325011B-A033-4D07-A6FE-93496A5284AA}" type="presParOf" srcId="{7B9BC3A6-E941-4B2A-97AB-148BEC61B535}" destId="{BA8D5B8E-9D6D-41DA-B61F-CE87808A2F8E}" srcOrd="7" destOrd="0" presId="urn:microsoft.com/office/officeart/2005/8/layout/list1"/>
    <dgm:cxn modelId="{CD8BE7FD-3435-4940-80BC-96CC987693C2}" type="presParOf" srcId="{7B9BC3A6-E941-4B2A-97AB-148BEC61B535}" destId="{C21847D6-7D9A-4341-A2FD-2E6B5578F3DE}" srcOrd="8" destOrd="0" presId="urn:microsoft.com/office/officeart/2005/8/layout/list1"/>
    <dgm:cxn modelId="{454540B9-980A-41FC-A82C-7A2A5DEE509F}" type="presParOf" srcId="{C21847D6-7D9A-4341-A2FD-2E6B5578F3DE}" destId="{F2440EB4-B8F3-480E-9A28-4B3DD564BA01}" srcOrd="0" destOrd="0" presId="urn:microsoft.com/office/officeart/2005/8/layout/list1"/>
    <dgm:cxn modelId="{AA591F86-1508-41BF-8163-24C4656738C3}" type="presParOf" srcId="{C21847D6-7D9A-4341-A2FD-2E6B5578F3DE}" destId="{5403E5BD-9708-493A-A554-C6369B8754D8}" srcOrd="1" destOrd="0" presId="urn:microsoft.com/office/officeart/2005/8/layout/list1"/>
    <dgm:cxn modelId="{43D9B063-F795-4BE5-9578-A83E5548806B}" type="presParOf" srcId="{7B9BC3A6-E941-4B2A-97AB-148BEC61B535}" destId="{3784C5B1-7735-4D49-8C23-7584450F9A01}" srcOrd="9" destOrd="0" presId="urn:microsoft.com/office/officeart/2005/8/layout/list1"/>
    <dgm:cxn modelId="{24E77001-A897-44EE-A9E6-9DE0D095C309}" type="presParOf" srcId="{7B9BC3A6-E941-4B2A-97AB-148BEC61B535}" destId="{1C3E2318-D1E9-485B-8C2A-2B11312290C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218DBD-D027-4F79-AA2B-F76585B3F725}" type="datetimeFigureOut">
              <a:rPr lang="en-US" smtClean="0"/>
              <a:pPr/>
              <a:t>5/17/2022</a:t>
            </a:fld>
            <a:endParaRPr lang="en-IN"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FF1EB6-1C66-4966-B92F-5BD029BA2208}" type="slidenum">
              <a:rPr lang="en-IN" smtClean="0"/>
              <a:pPr/>
              <a:t>‹#›</a:t>
            </a:fld>
            <a:endParaRPr lang="en-IN" dirty="0"/>
          </a:p>
        </p:txBody>
      </p:sp>
    </p:spTree>
    <p:extLst>
      <p:ext uri="{BB962C8B-B14F-4D97-AF65-F5344CB8AC3E}">
        <p14:creationId xmlns:p14="http://schemas.microsoft.com/office/powerpoint/2010/main" xmlns="" val="3308507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E4BD3-E346-4C94-B75E-815EB3C84B58}" type="datetimeFigureOut">
              <a:rPr lang="en-US" smtClean="0"/>
              <a:pPr/>
              <a:t>5/17/2022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6DDFF-A26C-4A89-A902-F399DEE2DC77}" type="slidenum">
              <a:rPr lang="en-IN" smtClean="0"/>
              <a:pPr/>
              <a:t>‹#›</a:t>
            </a:fld>
            <a:endParaRPr lang="en-IN" dirty="0"/>
          </a:p>
        </p:txBody>
      </p:sp>
    </p:spTree>
    <p:extLst>
      <p:ext uri="{BB962C8B-B14F-4D97-AF65-F5344CB8AC3E}">
        <p14:creationId xmlns:p14="http://schemas.microsoft.com/office/powerpoint/2010/main" xmlns="" val="329064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DDFF-A26C-4A89-A902-F399DEE2DC77}" type="slidenum">
              <a:rPr lang="en-IN" smtClean="0"/>
              <a:pPr/>
              <a:t>1</a:t>
            </a:fld>
            <a:endParaRPr lang="en-IN" dirty="0"/>
          </a:p>
        </p:txBody>
      </p:sp>
    </p:spTree>
    <p:extLst>
      <p:ext uri="{BB962C8B-B14F-4D97-AF65-F5344CB8AC3E}">
        <p14:creationId xmlns:p14="http://schemas.microsoft.com/office/powerpoint/2010/main" xmlns="" val="133564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DDFF-A26C-4A89-A902-F399DEE2DC77}" type="slidenum">
              <a:rPr lang="en-IN" smtClean="0"/>
              <a:pPr/>
              <a:t>2</a:t>
            </a:fld>
            <a:endParaRPr lang="en-IN" dirty="0"/>
          </a:p>
        </p:txBody>
      </p:sp>
    </p:spTree>
    <p:extLst>
      <p:ext uri="{BB962C8B-B14F-4D97-AF65-F5344CB8AC3E}">
        <p14:creationId xmlns:p14="http://schemas.microsoft.com/office/powerpoint/2010/main" xmlns="" val="294860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6DDFF-A26C-4A89-A902-F399DEE2DC77}" type="slidenum">
              <a:rPr lang="en-IN" smtClean="0"/>
              <a:pPr/>
              <a:t>3</a:t>
            </a:fld>
            <a:endParaRPr lang="en-IN" dirty="0"/>
          </a:p>
        </p:txBody>
      </p:sp>
    </p:spTree>
    <p:extLst>
      <p:ext uri="{BB962C8B-B14F-4D97-AF65-F5344CB8AC3E}">
        <p14:creationId xmlns:p14="http://schemas.microsoft.com/office/powerpoint/2010/main" xmlns="" val="36979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8BD707-D9CF-40AE-B4C6-C98DA3205C09}" type="datetimeFigureOut">
              <a:rPr lang="en-US" smtClean="0"/>
              <a:pPr/>
              <a:t>5/17/2022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22682709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40248011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1D8BD707-D9CF-40AE-B4C6-C98DA3205C09}" type="datetimeFigureOut">
              <a:rPr lang="en-US" smtClean="0"/>
              <a:pPr/>
              <a:t>5/17/2022</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4341829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413643326"/>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8BD707-D9CF-40AE-B4C6-C98DA3205C09}" type="datetimeFigureOut">
              <a:rPr lang="en-US" smtClean="0"/>
              <a:pPr/>
              <a:t>5/17/2022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049568237"/>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90185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979180315"/>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692857161"/>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51237157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D8BD707-D9CF-40AE-B4C6-C98DA3205C09}" type="datetimeFigureOut">
              <a:rPr lang="en-US" smtClean="0"/>
              <a:pPr/>
              <a:t>5/17/2022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601828689"/>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6276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D8BD707-D9CF-40AE-B4C6-C98DA3205C09}" type="datetimeFigureOut">
              <a:rPr lang="en-US" smtClean="0"/>
              <a:pPr/>
              <a:t>5/17/2022</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B6F15528-21DE-4FAA-801E-634DDDAF4B2B}"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698782864"/>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ransition>
    <p:wipe/>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muds.co.in/applicability-insolvency-bankruptcy-code-201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unnamed.png">
            <a:extLst>
              <a:ext uri="{FF2B5EF4-FFF2-40B4-BE49-F238E27FC236}">
                <a16:creationId xmlns="" xmlns:a16="http://schemas.microsoft.com/office/drawing/2014/main" id="{CD0AEE5F-7DBA-4DF4-880A-8C2492EEACB5}"/>
              </a:ext>
            </a:extLst>
          </p:cNvPr>
          <p:cNvPicPr>
            <a:picLocks noGrp="1" noChangeAspect="1"/>
          </p:cNvPicPr>
          <p:nvPr>
            <p:ph idx="1"/>
          </p:nvPr>
        </p:nvPicPr>
        <p:blipFill>
          <a:blip r:embed="rId3" cstate="print"/>
          <a:stretch>
            <a:fillRect/>
          </a:stretch>
        </p:blipFill>
        <p:spPr>
          <a:xfrm>
            <a:off x="0" y="-8483"/>
            <a:ext cx="9144000" cy="905272"/>
          </a:xfrm>
          <a:prstGeom prst="rect">
            <a:avLst/>
          </a:prstGeom>
        </p:spPr>
      </p:pic>
      <p:pic>
        <p:nvPicPr>
          <p:cNvPr id="5" name="Picture 4" descr="C:\Users\himanshu\Desktop\cs.jpg">
            <a:extLst>
              <a:ext uri="{FF2B5EF4-FFF2-40B4-BE49-F238E27FC236}">
                <a16:creationId xmlns="" xmlns:a16="http://schemas.microsoft.com/office/drawing/2014/main" id="{5EFAD382-D0B1-4A80-B0F0-62A35B3F99F6}"/>
              </a:ext>
            </a:extLst>
          </p:cNvPr>
          <p:cNvPicPr>
            <a:picLocks noChangeAspect="1" noChangeArrowheads="1"/>
          </p:cNvPicPr>
          <p:nvPr/>
        </p:nvPicPr>
        <p:blipFill>
          <a:blip r:embed="rId4" cstate="print"/>
          <a:srcRect/>
          <a:stretch>
            <a:fillRect/>
          </a:stretch>
        </p:blipFill>
        <p:spPr bwMode="auto">
          <a:xfrm>
            <a:off x="251520" y="1104120"/>
            <a:ext cx="1584176" cy="1748816"/>
          </a:xfrm>
          <a:prstGeom prst="rect">
            <a:avLst/>
          </a:prstGeom>
          <a:noFill/>
          <a:ln w="9525">
            <a:noFill/>
            <a:miter lim="800000"/>
            <a:headEnd/>
            <a:tailEnd/>
          </a:ln>
        </p:spPr>
      </p:pic>
      <p:sp>
        <p:nvSpPr>
          <p:cNvPr id="6" name="Rectangle 5">
            <a:extLst>
              <a:ext uri="{FF2B5EF4-FFF2-40B4-BE49-F238E27FC236}">
                <a16:creationId xmlns="" xmlns:a16="http://schemas.microsoft.com/office/drawing/2014/main" id="{F359F2E9-D163-4584-BDDC-E1955189E819}"/>
              </a:ext>
            </a:extLst>
          </p:cNvPr>
          <p:cNvSpPr/>
          <p:nvPr/>
        </p:nvSpPr>
        <p:spPr>
          <a:xfrm>
            <a:off x="0" y="2348880"/>
            <a:ext cx="9144000" cy="3293209"/>
          </a:xfrm>
          <a:prstGeom prst="rect">
            <a:avLst/>
          </a:prstGeom>
        </p:spPr>
        <p:txBody>
          <a:bodyPr wrap="square">
            <a:spAutoFit/>
          </a:bodyPr>
          <a:lstStyle/>
          <a:p>
            <a:pPr algn="ctr"/>
            <a:r>
              <a:rPr lang="en-IN" sz="2400" b="1" i="1" baseline="30000" dirty="0">
                <a:solidFill>
                  <a:schemeClr val="accent1"/>
                </a:solidFill>
                <a:effectLst>
                  <a:outerShdw blurRad="38100" dist="38100" dir="2700000" algn="tl">
                    <a:srgbClr val="000000">
                      <a:alpha val="43137"/>
                    </a:srgbClr>
                  </a:outerShdw>
                </a:effectLst>
              </a:rPr>
              <a:t> </a:t>
            </a:r>
            <a:r>
              <a:rPr lang="en-IN" sz="2400" b="1" i="1" dirty="0" smtClean="0">
                <a:solidFill>
                  <a:schemeClr val="accent1"/>
                </a:solidFill>
                <a:effectLst>
                  <a:outerShdw blurRad="38100" dist="38100" dir="2700000" algn="tl">
                    <a:srgbClr val="000000">
                      <a:alpha val="43137"/>
                    </a:srgbClr>
                  </a:outerShdw>
                </a:effectLst>
              </a:rPr>
              <a:t>May </a:t>
            </a:r>
            <a:r>
              <a:rPr lang="en-IN" sz="2400" b="1" i="1" dirty="0">
                <a:solidFill>
                  <a:schemeClr val="accent1"/>
                </a:solidFill>
                <a:effectLst>
                  <a:outerShdw blurRad="38100" dist="38100" dir="2700000" algn="tl">
                    <a:srgbClr val="000000">
                      <a:alpha val="43137"/>
                    </a:srgbClr>
                  </a:outerShdw>
                </a:effectLst>
              </a:rPr>
              <a:t>1</a:t>
            </a:r>
            <a:r>
              <a:rPr lang="en-IN" sz="2400" b="1" i="1" dirty="0" smtClean="0">
                <a:solidFill>
                  <a:schemeClr val="accent1"/>
                </a:solidFill>
                <a:effectLst>
                  <a:outerShdw blurRad="38100" dist="38100" dir="2700000" algn="tl">
                    <a:srgbClr val="000000">
                      <a:alpha val="43137"/>
                    </a:srgbClr>
                  </a:outerShdw>
                </a:effectLst>
              </a:rPr>
              <a:t>4</a:t>
            </a:r>
            <a:r>
              <a:rPr lang="en-IN" sz="2400" b="1" i="1" baseline="30000" dirty="0" smtClean="0">
                <a:solidFill>
                  <a:schemeClr val="accent1"/>
                </a:solidFill>
                <a:effectLst>
                  <a:outerShdw blurRad="38100" dist="38100" dir="2700000" algn="tl">
                    <a:srgbClr val="000000">
                      <a:alpha val="43137"/>
                    </a:srgbClr>
                  </a:outerShdw>
                </a:effectLst>
              </a:rPr>
              <a:t>th</a:t>
            </a:r>
            <a:r>
              <a:rPr lang="en-IN" sz="2400" b="1" i="1" dirty="0">
                <a:solidFill>
                  <a:schemeClr val="accent1"/>
                </a:solidFill>
                <a:effectLst>
                  <a:outerShdw blurRad="38100" dist="38100" dir="2700000" algn="tl">
                    <a:srgbClr val="000000">
                      <a:alpha val="43137"/>
                    </a:srgbClr>
                  </a:outerShdw>
                </a:effectLst>
              </a:rPr>
              <a:t>, 2022</a:t>
            </a:r>
          </a:p>
          <a:p>
            <a:pPr algn="ctr"/>
            <a:r>
              <a:rPr lang="en-IN" sz="2000" b="1" i="1" smtClean="0">
                <a:solidFill>
                  <a:schemeClr val="accent1"/>
                </a:solidFill>
                <a:effectLst>
                  <a:outerShdw blurRad="38100" dist="38100" dir="2700000" algn="tl">
                    <a:srgbClr val="000000">
                      <a:alpha val="43137"/>
                    </a:srgbClr>
                  </a:outerShdw>
                </a:effectLst>
              </a:rPr>
              <a:t>(Saturday</a:t>
            </a:r>
            <a:r>
              <a:rPr lang="en-IN" sz="2000" b="1" i="1" dirty="0">
                <a:solidFill>
                  <a:schemeClr val="accent1"/>
                </a:solidFill>
                <a:effectLst>
                  <a:outerShdw blurRad="38100" dist="38100" dir="2700000" algn="tl">
                    <a:srgbClr val="000000">
                      <a:alpha val="43137"/>
                    </a:srgbClr>
                  </a:outerShdw>
                </a:effectLst>
              </a:rPr>
              <a:t>)</a:t>
            </a:r>
          </a:p>
          <a:p>
            <a:pPr algn="ctr"/>
            <a:endParaRPr lang="en-IN" sz="2000" b="1" i="1" dirty="0">
              <a:solidFill>
                <a:schemeClr val="accent1"/>
              </a:solidFill>
              <a:effectLst>
                <a:outerShdw blurRad="38100" dist="38100" dir="2700000" algn="tl">
                  <a:srgbClr val="000000">
                    <a:alpha val="43137"/>
                  </a:srgbClr>
                </a:outerShdw>
              </a:effectLst>
            </a:endParaRPr>
          </a:p>
          <a:p>
            <a:pPr marL="365760" indent="-256032" algn="ctr" eaLnBrk="1" fontAlgn="auto" hangingPunct="1">
              <a:lnSpc>
                <a:spcPct val="120000"/>
              </a:lnSpc>
              <a:spcAft>
                <a:spcPts val="0"/>
              </a:spcAft>
              <a:buClr>
                <a:schemeClr val="accent3"/>
              </a:buClr>
              <a:buFont typeface="Wingdings 2"/>
              <a:buNone/>
              <a:defRPr/>
            </a:pPr>
            <a:r>
              <a:rPr 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NCLT, NCLAT &amp; IBC, 2016-Practice, Procedure &amp; Opportunities for Company Secretaries”</a:t>
            </a:r>
          </a:p>
          <a:p>
            <a:pPr marL="365760" indent="-256032" algn="ctr" eaLnBrk="1" fontAlgn="auto" hangingPunct="1">
              <a:lnSpc>
                <a:spcPct val="120000"/>
              </a:lnSpc>
              <a:spcAft>
                <a:spcPts val="0"/>
              </a:spcAft>
              <a:buClr>
                <a:schemeClr val="accent3"/>
              </a:buClr>
              <a:buFont typeface="Wingdings 2"/>
              <a:buNone/>
              <a:defRPr/>
            </a:pPr>
            <a:r>
              <a:rPr lang="en-US" sz="2400" b="1" i="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Faridabad Chapter of </a:t>
            </a:r>
            <a:r>
              <a:rPr lang="en-US" sz="2400" b="1"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NIRC of the ICSI</a:t>
            </a:r>
          </a:p>
          <a:p>
            <a:pPr marL="365760" indent="-256032" algn="ctr" eaLnBrk="1" fontAlgn="auto" hangingPunct="1">
              <a:lnSpc>
                <a:spcPct val="120000"/>
              </a:lnSpc>
              <a:spcAft>
                <a:spcPts val="0"/>
              </a:spcAft>
              <a:buClr>
                <a:schemeClr val="accent3"/>
              </a:buClr>
              <a:buFont typeface="Wingdings 2"/>
              <a:buNone/>
              <a:defRPr/>
            </a:pPr>
            <a:endParaRPr lang="en-US" sz="2400" i="1" u="sng"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5760" indent="-256032" algn="ctr" eaLnBrk="1" fontAlgn="auto" hangingPunct="1">
              <a:lnSpc>
                <a:spcPct val="120000"/>
              </a:lnSpc>
              <a:spcAft>
                <a:spcPts val="0"/>
              </a:spcAft>
              <a:buClr>
                <a:schemeClr val="accent3"/>
              </a:buClr>
              <a:buFont typeface="Wingdings 2"/>
              <a:buNone/>
              <a:defRPr/>
            </a:pPr>
            <a:r>
              <a:rPr lang="en-US" sz="2400" i="1" u="sng"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__________________________________________________________</a:t>
            </a:r>
          </a:p>
        </p:txBody>
      </p:sp>
      <p:sp>
        <p:nvSpPr>
          <p:cNvPr id="7" name="TextBox 6">
            <a:extLst>
              <a:ext uri="{FF2B5EF4-FFF2-40B4-BE49-F238E27FC236}">
                <a16:creationId xmlns="" xmlns:a16="http://schemas.microsoft.com/office/drawing/2014/main" id="{34065B7C-748B-4E9E-93BB-BEB37DAC3514}"/>
              </a:ext>
            </a:extLst>
          </p:cNvPr>
          <p:cNvSpPr txBox="1"/>
          <p:nvPr/>
        </p:nvSpPr>
        <p:spPr>
          <a:xfrm>
            <a:off x="1331640" y="4664706"/>
            <a:ext cx="7357342" cy="1877437"/>
          </a:xfrm>
          <a:prstGeom prst="rect">
            <a:avLst/>
          </a:prstGeom>
          <a:noFill/>
        </p:spPr>
        <p:txBody>
          <a:bodyPr wrap="square" rtlCol="0">
            <a:spAutoFit/>
          </a:bodyPr>
          <a:lstStyle/>
          <a:p>
            <a:pPr algn="ctr">
              <a:defRPr/>
            </a:pPr>
            <a:r>
              <a:rPr lang="en-US" sz="48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CS Himanshu Harbola</a:t>
            </a:r>
          </a:p>
          <a:p>
            <a:pPr algn="ctr">
              <a:defRPr/>
            </a:pPr>
            <a:r>
              <a:rPr lang="en-US" sz="20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SECRETARY OF THE NIRC- ICSI</a:t>
            </a:r>
          </a:p>
          <a:p>
            <a:pPr algn="ctr">
              <a:defRPr/>
            </a:pPr>
            <a:r>
              <a:rPr lang="en-US" sz="16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FCS, B.A. LL.B (Hons.), PGDIPR, PGDDLTA</a:t>
            </a:r>
          </a:p>
          <a:p>
            <a:pPr algn="ctr">
              <a:defRPr/>
            </a:pPr>
            <a:r>
              <a:rPr lang="en-US" sz="16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Mob. No.: +91-9818993836 </a:t>
            </a:r>
          </a:p>
          <a:p>
            <a:pPr algn="ctr">
              <a:defRPr/>
            </a:pPr>
            <a:r>
              <a:rPr lang="en-US" sz="1600" b="1"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himanshu@corporatejuris.com</a:t>
            </a:r>
          </a:p>
        </p:txBody>
      </p:sp>
      <p:sp>
        <p:nvSpPr>
          <p:cNvPr id="10" name="TextBox 9">
            <a:extLst>
              <a:ext uri="{FF2B5EF4-FFF2-40B4-BE49-F238E27FC236}">
                <a16:creationId xmlns="" xmlns:a16="http://schemas.microsoft.com/office/drawing/2014/main" id="{E328084D-5DA2-4AEB-AE3C-A768C8E85A80}"/>
              </a:ext>
            </a:extLst>
          </p:cNvPr>
          <p:cNvSpPr txBox="1"/>
          <p:nvPr/>
        </p:nvSpPr>
        <p:spPr>
          <a:xfrm>
            <a:off x="7596336" y="6314283"/>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a:t>
            </a:r>
          </a:p>
        </p:txBody>
      </p:sp>
    </p:spTree>
    <p:extLst>
      <p:ext uri="{BB962C8B-B14F-4D97-AF65-F5344CB8AC3E}">
        <p14:creationId xmlns:p14="http://schemas.microsoft.com/office/powerpoint/2010/main" xmlns="" val="3933117638"/>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50A6E-59BF-4F7D-B780-F17245321E2A}"/>
              </a:ext>
            </a:extLst>
          </p:cNvPr>
          <p:cNvSpPr>
            <a:spLocks noGrp="1"/>
          </p:cNvSpPr>
          <p:nvPr>
            <p:ph type="title"/>
          </p:nvPr>
        </p:nvSpPr>
        <p:spPr>
          <a:xfrm>
            <a:off x="581192" y="687475"/>
            <a:ext cx="7989752" cy="797310"/>
          </a:xfrm>
        </p:spPr>
        <p:txBody>
          <a:bodyPr>
            <a:normAutofit/>
          </a:bodyPr>
          <a:lstStyle/>
          <a:p>
            <a:r>
              <a:rPr lang="en-IN" sz="2500" b="1" dirty="0">
                <a:latin typeface="Georgia" pitchFamily="18" charset="0"/>
              </a:rPr>
              <a:t>          acts &amp; MATTERS TO BE DEALT BY NCLT </a:t>
            </a:r>
          </a:p>
        </p:txBody>
      </p:sp>
      <p:graphicFrame>
        <p:nvGraphicFramePr>
          <p:cNvPr id="7" name="Content Placeholder 6">
            <a:extLst>
              <a:ext uri="{FF2B5EF4-FFF2-40B4-BE49-F238E27FC236}">
                <a16:creationId xmlns="" xmlns:a16="http://schemas.microsoft.com/office/drawing/2014/main" id="{239E1C0A-77A8-410A-B45B-8CAF743061CA}"/>
              </a:ext>
            </a:extLst>
          </p:cNvPr>
          <p:cNvGraphicFramePr>
            <a:graphicFrameLocks noGrp="1"/>
          </p:cNvGraphicFramePr>
          <p:nvPr>
            <p:ph idx="1"/>
            <p:extLst>
              <p:ext uri="{D42A27DB-BD31-4B8C-83A1-F6EECF244321}">
                <p14:modId xmlns:p14="http://schemas.microsoft.com/office/powerpoint/2010/main" xmlns="" val="1443179642"/>
              </p:ext>
            </p:extLst>
          </p:nvPr>
        </p:nvGraphicFramePr>
        <p:xfrm>
          <a:off x="581025" y="2227263"/>
          <a:ext cx="7989888"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D19BDACD-B8B7-4524-8329-FE9B34AEA756}"/>
              </a:ext>
            </a:extLst>
          </p:cNvPr>
          <p:cNvSpPr txBox="1"/>
          <p:nvPr/>
        </p:nvSpPr>
        <p:spPr>
          <a:xfrm>
            <a:off x="7668344" y="6514727"/>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9</a:t>
            </a:r>
          </a:p>
        </p:txBody>
      </p:sp>
    </p:spTree>
    <p:extLst>
      <p:ext uri="{BB962C8B-B14F-4D97-AF65-F5344CB8AC3E}">
        <p14:creationId xmlns:p14="http://schemas.microsoft.com/office/powerpoint/2010/main" xmlns="" val="280777698"/>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3544" y="609600"/>
            <a:ext cx="7866888" cy="803176"/>
          </a:xfrm>
        </p:spPr>
        <p:txBody>
          <a:bodyPr>
            <a:noAutofit/>
          </a:bodyPr>
          <a:lstStyle/>
          <a:p>
            <a:pPr algn="ctr"/>
            <a:r>
              <a:rPr lang="en-US" sz="3200" b="1" dirty="0">
                <a:latin typeface="Georgia" pitchFamily="18" charset="0"/>
              </a:rPr>
              <a:t>MATTERS TO BE DEALT BY NCLT</a:t>
            </a:r>
            <a:endParaRPr lang="en-IN" sz="4000" b="1" dirty="0">
              <a:latin typeface="Georgia" pitchFamily="18" charset="0"/>
            </a:endParaRPr>
          </a:p>
        </p:txBody>
      </p:sp>
      <p:sp>
        <p:nvSpPr>
          <p:cNvPr id="6" name="Content Placeholder 5"/>
          <p:cNvSpPr>
            <a:spLocks noGrp="1"/>
          </p:cNvSpPr>
          <p:nvPr>
            <p:ph idx="1"/>
          </p:nvPr>
        </p:nvSpPr>
        <p:spPr>
          <a:xfrm>
            <a:off x="533400" y="2132856"/>
            <a:ext cx="8143056" cy="4115544"/>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Font typeface="Wingdings" panose="05000000000000000000" pitchFamily="2" charset="2"/>
              <a:buChar char="Ø"/>
            </a:pPr>
            <a:r>
              <a:rPr lang="en-IN" sz="6400" b="1" dirty="0">
                <a:latin typeface="Georgia" pitchFamily="18" charset="0"/>
              </a:rPr>
              <a:t>The National Company Law Tribunal has been given extensive powers under the Companies Act,2013 , Insolvency and Bankruptcy Code,2016 and Limited Liability Partnership Act,2008</a:t>
            </a:r>
          </a:p>
          <a:p>
            <a:pPr algn="just">
              <a:lnSpc>
                <a:spcPct val="160000"/>
              </a:lnSpc>
              <a:buFont typeface="Wingdings" panose="05000000000000000000" pitchFamily="2" charset="2"/>
              <a:buChar char="Ø"/>
            </a:pPr>
            <a:endParaRPr lang="en-IN" sz="6400" b="1" dirty="0">
              <a:latin typeface="Georgia" pitchFamily="18" charset="0"/>
            </a:endParaRPr>
          </a:p>
          <a:p>
            <a:pPr algn="just">
              <a:lnSpc>
                <a:spcPct val="160000"/>
              </a:lnSpc>
              <a:buFont typeface="Wingdings" panose="05000000000000000000" pitchFamily="2" charset="2"/>
              <a:buChar char="Ø"/>
            </a:pPr>
            <a:r>
              <a:rPr lang="en-IN" sz="6400" b="1" dirty="0">
                <a:latin typeface="Georgia" pitchFamily="18" charset="0"/>
              </a:rPr>
              <a:t> Some of the important sections of  Companies Act,2013 and Insolvency &amp; Bankruptcy Code,2016 are demonstrated ahead. </a:t>
            </a:r>
          </a:p>
          <a:p>
            <a:pPr algn="just">
              <a:lnSpc>
                <a:spcPct val="160000"/>
              </a:lnSpc>
              <a:buNone/>
            </a:pPr>
            <a:endParaRPr lang="en-IN" sz="6400" dirty="0">
              <a:solidFill>
                <a:schemeClr val="accent3">
                  <a:lumMod val="50000"/>
                </a:schemeClr>
              </a:solidFill>
              <a:latin typeface="Georgia" pitchFamily="18" charset="0"/>
            </a:endParaRP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7" name="TextBox 6">
            <a:extLst>
              <a:ext uri="{FF2B5EF4-FFF2-40B4-BE49-F238E27FC236}">
                <a16:creationId xmlns="" xmlns:a16="http://schemas.microsoft.com/office/drawing/2014/main" id="{229AA98E-DAE8-4203-A7A2-FEBAFE43315F}"/>
              </a:ext>
            </a:extLst>
          </p:cNvPr>
          <p:cNvSpPr txBox="1"/>
          <p:nvPr/>
        </p:nvSpPr>
        <p:spPr>
          <a:xfrm>
            <a:off x="7452320" y="6514727"/>
            <a:ext cx="1261926"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10</a:t>
            </a:r>
          </a:p>
        </p:txBody>
      </p:sp>
      <p:pic>
        <p:nvPicPr>
          <p:cNvPr id="1026" name="Picture 2" descr="Image result for sections under act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5754" y="4797152"/>
            <a:ext cx="8120702" cy="14512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D1A64AAD-6AA3-4D46-87E2-52E9457CA27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37009" y="2060848"/>
            <a:ext cx="8167439" cy="4320480"/>
          </a:xfrm>
        </p:spPr>
      </p:pic>
      <p:sp>
        <p:nvSpPr>
          <p:cNvPr id="4" name="Title 1">
            <a:extLst>
              <a:ext uri="{FF2B5EF4-FFF2-40B4-BE49-F238E27FC236}">
                <a16:creationId xmlns="" xmlns:a16="http://schemas.microsoft.com/office/drawing/2014/main" id="{5BF240D3-9CC5-452F-9E40-EF8A49B3370D}"/>
              </a:ext>
            </a:extLst>
          </p:cNvPr>
          <p:cNvSpPr>
            <a:spLocks noGrp="1"/>
          </p:cNvSpPr>
          <p:nvPr>
            <p:ph type="title"/>
          </p:nvPr>
        </p:nvSpPr>
        <p:spPr>
          <a:xfrm>
            <a:off x="581024" y="687389"/>
            <a:ext cx="8167439" cy="941412"/>
          </a:xfrm>
        </p:spPr>
        <p:txBody>
          <a:bodyPr>
            <a:normAutofit fontScale="90000"/>
          </a:bodyPr>
          <a:lstStyle/>
          <a:p>
            <a:pPr algn="ctr"/>
            <a:r>
              <a:rPr lang="en-US" b="1" dirty="0">
                <a:latin typeface="Georgia" pitchFamily="18" charset="0"/>
              </a:rPr>
              <a:t>  MATTERS TO BE DEALT BY NCLT UNDER COMPANIES ACT,2013</a:t>
            </a:r>
            <a:endParaRPr lang="en-IN" dirty="0"/>
          </a:p>
        </p:txBody>
      </p:sp>
      <p:pic>
        <p:nvPicPr>
          <p:cNvPr id="7" name="Picture 6">
            <a:extLst>
              <a:ext uri="{FF2B5EF4-FFF2-40B4-BE49-F238E27FC236}">
                <a16:creationId xmlns="" xmlns:a16="http://schemas.microsoft.com/office/drawing/2014/main" id="{80645B8A-2A88-4FCE-953C-C1F579B1181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0212" y="5670376"/>
            <a:ext cx="1904236" cy="710952"/>
          </a:xfrm>
          <a:prstGeom prst="rect">
            <a:avLst/>
          </a:prstGeom>
        </p:spPr>
      </p:pic>
      <p:pic>
        <p:nvPicPr>
          <p:cNvPr id="9" name="Picture 8">
            <a:extLst>
              <a:ext uri="{FF2B5EF4-FFF2-40B4-BE49-F238E27FC236}">
                <a16:creationId xmlns="" xmlns:a16="http://schemas.microsoft.com/office/drawing/2014/main" id="{BFFBF60C-DA38-410B-AF02-34D2A3F2138C}"/>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8490" y="2072714"/>
            <a:ext cx="8275218" cy="4296748"/>
          </a:xfrm>
          <a:prstGeom prst="rect">
            <a:avLst/>
          </a:prstGeom>
        </p:spPr>
      </p:pic>
      <p:sp>
        <p:nvSpPr>
          <p:cNvPr id="8" name="TextBox 7">
            <a:extLst>
              <a:ext uri="{FF2B5EF4-FFF2-40B4-BE49-F238E27FC236}">
                <a16:creationId xmlns="" xmlns:a16="http://schemas.microsoft.com/office/drawing/2014/main" id="{ACA958F9-EF33-4F16-88F7-236F1C2A25F7}"/>
              </a:ext>
            </a:extLst>
          </p:cNvPr>
          <p:cNvSpPr txBox="1"/>
          <p:nvPr/>
        </p:nvSpPr>
        <p:spPr>
          <a:xfrm>
            <a:off x="7524328" y="6514727"/>
            <a:ext cx="1189918"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11</a:t>
            </a:r>
          </a:p>
        </p:txBody>
      </p:sp>
    </p:spTree>
    <p:extLst>
      <p:ext uri="{BB962C8B-B14F-4D97-AF65-F5344CB8AC3E}">
        <p14:creationId xmlns:p14="http://schemas.microsoft.com/office/powerpoint/2010/main" xmlns="" val="13539138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73380B-D3A7-4AFB-83ED-08F87BEE9E10}"/>
              </a:ext>
            </a:extLst>
          </p:cNvPr>
          <p:cNvSpPr>
            <a:spLocks noGrp="1"/>
          </p:cNvSpPr>
          <p:nvPr>
            <p:ph type="title"/>
          </p:nvPr>
        </p:nvSpPr>
        <p:spPr>
          <a:xfrm>
            <a:off x="581192" y="687475"/>
            <a:ext cx="7989752" cy="797310"/>
          </a:xfrm>
        </p:spPr>
        <p:txBody>
          <a:bodyPr>
            <a:normAutofit fontScale="90000"/>
          </a:bodyPr>
          <a:lstStyle/>
          <a:p>
            <a:pPr algn="ctr"/>
            <a:r>
              <a:rPr lang="en-US" b="1" dirty="0">
                <a:latin typeface="Georgia" pitchFamily="18" charset="0"/>
              </a:rPr>
              <a:t>  MATTERS TO BE DEALT BY NCLT UNDER COMPANIES ACT,2013</a:t>
            </a:r>
            <a:endParaRPr lang="en-IN" dirty="0"/>
          </a:p>
        </p:txBody>
      </p:sp>
      <p:sp>
        <p:nvSpPr>
          <p:cNvPr id="4" name="Content Placeholder 5">
            <a:extLst>
              <a:ext uri="{FF2B5EF4-FFF2-40B4-BE49-F238E27FC236}">
                <a16:creationId xmlns="" xmlns:a16="http://schemas.microsoft.com/office/drawing/2014/main" id="{06202E3E-CEB6-4509-9B67-13BE9EAD47F6}"/>
              </a:ext>
            </a:extLst>
          </p:cNvPr>
          <p:cNvSpPr>
            <a:spLocks noGrp="1"/>
          </p:cNvSpPr>
          <p:nvPr>
            <p:ph idx="1"/>
          </p:nvPr>
        </p:nvSpPr>
        <p:spPr>
          <a:xfrm>
            <a:off x="581025" y="2227262"/>
            <a:ext cx="7989888" cy="3784897"/>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marL="0" indent="0" algn="just">
              <a:lnSpc>
                <a:spcPct val="160000"/>
              </a:lnSpc>
              <a:buNone/>
            </a:pPr>
            <a:endParaRPr lang="en-IN" sz="6400" b="1" u="sng" dirty="0">
              <a:effectLst>
                <a:outerShdw blurRad="38100" dist="38100" dir="2700000" algn="tl">
                  <a:srgbClr val="000000">
                    <a:alpha val="43137"/>
                  </a:srgbClr>
                </a:outerShdw>
              </a:effectLst>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600" b="1" i="1" dirty="0">
                <a:latin typeface="Georgia" pitchFamily="18" charset="0"/>
              </a:rPr>
              <a:t>Section 7 (7) except (c) &amp; (d)  </a:t>
            </a:r>
            <a:r>
              <a:rPr lang="en-US" sz="6600" b="1" dirty="0">
                <a:latin typeface="Georgia" pitchFamily="18" charset="0"/>
              </a:rPr>
              <a:t>: </a:t>
            </a:r>
            <a:r>
              <a:rPr lang="en-US" sz="6600" dirty="0">
                <a:latin typeface="Georgia" pitchFamily="18" charset="0"/>
              </a:rPr>
              <a:t>Legal action to be taken by NCLT for furnishing false or incorrect information at the time of Incorporation.</a:t>
            </a:r>
          </a:p>
          <a:p>
            <a:pPr algn="just">
              <a:lnSpc>
                <a:spcPct val="160000"/>
              </a:lnSpc>
              <a:buFont typeface="Wingdings" pitchFamily="2" charset="2"/>
              <a:buChar char="v"/>
            </a:pPr>
            <a:r>
              <a:rPr lang="en-IN" sz="6400" i="1" dirty="0">
                <a:latin typeface="Georgia" pitchFamily="18" charset="0"/>
              </a:rPr>
              <a:t> </a:t>
            </a:r>
            <a:r>
              <a:rPr lang="en-US" sz="6600" b="1" i="1" dirty="0">
                <a:latin typeface="Georgia" pitchFamily="18" charset="0"/>
              </a:rPr>
              <a:t>Section 55(3): </a:t>
            </a:r>
            <a:r>
              <a:rPr lang="en-IN" sz="6600" dirty="0">
                <a:latin typeface="Georgia" pitchFamily="18" charset="0"/>
              </a:rPr>
              <a:t>Power to provide approval for issuance of further redeemable preference shares by a company under certain circumstances.</a:t>
            </a:r>
          </a:p>
          <a:p>
            <a:pPr algn="just">
              <a:lnSpc>
                <a:spcPct val="160000"/>
              </a:lnSpc>
              <a:buFont typeface="Wingdings" pitchFamily="2" charset="2"/>
              <a:buChar char="v"/>
            </a:pPr>
            <a:r>
              <a:rPr lang="en-US" sz="6600" b="1" i="1" dirty="0">
                <a:latin typeface="Georgia" pitchFamily="18" charset="0"/>
              </a:rPr>
              <a:t>Section 97 : </a:t>
            </a:r>
            <a:r>
              <a:rPr lang="en-US" sz="6600" dirty="0">
                <a:latin typeface="Georgia" pitchFamily="18" charset="0"/>
              </a:rPr>
              <a:t>NCLT has the power to convene AGM in case of failure or default by the Company to call for AGM.</a:t>
            </a:r>
          </a:p>
          <a:p>
            <a:pPr algn="just">
              <a:lnSpc>
                <a:spcPct val="160000"/>
              </a:lnSpc>
              <a:buNone/>
            </a:pPr>
            <a:endParaRPr lang="en-IN" sz="6400" dirty="0">
              <a:solidFill>
                <a:schemeClr val="accent3">
                  <a:lumMod val="50000"/>
                </a:schemeClr>
              </a:solidFill>
              <a:latin typeface="Georgia" pitchFamily="18" charset="0"/>
            </a:endParaRP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7" name="Picture 6">
            <a:extLst>
              <a:ext uri="{FF2B5EF4-FFF2-40B4-BE49-F238E27FC236}">
                <a16:creationId xmlns="" xmlns:a16="http://schemas.microsoft.com/office/drawing/2014/main" id="{72F437DD-5C6D-402A-933F-5C9B926C553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5696" y="5301208"/>
            <a:ext cx="1904236" cy="710952"/>
          </a:xfrm>
          <a:prstGeom prst="rect">
            <a:avLst/>
          </a:prstGeom>
        </p:spPr>
      </p:pic>
      <p:sp>
        <p:nvSpPr>
          <p:cNvPr id="5" name="TextBox 4">
            <a:extLst>
              <a:ext uri="{FF2B5EF4-FFF2-40B4-BE49-F238E27FC236}">
                <a16:creationId xmlns="" xmlns:a16="http://schemas.microsoft.com/office/drawing/2014/main" id="{0CBEE27D-6851-4C9E-A640-A0C44E0A63F4}"/>
              </a:ext>
            </a:extLst>
          </p:cNvPr>
          <p:cNvSpPr txBox="1"/>
          <p:nvPr/>
        </p:nvSpPr>
        <p:spPr>
          <a:xfrm>
            <a:off x="7524328" y="6514727"/>
            <a:ext cx="1189918"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12</a:t>
            </a:r>
          </a:p>
        </p:txBody>
      </p:sp>
    </p:spTree>
    <p:extLst>
      <p:ext uri="{BB962C8B-B14F-4D97-AF65-F5344CB8AC3E}">
        <p14:creationId xmlns:p14="http://schemas.microsoft.com/office/powerpoint/2010/main" xmlns="" val="91346687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ACC6A83-BDFD-4C06-85C8-937FBC94B1FD}"/>
              </a:ext>
            </a:extLst>
          </p:cNvPr>
          <p:cNvSpPr>
            <a:spLocks noGrp="1"/>
          </p:cNvSpPr>
          <p:nvPr>
            <p:ph type="title"/>
          </p:nvPr>
        </p:nvSpPr>
        <p:spPr>
          <a:xfrm>
            <a:off x="581024" y="687389"/>
            <a:ext cx="8095431" cy="941412"/>
          </a:xfrm>
        </p:spPr>
        <p:txBody>
          <a:bodyPr>
            <a:normAutofit fontScale="90000"/>
          </a:bodyPr>
          <a:lstStyle/>
          <a:p>
            <a:pPr algn="ctr"/>
            <a:r>
              <a:rPr lang="en-US" b="1" dirty="0">
                <a:latin typeface="Georgia" pitchFamily="18" charset="0"/>
              </a:rPr>
              <a:t>MATTERS TO BE DEALT BY NCLT UNDER COMPANIES ACT,2013</a:t>
            </a:r>
            <a:endParaRPr lang="en-IN" dirty="0"/>
          </a:p>
        </p:txBody>
      </p:sp>
      <p:sp>
        <p:nvSpPr>
          <p:cNvPr id="5" name="Content Placeholder 5">
            <a:extLst>
              <a:ext uri="{FF2B5EF4-FFF2-40B4-BE49-F238E27FC236}">
                <a16:creationId xmlns="" xmlns:a16="http://schemas.microsoft.com/office/drawing/2014/main" id="{16D671CE-A026-40C7-BECA-EF53A6E7A2F2}"/>
              </a:ext>
            </a:extLst>
          </p:cNvPr>
          <p:cNvSpPr>
            <a:spLocks noGrp="1"/>
          </p:cNvSpPr>
          <p:nvPr>
            <p:ph idx="1"/>
          </p:nvPr>
        </p:nvSpPr>
        <p:spPr>
          <a:xfrm>
            <a:off x="581025" y="2227263"/>
            <a:ext cx="7989888" cy="3632200"/>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marL="0" indent="0" algn="just">
              <a:lnSpc>
                <a:spcPct val="160000"/>
              </a:lnSpc>
              <a:buNone/>
            </a:pPr>
            <a:endParaRPr lang="en-IN" sz="6400" b="1" u="sng" dirty="0">
              <a:effectLst>
                <a:outerShdw blurRad="38100" dist="38100" dir="2700000" algn="tl">
                  <a:srgbClr val="000000">
                    <a:alpha val="43137"/>
                  </a:srgbClr>
                </a:outerShdw>
              </a:effectLst>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600" b="1" i="1" dirty="0">
                <a:latin typeface="Georgia" pitchFamily="18" charset="0"/>
              </a:rPr>
              <a:t>Section 98 : </a:t>
            </a:r>
            <a:r>
              <a:rPr lang="en-US" sz="6600" dirty="0">
                <a:latin typeface="Georgia" pitchFamily="18" charset="0"/>
              </a:rPr>
              <a:t>NCLT has the power to call for meetings other than AGM , in case of failure or default by the Company to call for the same.</a:t>
            </a:r>
            <a:endParaRPr lang="en-IN" sz="6600" dirty="0">
              <a:latin typeface="Georgia" pitchFamily="18" charset="0"/>
            </a:endParaRPr>
          </a:p>
          <a:p>
            <a:pPr algn="just">
              <a:lnSpc>
                <a:spcPct val="160000"/>
              </a:lnSpc>
              <a:buFont typeface="Wingdings" pitchFamily="2" charset="2"/>
              <a:buChar char="v"/>
            </a:pPr>
            <a:r>
              <a:rPr lang="en-IN" sz="6400" i="1" dirty="0">
                <a:latin typeface="Georgia" pitchFamily="18" charset="0"/>
              </a:rPr>
              <a:t> </a:t>
            </a:r>
            <a:r>
              <a:rPr lang="en-US" sz="6600" b="1" i="1" dirty="0">
                <a:latin typeface="Georgia" pitchFamily="18" charset="0"/>
              </a:rPr>
              <a:t>Section 58(3) &amp; 59: </a:t>
            </a:r>
            <a:r>
              <a:rPr lang="en-IN" sz="6600" dirty="0">
                <a:latin typeface="Georgia" pitchFamily="18" charset="0"/>
              </a:rPr>
              <a:t>Power to rectify the Register of Members.</a:t>
            </a:r>
          </a:p>
          <a:p>
            <a:pPr algn="just">
              <a:lnSpc>
                <a:spcPct val="160000"/>
              </a:lnSpc>
              <a:buFont typeface="Wingdings" pitchFamily="2" charset="2"/>
              <a:buChar char="v"/>
            </a:pPr>
            <a:r>
              <a:rPr lang="en-US" sz="6600" b="1" i="1" dirty="0">
                <a:latin typeface="Georgia" pitchFamily="18" charset="0"/>
              </a:rPr>
              <a:t>Section  130 : </a:t>
            </a:r>
            <a:r>
              <a:rPr lang="en-US" sz="6600" dirty="0">
                <a:latin typeface="Georgia" pitchFamily="18" charset="0"/>
              </a:rPr>
              <a:t>Re-opening of accounts (books of accounts or financial statement) on NCLT orders .</a:t>
            </a:r>
          </a:p>
          <a:p>
            <a:pPr algn="just">
              <a:lnSpc>
                <a:spcPct val="160000"/>
              </a:lnSpc>
              <a:buNone/>
            </a:pPr>
            <a:endParaRPr lang="en-IN" sz="6400" dirty="0">
              <a:solidFill>
                <a:schemeClr val="accent3">
                  <a:lumMod val="50000"/>
                </a:schemeClr>
              </a:solidFill>
              <a:latin typeface="Georgia" pitchFamily="18" charset="0"/>
            </a:endParaRP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7" name="Picture 6">
            <a:extLst>
              <a:ext uri="{FF2B5EF4-FFF2-40B4-BE49-F238E27FC236}">
                <a16:creationId xmlns="" xmlns:a16="http://schemas.microsoft.com/office/drawing/2014/main" id="{AF1574B3-12D8-4A1A-B338-58D2D00E94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8739" y="5157192"/>
            <a:ext cx="1904236" cy="702474"/>
          </a:xfrm>
          <a:prstGeom prst="rect">
            <a:avLst/>
          </a:prstGeom>
        </p:spPr>
      </p:pic>
      <p:sp>
        <p:nvSpPr>
          <p:cNvPr id="6" name="TextBox 5">
            <a:extLst>
              <a:ext uri="{FF2B5EF4-FFF2-40B4-BE49-F238E27FC236}">
                <a16:creationId xmlns="" xmlns:a16="http://schemas.microsoft.com/office/drawing/2014/main" id="{A3D8A3B6-89F0-4461-AC25-1965BA087910}"/>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13</a:t>
            </a:r>
          </a:p>
        </p:txBody>
      </p:sp>
    </p:spTree>
    <p:extLst>
      <p:ext uri="{BB962C8B-B14F-4D97-AF65-F5344CB8AC3E}">
        <p14:creationId xmlns:p14="http://schemas.microsoft.com/office/powerpoint/2010/main" xmlns="" val="68255250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60541C2-44C3-4ACC-BE8F-F5A5AAECE04E}"/>
              </a:ext>
            </a:extLst>
          </p:cNvPr>
          <p:cNvSpPr>
            <a:spLocks noGrp="1"/>
          </p:cNvSpPr>
          <p:nvPr>
            <p:ph type="title"/>
          </p:nvPr>
        </p:nvSpPr>
        <p:spPr>
          <a:xfrm>
            <a:off x="581024" y="687389"/>
            <a:ext cx="8095431" cy="869404"/>
          </a:xfrm>
        </p:spPr>
        <p:txBody>
          <a:bodyPr>
            <a:normAutofit fontScale="90000"/>
          </a:bodyPr>
          <a:lstStyle/>
          <a:p>
            <a:pPr algn="ctr"/>
            <a:r>
              <a:rPr lang="en-US" b="1" dirty="0">
                <a:latin typeface="Georgia" pitchFamily="18" charset="0"/>
              </a:rPr>
              <a:t>MATTERS TO BE DEALT BY NCLT UNDER COMPANIES ACT,2013</a:t>
            </a:r>
            <a:endParaRPr lang="en-IN" dirty="0"/>
          </a:p>
        </p:txBody>
      </p:sp>
      <p:sp>
        <p:nvSpPr>
          <p:cNvPr id="5" name="Content Placeholder 5">
            <a:extLst>
              <a:ext uri="{FF2B5EF4-FFF2-40B4-BE49-F238E27FC236}">
                <a16:creationId xmlns="" xmlns:a16="http://schemas.microsoft.com/office/drawing/2014/main" id="{863502AF-0832-408A-B274-07F0A15D7C7C}"/>
              </a:ext>
            </a:extLst>
          </p:cNvPr>
          <p:cNvSpPr>
            <a:spLocks noGrp="1"/>
          </p:cNvSpPr>
          <p:nvPr>
            <p:ph idx="1"/>
          </p:nvPr>
        </p:nvSpPr>
        <p:spPr>
          <a:xfrm>
            <a:off x="581025" y="2227262"/>
            <a:ext cx="7989888" cy="4010049"/>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600" b="1" i="1" dirty="0">
                <a:latin typeface="Georgia" pitchFamily="18" charset="0"/>
              </a:rPr>
              <a:t>Section 131 : </a:t>
            </a:r>
            <a:r>
              <a:rPr lang="en-US" sz="6600" dirty="0">
                <a:latin typeface="Georgia" pitchFamily="18" charset="0"/>
              </a:rPr>
              <a:t>Approval of NCLT is required for voluntary revision of financial statement</a:t>
            </a:r>
            <a:r>
              <a:rPr lang="en-US" sz="6600" dirty="0">
                <a:solidFill>
                  <a:schemeClr val="accent3">
                    <a:lumMod val="50000"/>
                  </a:schemeClr>
                </a:solidFill>
                <a:latin typeface="Georgia" pitchFamily="18" charset="0"/>
              </a:rPr>
              <a:t>.</a:t>
            </a:r>
          </a:p>
          <a:p>
            <a:pPr algn="just">
              <a:lnSpc>
                <a:spcPct val="160000"/>
              </a:lnSpc>
              <a:buFont typeface="Wingdings" pitchFamily="2" charset="2"/>
              <a:buChar char="v"/>
            </a:pPr>
            <a:r>
              <a:rPr lang="en-IN" sz="6400" i="1" dirty="0">
                <a:latin typeface="Georgia" pitchFamily="18" charset="0"/>
              </a:rPr>
              <a:t> </a:t>
            </a:r>
            <a:r>
              <a:rPr lang="en-US" sz="6600" b="1" i="1" dirty="0">
                <a:latin typeface="Georgia" pitchFamily="18" charset="0"/>
              </a:rPr>
              <a:t>Section 213 : </a:t>
            </a:r>
            <a:r>
              <a:rPr lang="en-US" sz="6600" dirty="0">
                <a:latin typeface="Georgia" pitchFamily="18" charset="0"/>
              </a:rPr>
              <a:t>NCLT may order investigation into the affairs of the Company if conditions of Section 213 are met and an application is made by prescribed persons in Section 213 </a:t>
            </a:r>
          </a:p>
          <a:p>
            <a:pPr algn="just">
              <a:lnSpc>
                <a:spcPct val="160000"/>
              </a:lnSpc>
              <a:buFont typeface="Wingdings" pitchFamily="2" charset="2"/>
              <a:buChar char="v"/>
            </a:pPr>
            <a:r>
              <a:rPr lang="en-US" sz="6600" b="1" i="1" dirty="0">
                <a:latin typeface="Georgia" pitchFamily="18" charset="0"/>
              </a:rPr>
              <a:t>Section 216 (2) : </a:t>
            </a:r>
            <a:r>
              <a:rPr lang="en-US" sz="6600" dirty="0">
                <a:latin typeface="Georgia" pitchFamily="18" charset="0"/>
              </a:rPr>
              <a:t>Investigation of ownership of a company by the Central government on instruction of the NCLT</a:t>
            </a:r>
            <a:endParaRPr lang="en-IN" sz="6400" dirty="0">
              <a:solidFill>
                <a:schemeClr val="accent3">
                  <a:lumMod val="50000"/>
                </a:schemeClr>
              </a:solidFill>
              <a:latin typeface="Georgia" pitchFamily="18" charset="0"/>
            </a:endParaRP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7" name="Picture 6">
            <a:extLst>
              <a:ext uri="{FF2B5EF4-FFF2-40B4-BE49-F238E27FC236}">
                <a16:creationId xmlns="" xmlns:a16="http://schemas.microsoft.com/office/drawing/2014/main" id="{E1795602-88C1-4FFC-8FE2-D0301E49A7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36225" y="5416394"/>
            <a:ext cx="1904236" cy="754217"/>
          </a:xfrm>
          <a:prstGeom prst="rect">
            <a:avLst/>
          </a:prstGeom>
        </p:spPr>
      </p:pic>
      <p:sp>
        <p:nvSpPr>
          <p:cNvPr id="6" name="TextBox 5">
            <a:extLst>
              <a:ext uri="{FF2B5EF4-FFF2-40B4-BE49-F238E27FC236}">
                <a16:creationId xmlns="" xmlns:a16="http://schemas.microsoft.com/office/drawing/2014/main" id="{E3CF3486-005C-436A-BE87-50895884859A}"/>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14</a:t>
            </a:r>
          </a:p>
        </p:txBody>
      </p:sp>
    </p:spTree>
    <p:extLst>
      <p:ext uri="{BB962C8B-B14F-4D97-AF65-F5344CB8AC3E}">
        <p14:creationId xmlns:p14="http://schemas.microsoft.com/office/powerpoint/2010/main" xmlns="" val="3300501049"/>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86120BC1-AC97-457C-8002-AB4AF09DB470}"/>
              </a:ext>
            </a:extLst>
          </p:cNvPr>
          <p:cNvSpPr>
            <a:spLocks noGrp="1"/>
          </p:cNvSpPr>
          <p:nvPr>
            <p:ph idx="1"/>
          </p:nvPr>
        </p:nvSpPr>
        <p:spPr>
          <a:xfrm>
            <a:off x="581025" y="2227262"/>
            <a:ext cx="7989888" cy="3794025"/>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marL="0" indent="0" algn="just">
              <a:lnSpc>
                <a:spcPct val="160000"/>
              </a:lnSpc>
              <a:buNone/>
            </a:pPr>
            <a:endParaRPr lang="en-IN" sz="3600" b="1" u="sng" dirty="0">
              <a:effectLst>
                <a:outerShdw blurRad="38100" dist="38100" dir="2700000" algn="tl">
                  <a:srgbClr val="000000">
                    <a:alpha val="43137"/>
                  </a:srgbClr>
                </a:outerShdw>
              </a:effectLst>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600" b="1" i="1" dirty="0">
                <a:latin typeface="Georgia" pitchFamily="18" charset="0"/>
              </a:rPr>
              <a:t>Section 221 : </a:t>
            </a:r>
            <a:r>
              <a:rPr lang="en-US" sz="6600" dirty="0">
                <a:latin typeface="Georgia" pitchFamily="18" charset="0"/>
              </a:rPr>
              <a:t>NCLT may order freezing of assets of a company on inquiry and investigation if conditions of section 221 are met.</a:t>
            </a:r>
          </a:p>
          <a:p>
            <a:pPr algn="just">
              <a:lnSpc>
                <a:spcPct val="160000"/>
              </a:lnSpc>
              <a:buFont typeface="Wingdings" pitchFamily="2" charset="2"/>
              <a:buChar char="v"/>
            </a:pPr>
            <a:r>
              <a:rPr lang="en-US" sz="6000" b="1" i="1" dirty="0">
                <a:latin typeface="Georgia" pitchFamily="18" charset="0"/>
              </a:rPr>
              <a:t>Section</a:t>
            </a:r>
            <a:r>
              <a:rPr lang="en-US" sz="6600" b="1" dirty="0">
                <a:latin typeface="Georgia" pitchFamily="18" charset="0"/>
              </a:rPr>
              <a:t>  230 : </a:t>
            </a:r>
            <a:r>
              <a:rPr lang="en-US" sz="6600" dirty="0">
                <a:latin typeface="Georgia" pitchFamily="18" charset="0"/>
              </a:rPr>
              <a:t>NCLT</a:t>
            </a:r>
            <a:r>
              <a:rPr lang="en-US" sz="6600" b="1" dirty="0">
                <a:latin typeface="Georgia" pitchFamily="18" charset="0"/>
              </a:rPr>
              <a:t> </a:t>
            </a:r>
            <a:r>
              <a:rPr lang="en-US" sz="6600" dirty="0">
                <a:latin typeface="Georgia" pitchFamily="18" charset="0"/>
              </a:rPr>
              <a:t>has power to order a meeting of the creditors, or class of creditors, or of the members or class of members, as the case may be, in case of compromise or arrangements with Creditors or Members.</a:t>
            </a:r>
          </a:p>
          <a:p>
            <a:pPr algn="just">
              <a:lnSpc>
                <a:spcPct val="160000"/>
              </a:lnSpc>
              <a:buFont typeface="Wingdings" pitchFamily="2" charset="2"/>
              <a:buChar char="v"/>
            </a:pPr>
            <a:r>
              <a:rPr lang="en-US" sz="6600" b="1" dirty="0">
                <a:latin typeface="Georgia" pitchFamily="18" charset="0"/>
              </a:rPr>
              <a:t>Section 231: </a:t>
            </a:r>
            <a:r>
              <a:rPr lang="en-US" sz="6600" dirty="0">
                <a:latin typeface="Georgia" pitchFamily="18" charset="0"/>
              </a:rPr>
              <a:t>NCLT</a:t>
            </a:r>
            <a:r>
              <a:rPr lang="en-US" sz="6600" b="1" dirty="0">
                <a:latin typeface="Georgia" pitchFamily="18" charset="0"/>
              </a:rPr>
              <a:t> </a:t>
            </a:r>
            <a:r>
              <a:rPr lang="en-US" sz="6600" dirty="0">
                <a:latin typeface="Georgia" pitchFamily="18" charset="0"/>
              </a:rPr>
              <a:t>has power to enforce or arrangement sanctioned under Section 230.</a:t>
            </a:r>
            <a:endParaRPr lang="en-IN" sz="6600" dirty="0">
              <a:latin typeface="Georgia" pitchFamily="18" charset="0"/>
            </a:endParaRP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5" name="Title 1">
            <a:extLst>
              <a:ext uri="{FF2B5EF4-FFF2-40B4-BE49-F238E27FC236}">
                <a16:creationId xmlns="" xmlns:a16="http://schemas.microsoft.com/office/drawing/2014/main" id="{28F87A7D-430F-4DDE-9C7F-041C00B84809}"/>
              </a:ext>
            </a:extLst>
          </p:cNvPr>
          <p:cNvSpPr>
            <a:spLocks noGrp="1"/>
          </p:cNvSpPr>
          <p:nvPr>
            <p:ph type="title"/>
          </p:nvPr>
        </p:nvSpPr>
        <p:spPr>
          <a:xfrm>
            <a:off x="581024" y="687389"/>
            <a:ext cx="8095431" cy="1013420"/>
          </a:xfrm>
        </p:spPr>
        <p:txBody>
          <a:bodyPr>
            <a:normAutofit/>
          </a:bodyPr>
          <a:lstStyle/>
          <a:p>
            <a:pPr algn="ctr"/>
            <a:r>
              <a:rPr lang="en-US" b="1" dirty="0">
                <a:latin typeface="Georgia" pitchFamily="18" charset="0"/>
              </a:rPr>
              <a:t>MATTERS TO BE DEALT BY NCLT UNDER COMPANIES ACT,2013</a:t>
            </a:r>
            <a:endParaRPr lang="en-IN" dirty="0"/>
          </a:p>
        </p:txBody>
      </p:sp>
      <p:pic>
        <p:nvPicPr>
          <p:cNvPr id="7" name="Picture 6">
            <a:extLst>
              <a:ext uri="{FF2B5EF4-FFF2-40B4-BE49-F238E27FC236}">
                <a16:creationId xmlns="" xmlns:a16="http://schemas.microsoft.com/office/drawing/2014/main" id="{F1EDAE7B-30BC-4087-BAB4-B715B88663A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8739" y="5310335"/>
            <a:ext cx="1904236" cy="710952"/>
          </a:xfrm>
          <a:prstGeom prst="rect">
            <a:avLst/>
          </a:prstGeom>
        </p:spPr>
      </p:pic>
      <p:sp>
        <p:nvSpPr>
          <p:cNvPr id="6" name="TextBox 5">
            <a:extLst>
              <a:ext uri="{FF2B5EF4-FFF2-40B4-BE49-F238E27FC236}">
                <a16:creationId xmlns="" xmlns:a16="http://schemas.microsoft.com/office/drawing/2014/main" id="{AF42BC8B-496E-40E0-96D5-4807684521AF}"/>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15</a:t>
            </a:r>
          </a:p>
        </p:txBody>
      </p:sp>
    </p:spTree>
    <p:extLst>
      <p:ext uri="{BB962C8B-B14F-4D97-AF65-F5344CB8AC3E}">
        <p14:creationId xmlns:p14="http://schemas.microsoft.com/office/powerpoint/2010/main" xmlns="" val="3028408095"/>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B84257B2-24F4-46EF-99FB-CF61651679DD}"/>
              </a:ext>
            </a:extLst>
          </p:cNvPr>
          <p:cNvSpPr>
            <a:spLocks noGrp="1"/>
          </p:cNvSpPr>
          <p:nvPr>
            <p:ph idx="1"/>
          </p:nvPr>
        </p:nvSpPr>
        <p:spPr>
          <a:xfrm>
            <a:off x="581025" y="2227262"/>
            <a:ext cx="8095430" cy="4082057"/>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marL="0" indent="0" algn="just">
              <a:lnSpc>
                <a:spcPct val="160000"/>
              </a:lnSpc>
              <a:buNone/>
            </a:pPr>
            <a:endParaRPr lang="en-IN" sz="6400" b="1" u="sng" dirty="0">
              <a:effectLst>
                <a:outerShdw blurRad="38100" dist="38100" dir="2700000" algn="tl">
                  <a:srgbClr val="000000">
                    <a:alpha val="43137"/>
                  </a:srgbClr>
                </a:outerShdw>
              </a:effectLst>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000" b="1" i="1" dirty="0">
                <a:latin typeface="Georgia" pitchFamily="18" charset="0"/>
              </a:rPr>
              <a:t>Section</a:t>
            </a:r>
            <a:r>
              <a:rPr lang="en-US" sz="6600" b="1" dirty="0">
                <a:latin typeface="Georgia" pitchFamily="18" charset="0"/>
              </a:rPr>
              <a:t>  232 : </a:t>
            </a:r>
            <a:r>
              <a:rPr lang="en-US" sz="6600" dirty="0">
                <a:latin typeface="Georgia" pitchFamily="18" charset="0"/>
              </a:rPr>
              <a:t>NCLT</a:t>
            </a:r>
            <a:r>
              <a:rPr lang="en-US" sz="6600" b="1" dirty="0">
                <a:latin typeface="Georgia" pitchFamily="18" charset="0"/>
              </a:rPr>
              <a:t> </a:t>
            </a:r>
            <a:r>
              <a:rPr lang="en-US" sz="6600" dirty="0">
                <a:latin typeface="Georgia" pitchFamily="18" charset="0"/>
              </a:rPr>
              <a:t>has power to order a meeting of the creditors, or class of creditors, or of the members or class of members, as the case may be, in case of mergers and amalgamation of companies.</a:t>
            </a:r>
          </a:p>
          <a:p>
            <a:pPr algn="just">
              <a:lnSpc>
                <a:spcPct val="160000"/>
              </a:lnSpc>
              <a:buFont typeface="Wingdings" pitchFamily="2" charset="2"/>
              <a:buChar char="v"/>
            </a:pPr>
            <a:r>
              <a:rPr lang="en-US" sz="6000" b="1" i="1" dirty="0">
                <a:latin typeface="Georgia" pitchFamily="18" charset="0"/>
              </a:rPr>
              <a:t>Sections 241 &amp; 242 : </a:t>
            </a:r>
            <a:r>
              <a:rPr lang="en-US" sz="6800" dirty="0">
                <a:latin typeface="Georgia" pitchFamily="18" charset="0"/>
              </a:rPr>
              <a:t>NCLT to entertain any claims of oppression and mismanagement of a company and to pass an order that the NCLT may deem fit in this regard.</a:t>
            </a:r>
          </a:p>
          <a:p>
            <a:pPr algn="just">
              <a:lnSpc>
                <a:spcPct val="160000"/>
              </a:lnSpc>
              <a:buFont typeface="Wingdings" pitchFamily="2" charset="2"/>
              <a:buChar char="v"/>
            </a:pPr>
            <a:r>
              <a:rPr lang="en-US" sz="6000" b="1" i="1" dirty="0">
                <a:latin typeface="Georgia" pitchFamily="18" charset="0"/>
              </a:rPr>
              <a:t>Section 252 : </a:t>
            </a:r>
            <a:r>
              <a:rPr lang="en-US" sz="6800" dirty="0">
                <a:latin typeface="Georgia" pitchFamily="18" charset="0"/>
              </a:rPr>
              <a:t>NCLT has power to restore the name of the Company.</a:t>
            </a:r>
          </a:p>
          <a:p>
            <a:pPr algn="just">
              <a:lnSpc>
                <a:spcPct val="120000"/>
              </a:lnSpc>
              <a:buFont typeface="Wingdings" pitchFamily="2" charset="2"/>
              <a:buChar char="v"/>
            </a:pPr>
            <a:r>
              <a:rPr lang="en-US" sz="6000" b="1" i="1" dirty="0">
                <a:latin typeface="Georgia" pitchFamily="18" charset="0"/>
              </a:rPr>
              <a:t>Section 441 : </a:t>
            </a:r>
            <a:r>
              <a:rPr lang="en-US" sz="6600" dirty="0">
                <a:latin typeface="Georgia" pitchFamily="18" charset="0"/>
              </a:rPr>
              <a:t>Compounding of offences by NCLT.</a:t>
            </a:r>
            <a:r>
              <a:rPr lang="en-IN" sz="6600" i="1" dirty="0">
                <a:latin typeface="Georgia" pitchFamily="18" charset="0"/>
              </a:rPr>
              <a:t>    </a:t>
            </a:r>
          </a:p>
          <a:p>
            <a:pPr algn="just">
              <a:lnSpc>
                <a:spcPct val="120000"/>
              </a:lnSpc>
              <a:buFont typeface="Wingdings" pitchFamily="2" charset="2"/>
              <a:buChar char="v"/>
            </a:pPr>
            <a:r>
              <a:rPr lang="en-IN" sz="6600" b="1" i="1" dirty="0">
                <a:latin typeface="Georgia" pitchFamily="18" charset="0"/>
              </a:rPr>
              <a:t>And several other sections under companies Act,2013                       </a:t>
            </a: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5" name="Title 1">
            <a:extLst>
              <a:ext uri="{FF2B5EF4-FFF2-40B4-BE49-F238E27FC236}">
                <a16:creationId xmlns="" xmlns:a16="http://schemas.microsoft.com/office/drawing/2014/main" id="{58F20709-A318-4952-877B-4ABE5CAB1EA5}"/>
              </a:ext>
            </a:extLst>
          </p:cNvPr>
          <p:cNvSpPr>
            <a:spLocks noGrp="1"/>
          </p:cNvSpPr>
          <p:nvPr>
            <p:ph type="title"/>
          </p:nvPr>
        </p:nvSpPr>
        <p:spPr>
          <a:xfrm>
            <a:off x="581024" y="687389"/>
            <a:ext cx="8095431" cy="941412"/>
          </a:xfrm>
        </p:spPr>
        <p:txBody>
          <a:bodyPr>
            <a:normAutofit fontScale="90000"/>
          </a:bodyPr>
          <a:lstStyle/>
          <a:p>
            <a:pPr algn="ctr"/>
            <a:r>
              <a:rPr lang="en-US" b="1" dirty="0">
                <a:latin typeface="Georgia" pitchFamily="18" charset="0"/>
              </a:rPr>
              <a:t>MATTERS TO BE DEALT BY NCLT UNDER COMPANIES ACT,2013</a:t>
            </a:r>
            <a:endParaRPr lang="en-IN" dirty="0"/>
          </a:p>
        </p:txBody>
      </p:sp>
      <p:pic>
        <p:nvPicPr>
          <p:cNvPr id="7" name="Picture 6">
            <a:extLst>
              <a:ext uri="{FF2B5EF4-FFF2-40B4-BE49-F238E27FC236}">
                <a16:creationId xmlns="" xmlns:a16="http://schemas.microsoft.com/office/drawing/2014/main" id="{DCC48010-2C49-4B4A-8D04-61008EF6EB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1723" y="5565305"/>
            <a:ext cx="1574732" cy="710952"/>
          </a:xfrm>
          <a:prstGeom prst="rect">
            <a:avLst/>
          </a:prstGeom>
        </p:spPr>
      </p:pic>
      <p:sp>
        <p:nvSpPr>
          <p:cNvPr id="6" name="TextBox 5">
            <a:extLst>
              <a:ext uri="{FF2B5EF4-FFF2-40B4-BE49-F238E27FC236}">
                <a16:creationId xmlns="" xmlns:a16="http://schemas.microsoft.com/office/drawing/2014/main" id="{AAA38CE4-CEC9-4DA9-BBAE-68D3542C649C}"/>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16</a:t>
            </a:r>
          </a:p>
        </p:txBody>
      </p:sp>
    </p:spTree>
    <p:extLst>
      <p:ext uri="{BB962C8B-B14F-4D97-AF65-F5344CB8AC3E}">
        <p14:creationId xmlns:p14="http://schemas.microsoft.com/office/powerpoint/2010/main" xmlns="" val="130936283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D4D6A8E-2DB2-4D80-97CF-7BB0D8990122}"/>
              </a:ext>
            </a:extLst>
          </p:cNvPr>
          <p:cNvSpPr>
            <a:spLocks noGrp="1"/>
          </p:cNvSpPr>
          <p:nvPr>
            <p:ph type="title"/>
          </p:nvPr>
        </p:nvSpPr>
        <p:spPr>
          <a:xfrm>
            <a:off x="581024" y="687389"/>
            <a:ext cx="8095431" cy="1013420"/>
          </a:xfrm>
        </p:spPr>
        <p:txBody>
          <a:bodyPr>
            <a:normAutofit/>
          </a:bodyPr>
          <a:lstStyle/>
          <a:p>
            <a:pPr algn="ctr"/>
            <a:r>
              <a:rPr lang="en-US" b="1" dirty="0">
                <a:latin typeface="Georgia" pitchFamily="18" charset="0"/>
              </a:rPr>
              <a:t>APPEAL FROM ORDER OF NCLT UNDER COMPANIES ACT,2013</a:t>
            </a:r>
            <a:endParaRPr lang="en-IN" dirty="0"/>
          </a:p>
        </p:txBody>
      </p:sp>
      <p:sp>
        <p:nvSpPr>
          <p:cNvPr id="6" name="Content Placeholder 5">
            <a:extLst>
              <a:ext uri="{FF2B5EF4-FFF2-40B4-BE49-F238E27FC236}">
                <a16:creationId xmlns="" xmlns:a16="http://schemas.microsoft.com/office/drawing/2014/main" id="{86F7D5AD-99F2-4B89-A2E3-C59CF0E27B51}"/>
              </a:ext>
            </a:extLst>
          </p:cNvPr>
          <p:cNvSpPr>
            <a:spLocks noGrp="1"/>
          </p:cNvSpPr>
          <p:nvPr>
            <p:ph idx="1"/>
          </p:nvPr>
        </p:nvSpPr>
        <p:spPr>
          <a:xfrm>
            <a:off x="581025" y="2227262"/>
            <a:ext cx="7989888" cy="4442097"/>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ctr">
              <a:lnSpc>
                <a:spcPct val="160000"/>
              </a:lnSpc>
              <a:buNone/>
            </a:pPr>
            <a:endParaRPr lang="en-IN" sz="6800" b="1" i="1" u="sng" dirty="0">
              <a:latin typeface="Georgia" pitchFamily="18" charset="0"/>
            </a:endParaRPr>
          </a:p>
          <a:p>
            <a:pPr algn="ctr">
              <a:lnSpc>
                <a:spcPct val="160000"/>
              </a:lnSpc>
              <a:buNone/>
            </a:pPr>
            <a:endParaRPr lang="en-IN" sz="6800" b="1" i="1" u="sng" dirty="0">
              <a:latin typeface="Georgia" pitchFamily="18" charset="0"/>
            </a:endParaRPr>
          </a:p>
          <a:p>
            <a:pPr algn="ctr">
              <a:lnSpc>
                <a:spcPct val="160000"/>
              </a:lnSpc>
              <a:buNone/>
            </a:pPr>
            <a:r>
              <a:rPr lang="en-IN" sz="6800" b="1" i="1" u="sng" dirty="0">
                <a:latin typeface="Georgia" pitchFamily="18" charset="0"/>
              </a:rPr>
              <a:t>Section 421 of Companies Act, 2013</a:t>
            </a:r>
          </a:p>
          <a:p>
            <a:pPr algn="just">
              <a:lnSpc>
                <a:spcPct val="160000"/>
              </a:lnSpc>
              <a:buFont typeface="Wingdings" pitchFamily="2" charset="2"/>
              <a:buChar char="v"/>
            </a:pPr>
            <a:r>
              <a:rPr lang="en-IN" sz="6800" dirty="0">
                <a:latin typeface="Georgia" pitchFamily="18" charset="0"/>
              </a:rPr>
              <a:t> Appeal under section 421 of Companies Act,2013 before National Company Law Appellate Tribunal (NCLAT) against the orders of National Company Law Tribunal (NCLT) can be filed within 45 days.</a:t>
            </a:r>
          </a:p>
          <a:p>
            <a:pPr algn="just">
              <a:lnSpc>
                <a:spcPct val="160000"/>
              </a:lnSpc>
              <a:buFont typeface="Wingdings" pitchFamily="2" charset="2"/>
              <a:buChar char="v"/>
            </a:pPr>
            <a:r>
              <a:rPr lang="en-IN" sz="6800" dirty="0">
                <a:latin typeface="Georgia" pitchFamily="18" charset="0"/>
              </a:rPr>
              <a:t>Provided that the NCLAT may entertain an appeal after expiry of 45 days , but within 45 days from the expiry of aforesaid 45 days, if its is satisfied that the appellant was prevented by sufficient cause from filing the appeal within that period.</a:t>
            </a:r>
          </a:p>
          <a:p>
            <a:pPr algn="just">
              <a:lnSpc>
                <a:spcPct val="160000"/>
              </a:lnSpc>
              <a:buFont typeface="Wingdings" pitchFamily="2" charset="2"/>
              <a:buChar char="v"/>
            </a:pPr>
            <a:r>
              <a:rPr lang="en-IN" sz="6800" dirty="0">
                <a:latin typeface="Georgia" pitchFamily="18" charset="0"/>
              </a:rPr>
              <a:t>An Appeal </a:t>
            </a:r>
            <a:r>
              <a:rPr lang="en-US" sz="6800" dirty="0">
                <a:latin typeface="Georgia" pitchFamily="18" charset="0"/>
              </a:rPr>
              <a:t>against the order of NCLAT can be preferred within 60 days before Supreme Court.</a:t>
            </a:r>
            <a:endParaRPr lang="en-IN" sz="6800" dirty="0">
              <a:latin typeface="Georgia" pitchFamily="18" charset="0"/>
            </a:endParaRPr>
          </a:p>
          <a:p>
            <a:pPr algn="just">
              <a:lnSpc>
                <a:spcPct val="160000"/>
              </a:lnSpc>
              <a:buFont typeface="Wingdings" pitchFamily="2" charset="2"/>
              <a:buChar char="v"/>
            </a:pPr>
            <a:endParaRPr lang="en-IN" sz="6800" dirty="0">
              <a:latin typeface="Georgia" pitchFamily="18" charset="0"/>
            </a:endParaRP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7" name="Picture 6">
            <a:extLst>
              <a:ext uri="{FF2B5EF4-FFF2-40B4-BE49-F238E27FC236}">
                <a16:creationId xmlns="" xmlns:a16="http://schemas.microsoft.com/office/drawing/2014/main" id="{8CA9F1E9-FC32-4505-9A88-B27941D9C6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09716" y="5815135"/>
            <a:ext cx="1690406" cy="710952"/>
          </a:xfrm>
          <a:prstGeom prst="rect">
            <a:avLst/>
          </a:prstGeom>
        </p:spPr>
      </p:pic>
      <p:sp>
        <p:nvSpPr>
          <p:cNvPr id="8" name="TextBox 7">
            <a:extLst>
              <a:ext uri="{FF2B5EF4-FFF2-40B4-BE49-F238E27FC236}">
                <a16:creationId xmlns="" xmlns:a16="http://schemas.microsoft.com/office/drawing/2014/main" id="{7EC35427-DCAE-41C1-99CB-C19E8AF4F645}"/>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17</a:t>
            </a:r>
          </a:p>
        </p:txBody>
      </p:sp>
    </p:spTree>
    <p:extLst>
      <p:ext uri="{BB962C8B-B14F-4D97-AF65-F5344CB8AC3E}">
        <p14:creationId xmlns:p14="http://schemas.microsoft.com/office/powerpoint/2010/main" xmlns="" val="4059978072"/>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ED136F7B-9AAE-410E-91FF-9353B935FF0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7544" y="2227263"/>
            <a:ext cx="8103369" cy="3632200"/>
          </a:xfrm>
        </p:spPr>
      </p:pic>
      <p:sp>
        <p:nvSpPr>
          <p:cNvPr id="4" name="Title 1">
            <a:extLst>
              <a:ext uri="{FF2B5EF4-FFF2-40B4-BE49-F238E27FC236}">
                <a16:creationId xmlns="" xmlns:a16="http://schemas.microsoft.com/office/drawing/2014/main" id="{3F7C8F80-E51B-424B-BEB7-F2FB0BAB0165}"/>
              </a:ext>
            </a:extLst>
          </p:cNvPr>
          <p:cNvSpPr>
            <a:spLocks noGrp="1"/>
          </p:cNvSpPr>
          <p:nvPr>
            <p:ph type="title"/>
          </p:nvPr>
        </p:nvSpPr>
        <p:spPr>
          <a:xfrm>
            <a:off x="581025" y="687389"/>
            <a:ext cx="7989888" cy="1013420"/>
          </a:xfrm>
        </p:spPr>
        <p:txBody>
          <a:bodyPr>
            <a:normAutofit fontScale="90000"/>
          </a:bodyPr>
          <a:lstStyle/>
          <a:p>
            <a:pPr algn="ctr"/>
            <a:r>
              <a:rPr lang="en-US" b="1" dirty="0">
                <a:latin typeface="Georgia" pitchFamily="18" charset="0"/>
              </a:rPr>
              <a:t>MATTERS TO BE DEALT BY NCLT UNDER INSOLVENCY &amp; BANKRUTPCY CODE,2016</a:t>
            </a:r>
            <a:endParaRPr lang="en-IN" dirty="0"/>
          </a:p>
        </p:txBody>
      </p:sp>
      <p:sp>
        <p:nvSpPr>
          <p:cNvPr id="5" name="TextBox 4">
            <a:extLst>
              <a:ext uri="{FF2B5EF4-FFF2-40B4-BE49-F238E27FC236}">
                <a16:creationId xmlns="" xmlns:a16="http://schemas.microsoft.com/office/drawing/2014/main" id="{6C4FAD09-A04A-4221-9AF3-2D187B16C336}"/>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18</a:t>
            </a:r>
          </a:p>
        </p:txBody>
      </p:sp>
    </p:spTree>
    <p:extLst>
      <p:ext uri="{BB962C8B-B14F-4D97-AF65-F5344CB8AC3E}">
        <p14:creationId xmlns:p14="http://schemas.microsoft.com/office/powerpoint/2010/main" xmlns="" val="251350522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350E5A1B-E43F-49EB-92CB-BC560D495A71}"/>
              </a:ext>
            </a:extLst>
          </p:cNvPr>
          <p:cNvSpPr txBox="1"/>
          <p:nvPr/>
        </p:nvSpPr>
        <p:spPr>
          <a:xfrm>
            <a:off x="467544" y="1124744"/>
            <a:ext cx="7992888" cy="1738938"/>
          </a:xfrm>
          <a:prstGeom prst="rect">
            <a:avLst/>
          </a:prstGeom>
          <a:noFill/>
          <a:effectLst>
            <a:glow rad="228600">
              <a:schemeClr val="accent4">
                <a:satMod val="175000"/>
                <a:alpha val="40000"/>
              </a:schemeClr>
            </a:glow>
          </a:effectLst>
        </p:spPr>
        <p:txBody>
          <a:bodyPr wrap="square" rtlCol="0">
            <a:spAutoFit/>
          </a:bodyPr>
          <a:lstStyle/>
          <a:p>
            <a:pPr algn="ctr"/>
            <a:r>
              <a:rPr lang="en-IN" sz="3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NATIONAL COMPANY LAW TRIBUNAL </a:t>
            </a:r>
          </a:p>
          <a:p>
            <a:pPr algn="ctr"/>
            <a:endParaRPr lang="en-IN" sz="3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en-IN" sz="11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sz="3200" b="1" i="1" dirty="0">
                <a:solidFill>
                  <a:schemeClr val="accent1"/>
                </a:solidFill>
                <a:effectLst>
                  <a:outerShdw blurRad="38100" dist="38100" dir="2700000" algn="tl">
                    <a:srgbClr val="000000">
                      <a:alpha val="43137"/>
                    </a:srgbClr>
                  </a:outerShdw>
                </a:effectLst>
                <a:latin typeface="Book Antiqua" pitchFamily="18" charset="0"/>
                <a:cs typeface="Times New Roman" pitchFamily="18" charset="0"/>
              </a:rPr>
              <a:t>NCLT/NCLAT- Practice &amp; Challenges</a:t>
            </a:r>
            <a:endParaRPr lang="en-IN" sz="32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AutoShape 4" descr="https://www.caclubindia.com/img/preview/paidnfree/Feb_2.jpg">
            <a:extLst>
              <a:ext uri="{FF2B5EF4-FFF2-40B4-BE49-F238E27FC236}">
                <a16:creationId xmlns="" xmlns:a16="http://schemas.microsoft.com/office/drawing/2014/main" id="{DDACB8DB-6B25-4006-A6BE-220ED0FD74AC}"/>
              </a:ext>
            </a:extLst>
          </p:cNvPr>
          <p:cNvSpPr>
            <a:spLocks noChangeAspect="1" noChangeArrowheads="1"/>
          </p:cNvSpPr>
          <p:nvPr/>
        </p:nvSpPr>
        <p:spPr bwMode="auto">
          <a:xfrm>
            <a:off x="4419600" y="3276600"/>
            <a:ext cx="303272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14" name="Picture 13">
            <a:extLst>
              <a:ext uri="{FF2B5EF4-FFF2-40B4-BE49-F238E27FC236}">
                <a16:creationId xmlns="" xmlns:a16="http://schemas.microsoft.com/office/drawing/2014/main" id="{ECEA882C-2297-40D3-8EF0-FF0AC64ADC3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35696" y="3382851"/>
            <a:ext cx="4818112" cy="2529509"/>
          </a:xfrm>
          <a:prstGeom prst="rect">
            <a:avLst/>
          </a:prstGeom>
        </p:spPr>
      </p:pic>
      <p:sp>
        <p:nvSpPr>
          <p:cNvPr id="17" name="TextBox 16">
            <a:extLst>
              <a:ext uri="{FF2B5EF4-FFF2-40B4-BE49-F238E27FC236}">
                <a16:creationId xmlns="" xmlns:a16="http://schemas.microsoft.com/office/drawing/2014/main" id="{259AD8AA-1264-4831-9C88-7F3CB029B85E}"/>
              </a:ext>
            </a:extLst>
          </p:cNvPr>
          <p:cNvSpPr txBox="1"/>
          <p:nvPr/>
        </p:nvSpPr>
        <p:spPr>
          <a:xfrm>
            <a:off x="7596336" y="6314283"/>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a:t>
            </a:r>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0D668AC-4710-4341-A8B3-45E78E0C9621}"/>
              </a:ext>
            </a:extLst>
          </p:cNvPr>
          <p:cNvSpPr>
            <a:spLocks noGrp="1"/>
          </p:cNvSpPr>
          <p:nvPr>
            <p:ph type="title"/>
          </p:nvPr>
        </p:nvSpPr>
        <p:spPr>
          <a:xfrm>
            <a:off x="581024" y="687389"/>
            <a:ext cx="8167439" cy="1013420"/>
          </a:xfrm>
        </p:spPr>
        <p:txBody>
          <a:bodyPr>
            <a:normAutofit/>
          </a:bodyPr>
          <a:lstStyle/>
          <a:p>
            <a:pPr algn="ctr"/>
            <a:r>
              <a:rPr lang="en-US" b="1" dirty="0">
                <a:latin typeface="Georgia" pitchFamily="18" charset="0"/>
              </a:rPr>
              <a:t>MATTERS TO BE DEALT BY NCLT UNDER INSOLVENCY &amp; BANKRUTPCY CODE,2016</a:t>
            </a:r>
            <a:endParaRPr lang="en-IN" dirty="0"/>
          </a:p>
        </p:txBody>
      </p:sp>
      <p:sp>
        <p:nvSpPr>
          <p:cNvPr id="5" name="Content Placeholder 5">
            <a:extLst>
              <a:ext uri="{FF2B5EF4-FFF2-40B4-BE49-F238E27FC236}">
                <a16:creationId xmlns="" xmlns:a16="http://schemas.microsoft.com/office/drawing/2014/main" id="{843C7B3E-CAFB-41B5-9F18-6FBD8FF0B6C7}"/>
              </a:ext>
            </a:extLst>
          </p:cNvPr>
          <p:cNvSpPr>
            <a:spLocks noGrp="1"/>
          </p:cNvSpPr>
          <p:nvPr>
            <p:ph idx="1"/>
          </p:nvPr>
        </p:nvSpPr>
        <p:spPr>
          <a:xfrm>
            <a:off x="492374" y="2204863"/>
            <a:ext cx="8167439" cy="3965747"/>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600" b="1" i="1" dirty="0">
                <a:latin typeface="Algerian" panose="04020705040A02060702" pitchFamily="82" charset="0"/>
              </a:rPr>
              <a:t>Section 7 : </a:t>
            </a:r>
            <a:r>
              <a:rPr lang="en-US" sz="6600" dirty="0">
                <a:latin typeface="Algerian" panose="04020705040A02060702" pitchFamily="82" charset="0"/>
              </a:rPr>
              <a:t>NCLT has power to initiate Corporate Insolvency Resolution Process against the Corporate Debtor (</a:t>
            </a:r>
            <a:r>
              <a:rPr lang="en-US" sz="5600" i="1" dirty="0">
                <a:latin typeface="Algerian" panose="04020705040A02060702" pitchFamily="82" charset="0"/>
              </a:rPr>
              <a:t>defined under section 3(8) of Insolvency &amp; Bankruptcy Code,2016)</a:t>
            </a:r>
            <a:r>
              <a:rPr lang="en-US" sz="6600" i="1" dirty="0">
                <a:latin typeface="Algerian" panose="04020705040A02060702" pitchFamily="82" charset="0"/>
              </a:rPr>
              <a:t> </a:t>
            </a:r>
            <a:r>
              <a:rPr lang="en-US" sz="6600" dirty="0">
                <a:latin typeface="Algerian" panose="04020705040A02060702" pitchFamily="82" charset="0"/>
              </a:rPr>
              <a:t>on an application by the Financial Creditor </a:t>
            </a:r>
            <a:r>
              <a:rPr lang="en-US" sz="6400" i="1" dirty="0">
                <a:latin typeface="Algerian" panose="04020705040A02060702" pitchFamily="82" charset="0"/>
              </a:rPr>
              <a:t>(</a:t>
            </a:r>
            <a:r>
              <a:rPr lang="en-US" sz="5600" i="1" dirty="0">
                <a:latin typeface="Algerian" panose="04020705040A02060702" pitchFamily="82" charset="0"/>
              </a:rPr>
              <a:t>defined under section 5(7) of Insolvency &amp; Bankruptcy Code,2016</a:t>
            </a:r>
            <a:r>
              <a:rPr lang="en-US" sz="6400" i="1" dirty="0">
                <a:latin typeface="Algerian" panose="04020705040A02060702" pitchFamily="82" charset="0"/>
              </a:rPr>
              <a:t>)</a:t>
            </a:r>
            <a:r>
              <a:rPr lang="en-US" sz="6600" dirty="0">
                <a:latin typeface="Algerian" panose="04020705040A02060702" pitchFamily="82" charset="0"/>
              </a:rPr>
              <a:t>.</a:t>
            </a:r>
          </a:p>
          <a:p>
            <a:pPr algn="l"/>
            <a:r>
              <a:rPr lang="en-US" sz="6600" b="1" i="0" dirty="0">
                <a:solidFill>
                  <a:srgbClr val="333333"/>
                </a:solidFill>
                <a:effectLst/>
                <a:latin typeface="Algerian" panose="04020705040A02060702" pitchFamily="82" charset="0"/>
              </a:rPr>
              <a:t>What Is Financial Creditor</a:t>
            </a:r>
          </a:p>
          <a:p>
            <a:pPr algn="l"/>
            <a:r>
              <a:rPr lang="en-US" sz="6600" b="0" i="0" dirty="0">
                <a:solidFill>
                  <a:srgbClr val="000000"/>
                </a:solidFill>
                <a:effectLst/>
                <a:latin typeface="Algerian" panose="04020705040A02060702" pitchFamily="82" charset="0"/>
              </a:rPr>
              <a:t>“A person who owes a financial obligation, including anybody to whom such debt has been legitimately assigned or transferred,” according to Section 5(7) of the </a:t>
            </a:r>
            <a:r>
              <a:rPr lang="en-US" sz="6600" b="0" i="0" u="none" strike="noStrike" dirty="0">
                <a:solidFill>
                  <a:srgbClr val="333333"/>
                </a:solidFill>
                <a:effectLst/>
                <a:latin typeface="Algerian" panose="04020705040A02060702" pitchFamily="82" charset="0"/>
                <a:hlinkClick r:id="rId2"/>
              </a:rPr>
              <a:t>Insolvency and Bankruptcy Code</a:t>
            </a:r>
            <a:r>
              <a:rPr lang="en-US" sz="6600" b="0" i="0" dirty="0">
                <a:solidFill>
                  <a:srgbClr val="000000"/>
                </a:solidFill>
                <a:effectLst/>
                <a:latin typeface="Algerian" panose="04020705040A02060702" pitchFamily="82" charset="0"/>
              </a:rPr>
              <a:t>.</a:t>
            </a:r>
          </a:p>
          <a:p>
            <a:pPr algn="l"/>
            <a:r>
              <a:rPr lang="en-US" sz="6600" b="0" i="0" dirty="0">
                <a:solidFill>
                  <a:srgbClr val="000000"/>
                </a:solidFill>
                <a:effectLst/>
                <a:latin typeface="Algerian" panose="04020705040A02060702" pitchFamily="82" charset="0"/>
              </a:rPr>
              <a:t>The debt owing to a person must meet the definition of a “Financial Debt” as defined by Section 5(8) of the IBC to establish if that person is a financial creditor.</a:t>
            </a: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7" name="Picture 6">
            <a:extLst>
              <a:ext uri="{FF2B5EF4-FFF2-40B4-BE49-F238E27FC236}">
                <a16:creationId xmlns="" xmlns:a16="http://schemas.microsoft.com/office/drawing/2014/main" id="{0349E59B-F4D2-47D1-835D-987B905A8A2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80920" y="1925958"/>
            <a:ext cx="1578893" cy="557809"/>
          </a:xfrm>
          <a:prstGeom prst="rect">
            <a:avLst/>
          </a:prstGeom>
        </p:spPr>
      </p:pic>
      <p:sp>
        <p:nvSpPr>
          <p:cNvPr id="6" name="TextBox 5">
            <a:extLst>
              <a:ext uri="{FF2B5EF4-FFF2-40B4-BE49-F238E27FC236}">
                <a16:creationId xmlns="" xmlns:a16="http://schemas.microsoft.com/office/drawing/2014/main" id="{BC465BF6-0D16-4612-B555-E369599F4DDE}"/>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19</a:t>
            </a:r>
          </a:p>
        </p:txBody>
      </p:sp>
    </p:spTree>
    <p:extLst>
      <p:ext uri="{BB962C8B-B14F-4D97-AF65-F5344CB8AC3E}">
        <p14:creationId xmlns:p14="http://schemas.microsoft.com/office/powerpoint/2010/main" xmlns="" val="3010911680"/>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094C96-9332-45C7-9963-26423FED2A8A}"/>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6FA03B00-1E21-4CA0-B9A6-5F7287F3F1B4}"/>
              </a:ext>
            </a:extLst>
          </p:cNvPr>
          <p:cNvSpPr>
            <a:spLocks noGrp="1"/>
          </p:cNvSpPr>
          <p:nvPr>
            <p:ph idx="1"/>
          </p:nvPr>
        </p:nvSpPr>
        <p:spPr/>
        <p:txBody>
          <a:bodyPr>
            <a:normAutofit fontScale="62500" lnSpcReduction="20000"/>
          </a:bodyPr>
          <a:lstStyle/>
          <a:p>
            <a:pPr algn="l"/>
            <a:r>
              <a:rPr lang="en-US" sz="1800" b="0" i="0" dirty="0">
                <a:solidFill>
                  <a:srgbClr val="000000"/>
                </a:solidFill>
                <a:effectLst/>
                <a:latin typeface="Arial Black" panose="020B0A04020102020204" pitchFamily="34" charset="0"/>
              </a:rPr>
              <a:t>A “Financial Debt” is defined as follows in section 5(8) of the IBC: – “A debt that is disbursed in consideration for the time value of money, including any interest, and includes:-</a:t>
            </a:r>
          </a:p>
          <a:p>
            <a:pPr algn="l">
              <a:buFont typeface="+mj-lt"/>
              <a:buAutoNum type="arabicPeriod"/>
            </a:pPr>
            <a:r>
              <a:rPr lang="en-US" sz="1800" b="0" i="0" dirty="0">
                <a:solidFill>
                  <a:srgbClr val="000000"/>
                </a:solidFill>
                <a:effectLst/>
                <a:latin typeface="Arial Black" panose="020B0A04020102020204" pitchFamily="34" charset="0"/>
              </a:rPr>
              <a:t>Money that has been borrowed and will be returned with interest;</a:t>
            </a:r>
          </a:p>
          <a:p>
            <a:pPr algn="l">
              <a:buFont typeface="+mj-lt"/>
              <a:buAutoNum type="arabicPeriod"/>
            </a:pPr>
            <a:r>
              <a:rPr lang="en-US" sz="1800" b="0" i="0" dirty="0">
                <a:solidFill>
                  <a:srgbClr val="000000"/>
                </a:solidFill>
                <a:effectLst/>
                <a:latin typeface="Arial Black" panose="020B0A04020102020204" pitchFamily="34" charset="0"/>
              </a:rPr>
              <a:t>Any amount raised by the acceptance of a credit card or its dematerialized equivalent;</a:t>
            </a:r>
          </a:p>
          <a:p>
            <a:pPr algn="l">
              <a:buFont typeface="+mj-lt"/>
              <a:buAutoNum type="arabicPeriod"/>
            </a:pPr>
            <a:r>
              <a:rPr lang="en-US" sz="1800" b="0" i="0" dirty="0">
                <a:solidFill>
                  <a:srgbClr val="000000"/>
                </a:solidFill>
                <a:effectLst/>
                <a:latin typeface="Arial Black" panose="020B0A04020102020204" pitchFamily="34" charset="0"/>
              </a:rPr>
              <a:t>Any money raised through a note purchase facility or by the issuing of bonds, notes, debentures, loan stock, or other similar instruments;</a:t>
            </a:r>
          </a:p>
          <a:p>
            <a:pPr algn="l">
              <a:buFont typeface="+mj-lt"/>
              <a:buAutoNum type="arabicPeriod"/>
            </a:pPr>
            <a:r>
              <a:rPr lang="en-US" sz="1800" b="0" i="0" dirty="0">
                <a:solidFill>
                  <a:srgbClr val="000000"/>
                </a:solidFill>
                <a:effectLst/>
                <a:latin typeface="Arial Black" panose="020B0A04020102020204" pitchFamily="34" charset="0"/>
              </a:rPr>
              <a:t>The total amount of any liability deriving from a lease or hire purchase arrangement </a:t>
            </a:r>
            <a:r>
              <a:rPr lang="en-US" sz="1800" b="0" i="0" dirty="0" err="1">
                <a:solidFill>
                  <a:srgbClr val="000000"/>
                </a:solidFill>
                <a:effectLst/>
                <a:latin typeface="Arial Black" panose="020B0A04020102020204" pitchFamily="34" charset="0"/>
              </a:rPr>
              <a:t>categorised</a:t>
            </a:r>
            <a:r>
              <a:rPr lang="en-US" sz="1800" b="0" i="0" dirty="0">
                <a:solidFill>
                  <a:srgbClr val="000000"/>
                </a:solidFill>
                <a:effectLst/>
                <a:latin typeface="Arial Black" panose="020B0A04020102020204" pitchFamily="34" charset="0"/>
              </a:rPr>
              <a:t> as a finance or capital lease under The Indian Accounting Standards or other accounting standards as stated;</a:t>
            </a:r>
          </a:p>
          <a:p>
            <a:pPr algn="l">
              <a:buFont typeface="+mj-lt"/>
              <a:buAutoNum type="arabicPeriod"/>
            </a:pPr>
            <a:r>
              <a:rPr lang="en-US" sz="1800" b="0" i="0" dirty="0">
                <a:solidFill>
                  <a:srgbClr val="000000"/>
                </a:solidFill>
                <a:effectLst/>
                <a:latin typeface="Arial Black" panose="020B0A04020102020204" pitchFamily="34" charset="0"/>
              </a:rPr>
              <a:t>Other than non-recourse receivables sold, a receivable sold or reduced</a:t>
            </a:r>
          </a:p>
          <a:p>
            <a:pPr algn="l">
              <a:buFont typeface="+mj-lt"/>
              <a:buAutoNum type="arabicPeriod"/>
            </a:pPr>
            <a:r>
              <a:rPr lang="en-US" sz="1800" b="0" i="0" dirty="0">
                <a:solidFill>
                  <a:srgbClr val="000000"/>
                </a:solidFill>
                <a:effectLst/>
                <a:latin typeface="Arial Black" panose="020B0A04020102020204" pitchFamily="34" charset="0"/>
              </a:rPr>
              <a:t>Any amount raised by any other transaction, including any forward sale/purchase agreement, with the commercial impact of borrowing;</a:t>
            </a:r>
          </a:p>
          <a:p>
            <a:pPr algn="l">
              <a:buFont typeface="+mj-lt"/>
              <a:buAutoNum type="arabicPeriod"/>
            </a:pPr>
            <a:r>
              <a:rPr lang="en-US" sz="1800" b="0" i="0" dirty="0">
                <a:solidFill>
                  <a:srgbClr val="000000"/>
                </a:solidFill>
                <a:effectLst/>
                <a:latin typeface="Arial Black" panose="020B0A04020102020204" pitchFamily="34" charset="0"/>
              </a:rPr>
              <a:t>Any counter-indemnity obligation created by a bank or financial institution’s guarantee, indemnity, bond, recorded letter of credit, or other instruments;</a:t>
            </a:r>
          </a:p>
          <a:p>
            <a:pPr algn="l">
              <a:buFont typeface="+mj-lt"/>
              <a:buAutoNum type="arabicPeriod"/>
            </a:pPr>
            <a:r>
              <a:rPr lang="en-US" sz="1800" b="0" i="0" dirty="0">
                <a:solidFill>
                  <a:srgbClr val="000000"/>
                </a:solidFill>
                <a:effectLst/>
                <a:latin typeface="Arial Black" panose="020B0A04020102020204" pitchFamily="34" charset="0"/>
              </a:rPr>
              <a:t>The amount of any obligations arising from any of the guarantees or indemnities for any of the items listed in subclauses (a) through (h).”</a:t>
            </a:r>
          </a:p>
          <a:p>
            <a:pPr algn="just">
              <a:lnSpc>
                <a:spcPct val="160000"/>
              </a:lnSpc>
              <a:buNone/>
            </a:pPr>
            <a:r>
              <a:rPr lang="en-IN" sz="1800" b="1" dirty="0">
                <a:solidFill>
                  <a:schemeClr val="accent3">
                    <a:lumMod val="50000"/>
                  </a:schemeClr>
                </a:solidFill>
                <a:latin typeface="Arial Black" panose="020B0A04020102020204" pitchFamily="34" charset="0"/>
              </a:rPr>
              <a:t>	</a:t>
            </a:r>
            <a:endParaRPr lang="en-US" sz="1600" b="1" i="1" dirty="0">
              <a:solidFill>
                <a:schemeClr val="accent3">
                  <a:lumMod val="50000"/>
                </a:schemeClr>
              </a:solidFill>
              <a:latin typeface="Arial Black" panose="020B0A04020102020204" pitchFamily="34" charset="0"/>
            </a:endParaRPr>
          </a:p>
          <a:p>
            <a:pPr algn="just">
              <a:buFont typeface="Wingdings" pitchFamily="2" charset="2"/>
              <a:buChar char="v"/>
            </a:pPr>
            <a:endParaRPr lang="en-US" sz="1600" b="1" i="1" dirty="0">
              <a:solidFill>
                <a:schemeClr val="accent3">
                  <a:lumMod val="50000"/>
                </a:schemeClr>
              </a:solidFill>
              <a:latin typeface="Georgia" pitchFamily="18" charset="0"/>
            </a:endParaRPr>
          </a:p>
          <a:p>
            <a:pPr algn="just">
              <a:buFont typeface="Wingdings" pitchFamily="2" charset="2"/>
              <a:buChar char="v"/>
            </a:pPr>
            <a:endParaRPr lang="en-IN" sz="1600" dirty="0">
              <a:solidFill>
                <a:schemeClr val="accent3">
                  <a:lumMod val="50000"/>
                </a:schemeClr>
              </a:solidFill>
              <a:latin typeface="Georgia" pitchFamily="18" charset="0"/>
            </a:endParaRPr>
          </a:p>
          <a:p>
            <a:pPr algn="just">
              <a:buFont typeface="Wingdings" pitchFamily="2" charset="2"/>
              <a:buChar char="v"/>
            </a:pPr>
            <a:endParaRPr lang="en-US" sz="1600" dirty="0">
              <a:solidFill>
                <a:schemeClr val="accent3">
                  <a:lumMod val="50000"/>
                </a:schemeClr>
              </a:solidFill>
              <a:latin typeface="Georgia" pitchFamily="18" charset="0"/>
            </a:endParaRPr>
          </a:p>
          <a:p>
            <a:endParaRPr lang="en-IN" dirty="0"/>
          </a:p>
        </p:txBody>
      </p:sp>
    </p:spTree>
    <p:extLst>
      <p:ext uri="{BB962C8B-B14F-4D97-AF65-F5344CB8AC3E}">
        <p14:creationId xmlns:p14="http://schemas.microsoft.com/office/powerpoint/2010/main" xmlns="" val="17290285"/>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1A60D1-293C-43E9-8D80-80E21AD1E875}"/>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39C67F68-E444-4818-B541-A7381CE5066D}"/>
              </a:ext>
            </a:extLst>
          </p:cNvPr>
          <p:cNvSpPr>
            <a:spLocks noGrp="1"/>
          </p:cNvSpPr>
          <p:nvPr>
            <p:ph idx="1"/>
          </p:nvPr>
        </p:nvSpPr>
        <p:spPr>
          <a:xfrm>
            <a:off x="581192" y="2276872"/>
            <a:ext cx="7989752" cy="3630795"/>
          </a:xfrm>
        </p:spPr>
        <p:txBody>
          <a:bodyPr>
            <a:normAutofit fontScale="92500" lnSpcReduction="20000"/>
          </a:bodyPr>
          <a:lstStyle/>
          <a:p>
            <a:r>
              <a:rPr lang="en-US" sz="1600" b="1" i="1" dirty="0">
                <a:latin typeface="Bahnschrift SemiBold" panose="020B0502040204020203" pitchFamily="34" charset="0"/>
              </a:rPr>
              <a:t>Section</a:t>
            </a:r>
            <a:r>
              <a:rPr lang="en-US" sz="1800" b="1" dirty="0">
                <a:latin typeface="Bahnschrift SemiBold" panose="020B0502040204020203" pitchFamily="34" charset="0"/>
              </a:rPr>
              <a:t> 9 : </a:t>
            </a:r>
            <a:r>
              <a:rPr lang="en-US" sz="1800" dirty="0">
                <a:latin typeface="Bahnschrift SemiBold" panose="020B0502040204020203" pitchFamily="34" charset="0"/>
              </a:rPr>
              <a:t>NCLT has power to initiate Corporate Insolvency Resolution Process against the Corporate Debtor (</a:t>
            </a:r>
            <a:r>
              <a:rPr lang="en-US" sz="1600" i="1" dirty="0">
                <a:latin typeface="Bahnschrift SemiBold" panose="020B0502040204020203" pitchFamily="34" charset="0"/>
              </a:rPr>
              <a:t>defined under section 3(8) of Insolvency &amp; Bankruptcy Code,2016)</a:t>
            </a:r>
            <a:r>
              <a:rPr lang="en-US" sz="1800" i="1" dirty="0">
                <a:latin typeface="Bahnschrift SemiBold" panose="020B0502040204020203" pitchFamily="34" charset="0"/>
              </a:rPr>
              <a:t> </a:t>
            </a:r>
            <a:r>
              <a:rPr lang="en-US" sz="1800" dirty="0">
                <a:latin typeface="Bahnschrift SemiBold" panose="020B0502040204020203" pitchFamily="34" charset="0"/>
              </a:rPr>
              <a:t>on an application by the Operational Creditor </a:t>
            </a:r>
            <a:r>
              <a:rPr lang="en-US" sz="1800" i="1" dirty="0">
                <a:latin typeface="Bahnschrift SemiBold" panose="020B0502040204020203" pitchFamily="34" charset="0"/>
              </a:rPr>
              <a:t>(</a:t>
            </a:r>
            <a:r>
              <a:rPr lang="en-US" sz="1600" i="1" dirty="0">
                <a:latin typeface="Bahnschrift SemiBold" panose="020B0502040204020203" pitchFamily="34" charset="0"/>
              </a:rPr>
              <a:t>defined under section 5(20) of Insolvency &amp; Bankruptcy Code,2016</a:t>
            </a:r>
            <a:r>
              <a:rPr lang="en-US" sz="1800" i="1" dirty="0">
                <a:latin typeface="Bahnschrift SemiBold" panose="020B0502040204020203" pitchFamily="34" charset="0"/>
              </a:rPr>
              <a:t>)</a:t>
            </a:r>
            <a:r>
              <a:rPr lang="en-US" sz="1800" dirty="0">
                <a:latin typeface="Bahnschrift SemiBold" panose="020B0502040204020203" pitchFamily="34" charset="0"/>
              </a:rPr>
              <a:t>.</a:t>
            </a:r>
          </a:p>
          <a:p>
            <a:pPr algn="l"/>
            <a:r>
              <a:rPr lang="en-US" b="0" i="0" dirty="0">
                <a:solidFill>
                  <a:srgbClr val="000000"/>
                </a:solidFill>
                <a:effectLst/>
                <a:latin typeface="Bahnschrift SemiBold" panose="020B0502040204020203" pitchFamily="34" charset="0"/>
              </a:rPr>
              <a:t>“Anybody who owes an operational obligation, including anyone to whom such liability has been legally assigned or transferred,” according to section 5(20) of the IBC.</a:t>
            </a:r>
          </a:p>
          <a:p>
            <a:pPr algn="l"/>
            <a:r>
              <a:rPr lang="en-US" b="0" i="0" dirty="0">
                <a:solidFill>
                  <a:srgbClr val="000000"/>
                </a:solidFill>
                <a:effectLst/>
                <a:latin typeface="Bahnschrift SemiBold" panose="020B0502040204020203" pitchFamily="34" charset="0"/>
              </a:rPr>
              <a:t>The debt owing to a person must fulfil the definition of an operational debt as defined in Section 5(21) of the Insolvency and Bankruptcy Code to determine if that person is an operational creditor.</a:t>
            </a:r>
          </a:p>
          <a:p>
            <a:pPr algn="l"/>
            <a:r>
              <a:rPr lang="en-US" b="0" i="0" dirty="0">
                <a:solidFill>
                  <a:srgbClr val="000000"/>
                </a:solidFill>
                <a:effectLst/>
                <a:latin typeface="Bahnschrift SemiBold" panose="020B0502040204020203" pitchFamily="34" charset="0"/>
              </a:rPr>
              <a:t>“Operational Debt” is defined as “a claim for the delivery of goods or services, as well as employment, or a debt for the repayment of dues originating under any legislation presently in existence and payable to the Central Government, any State, or any regional government” under Section 5(21) of the IBC.</a:t>
            </a:r>
          </a:p>
          <a:p>
            <a:endParaRPr lang="en-US" sz="1800" dirty="0">
              <a:latin typeface="Georgia" pitchFamily="18" charset="0"/>
            </a:endParaRPr>
          </a:p>
          <a:p>
            <a:endParaRPr lang="en-IN" dirty="0"/>
          </a:p>
        </p:txBody>
      </p:sp>
    </p:spTree>
    <p:extLst>
      <p:ext uri="{BB962C8B-B14F-4D97-AF65-F5344CB8AC3E}">
        <p14:creationId xmlns:p14="http://schemas.microsoft.com/office/powerpoint/2010/main" xmlns="" val="121239641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868B7B4-9480-4B00-A113-D0D5C9167CFD}"/>
              </a:ext>
            </a:extLst>
          </p:cNvPr>
          <p:cNvSpPr>
            <a:spLocks noGrp="1"/>
          </p:cNvSpPr>
          <p:nvPr>
            <p:ph type="title"/>
          </p:nvPr>
        </p:nvSpPr>
        <p:spPr>
          <a:xfrm>
            <a:off x="581024" y="687389"/>
            <a:ext cx="8095431" cy="941411"/>
          </a:xfrm>
        </p:spPr>
        <p:txBody>
          <a:bodyPr>
            <a:normAutofit fontScale="90000"/>
          </a:bodyPr>
          <a:lstStyle/>
          <a:p>
            <a:pPr algn="ctr"/>
            <a:r>
              <a:rPr lang="en-US" b="1" dirty="0">
                <a:latin typeface="Georgia" pitchFamily="18" charset="0"/>
              </a:rPr>
              <a:t>MATTERS TO BE DEALT BY NCLT UNDER INSOLVENCY &amp; BANKRUTPCY CODE,2016</a:t>
            </a:r>
            <a:endParaRPr lang="en-IN" dirty="0"/>
          </a:p>
        </p:txBody>
      </p:sp>
      <p:sp>
        <p:nvSpPr>
          <p:cNvPr id="5" name="Content Placeholder 5">
            <a:extLst>
              <a:ext uri="{FF2B5EF4-FFF2-40B4-BE49-F238E27FC236}">
                <a16:creationId xmlns="" xmlns:a16="http://schemas.microsoft.com/office/drawing/2014/main" id="{74226E4C-E431-439F-835E-20025B72366C}"/>
              </a:ext>
            </a:extLst>
          </p:cNvPr>
          <p:cNvSpPr>
            <a:spLocks noGrp="1"/>
          </p:cNvSpPr>
          <p:nvPr>
            <p:ph idx="1"/>
          </p:nvPr>
        </p:nvSpPr>
        <p:spPr>
          <a:xfrm>
            <a:off x="611560" y="2227263"/>
            <a:ext cx="7989888" cy="3632200"/>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marL="0" indent="0" algn="just">
              <a:lnSpc>
                <a:spcPct val="160000"/>
              </a:lnSpc>
              <a:buNone/>
            </a:pPr>
            <a:r>
              <a:rPr lang="en-IN" sz="6400" b="1" u="sng" dirty="0">
                <a:effectLst>
                  <a:outerShdw blurRad="38100" dist="38100" dir="2700000" algn="tl">
                    <a:srgbClr val="000000">
                      <a:alpha val="43137"/>
                    </a:srgbClr>
                  </a:outerShdw>
                </a:effectLst>
                <a:latin typeface="Georgia" pitchFamily="18" charset="0"/>
              </a:rPr>
              <a:t>JURISDICTION GRANTED TO NCLT:-</a:t>
            </a:r>
          </a:p>
          <a:p>
            <a:pPr algn="just">
              <a:lnSpc>
                <a:spcPct val="160000"/>
              </a:lnSpc>
              <a:buFont typeface="Wingdings" pitchFamily="2" charset="2"/>
              <a:buChar char="v"/>
            </a:pPr>
            <a:r>
              <a:rPr lang="en-US" sz="6600" b="1" i="1" dirty="0">
                <a:latin typeface="Georgia" pitchFamily="18" charset="0"/>
              </a:rPr>
              <a:t>Section 10 : </a:t>
            </a:r>
            <a:r>
              <a:rPr lang="en-US" sz="6600" dirty="0">
                <a:latin typeface="Georgia" pitchFamily="18" charset="0"/>
              </a:rPr>
              <a:t>NCLT has power to initiate Corporate Insolvency Resolution Process of the Corporate Debtor (</a:t>
            </a:r>
            <a:r>
              <a:rPr lang="en-US" sz="5600" i="1" dirty="0">
                <a:latin typeface="Georgia" pitchFamily="18" charset="0"/>
              </a:rPr>
              <a:t>defined under section 3(8) of Insolvency &amp; Bankruptcy Code,2016)</a:t>
            </a:r>
            <a:r>
              <a:rPr lang="en-US" sz="6600" i="1" dirty="0">
                <a:latin typeface="Georgia" pitchFamily="18" charset="0"/>
              </a:rPr>
              <a:t> </a:t>
            </a:r>
            <a:r>
              <a:rPr lang="en-US" sz="6600" dirty="0">
                <a:latin typeface="Georgia" pitchFamily="18" charset="0"/>
              </a:rPr>
              <a:t>on an application by the Corporate Debtor itself. </a:t>
            </a:r>
          </a:p>
          <a:p>
            <a:pPr algn="just">
              <a:lnSpc>
                <a:spcPct val="160000"/>
              </a:lnSpc>
              <a:buFont typeface="Wingdings" pitchFamily="2" charset="2"/>
              <a:buChar char="v"/>
            </a:pPr>
            <a:r>
              <a:rPr lang="en-US" sz="6800" b="1" i="1" dirty="0">
                <a:latin typeface="Georgia" pitchFamily="18" charset="0"/>
              </a:rPr>
              <a:t>Section 59 </a:t>
            </a:r>
            <a:r>
              <a:rPr lang="en-US" sz="6600" b="1" dirty="0">
                <a:latin typeface="Georgia" pitchFamily="18" charset="0"/>
              </a:rPr>
              <a:t>: </a:t>
            </a:r>
            <a:r>
              <a:rPr lang="en-US" sz="6600" dirty="0">
                <a:latin typeface="Georgia" pitchFamily="18" charset="0"/>
              </a:rPr>
              <a:t>NCLT has power to liquidate the corporate persons who by an application intends to liquidate itself voluntarily.</a:t>
            </a: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6" name="Picture 5">
            <a:extLst>
              <a:ext uri="{FF2B5EF4-FFF2-40B4-BE49-F238E27FC236}">
                <a16:creationId xmlns="" xmlns:a16="http://schemas.microsoft.com/office/drawing/2014/main" id="{FB8F6827-B50B-45EC-9EC3-5A6590165C1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53547" y="5288673"/>
            <a:ext cx="1578893" cy="557809"/>
          </a:xfrm>
          <a:prstGeom prst="rect">
            <a:avLst/>
          </a:prstGeom>
        </p:spPr>
      </p:pic>
      <p:sp>
        <p:nvSpPr>
          <p:cNvPr id="7" name="TextBox 6">
            <a:extLst>
              <a:ext uri="{FF2B5EF4-FFF2-40B4-BE49-F238E27FC236}">
                <a16:creationId xmlns="" xmlns:a16="http://schemas.microsoft.com/office/drawing/2014/main" id="{F38B81D1-F3C2-40F6-9B6E-09B70ADA6B59}"/>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20</a:t>
            </a:r>
          </a:p>
        </p:txBody>
      </p:sp>
    </p:spTree>
    <p:extLst>
      <p:ext uri="{BB962C8B-B14F-4D97-AF65-F5344CB8AC3E}">
        <p14:creationId xmlns:p14="http://schemas.microsoft.com/office/powerpoint/2010/main" xmlns="" val="1898668645"/>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62D3B25-40E1-4368-9B91-E17EEF021CDE}"/>
              </a:ext>
            </a:extLst>
          </p:cNvPr>
          <p:cNvSpPr>
            <a:spLocks noGrp="1"/>
          </p:cNvSpPr>
          <p:nvPr>
            <p:ph type="title"/>
          </p:nvPr>
        </p:nvSpPr>
        <p:spPr>
          <a:xfrm>
            <a:off x="581025" y="687389"/>
            <a:ext cx="7989888" cy="941412"/>
          </a:xfrm>
        </p:spPr>
        <p:txBody>
          <a:bodyPr>
            <a:normAutofit fontScale="90000"/>
          </a:bodyPr>
          <a:lstStyle/>
          <a:p>
            <a:pPr algn="ctr"/>
            <a:r>
              <a:rPr lang="en-US" b="1" dirty="0">
                <a:latin typeface="Georgia" pitchFamily="18" charset="0"/>
              </a:rPr>
              <a:t>APPEAL FROM ORDER OF NCLT UNDER INSOLVENCY &amp; BANKRUPTCY CODE,2016</a:t>
            </a:r>
            <a:endParaRPr lang="en-IN" dirty="0"/>
          </a:p>
        </p:txBody>
      </p:sp>
      <p:sp>
        <p:nvSpPr>
          <p:cNvPr id="5" name="Content Placeholder 5">
            <a:extLst>
              <a:ext uri="{FF2B5EF4-FFF2-40B4-BE49-F238E27FC236}">
                <a16:creationId xmlns="" xmlns:a16="http://schemas.microsoft.com/office/drawing/2014/main" id="{E2705E60-07E8-42EF-B04A-B0EAA2AD0600}"/>
              </a:ext>
            </a:extLst>
          </p:cNvPr>
          <p:cNvSpPr>
            <a:spLocks noGrp="1"/>
          </p:cNvSpPr>
          <p:nvPr>
            <p:ph idx="1"/>
          </p:nvPr>
        </p:nvSpPr>
        <p:spPr>
          <a:xfrm>
            <a:off x="581025" y="2227262"/>
            <a:ext cx="7989888" cy="4154065"/>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marL="0" indent="0" algn="ctr">
              <a:lnSpc>
                <a:spcPct val="160000"/>
              </a:lnSpc>
              <a:buNone/>
            </a:pPr>
            <a:endParaRPr lang="en-US" sz="6000" b="1" i="1" u="sng" dirty="0">
              <a:latin typeface="Georgia" pitchFamily="18" charset="0"/>
            </a:endParaRPr>
          </a:p>
          <a:p>
            <a:pPr marL="0" indent="0" algn="ctr">
              <a:lnSpc>
                <a:spcPct val="160000"/>
              </a:lnSpc>
              <a:buNone/>
            </a:pPr>
            <a:r>
              <a:rPr lang="en-US" sz="6000" b="1" i="1" u="sng" dirty="0">
                <a:latin typeface="Georgia" pitchFamily="18" charset="0"/>
              </a:rPr>
              <a:t>Section 61 of Insolvency &amp; Bankruptcy Code,2016:</a:t>
            </a:r>
          </a:p>
          <a:p>
            <a:pPr algn="just">
              <a:lnSpc>
                <a:spcPct val="160000"/>
              </a:lnSpc>
              <a:buFont typeface="Wingdings" pitchFamily="2" charset="2"/>
              <a:buChar char="v"/>
            </a:pPr>
            <a:r>
              <a:rPr lang="en-IN" sz="6600" dirty="0">
                <a:latin typeface="Georgia" pitchFamily="18" charset="0"/>
              </a:rPr>
              <a:t> Appeal under section 61 of Insolvency &amp; Bankruptcy Code,2016 before National Company Law Appellate Tribunal (NCLAT) against the orders of National Company Law Tribunal (NCLT) can be filed within 30 days.</a:t>
            </a:r>
          </a:p>
          <a:p>
            <a:pPr algn="just">
              <a:lnSpc>
                <a:spcPct val="160000"/>
              </a:lnSpc>
              <a:buFont typeface="Wingdings" pitchFamily="2" charset="2"/>
              <a:buChar char="v"/>
            </a:pPr>
            <a:r>
              <a:rPr lang="en-IN" sz="6600" dirty="0">
                <a:latin typeface="Georgia" pitchFamily="18" charset="0"/>
              </a:rPr>
              <a:t>Provided that the NCLAT may entertain an appeal after expiry of 30 days , but within 15 days from the expiry of aforesaid 30 days, if its is satisfied that the appellant was prevented by sufficient cause from filing the appeal within that period.</a:t>
            </a:r>
          </a:p>
          <a:p>
            <a:pPr algn="just">
              <a:lnSpc>
                <a:spcPct val="160000"/>
              </a:lnSpc>
              <a:buNone/>
            </a:pPr>
            <a:r>
              <a:rPr lang="en-IN" sz="6400" b="1" dirty="0">
                <a:solidFill>
                  <a:schemeClr val="accent3">
                    <a:lumMod val="50000"/>
                  </a:schemeClr>
                </a:solidFill>
                <a:latin typeface="Georgia" pitchFamily="18" charset="0"/>
              </a:rPr>
              <a:t>	</a:t>
            </a: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pic>
        <p:nvPicPr>
          <p:cNvPr id="7" name="Picture 6">
            <a:extLst>
              <a:ext uri="{FF2B5EF4-FFF2-40B4-BE49-F238E27FC236}">
                <a16:creationId xmlns="" xmlns:a16="http://schemas.microsoft.com/office/drawing/2014/main" id="{1E9A1042-5AA6-422E-8680-9572AD29F88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4752" y="5823518"/>
            <a:ext cx="1578893" cy="557809"/>
          </a:xfrm>
          <a:prstGeom prst="rect">
            <a:avLst/>
          </a:prstGeom>
        </p:spPr>
      </p:pic>
      <p:sp>
        <p:nvSpPr>
          <p:cNvPr id="6" name="TextBox 5">
            <a:extLst>
              <a:ext uri="{FF2B5EF4-FFF2-40B4-BE49-F238E27FC236}">
                <a16:creationId xmlns="" xmlns:a16="http://schemas.microsoft.com/office/drawing/2014/main" id="{0EC826AC-D5BC-4ED1-A900-2738A26B8ACA}"/>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21</a:t>
            </a:r>
          </a:p>
        </p:txBody>
      </p:sp>
    </p:spTree>
    <p:extLst>
      <p:ext uri="{BB962C8B-B14F-4D97-AF65-F5344CB8AC3E}">
        <p14:creationId xmlns:p14="http://schemas.microsoft.com/office/powerpoint/2010/main" xmlns="" val="1587587522"/>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F6A52B84-F2DA-41D0-BA7F-81E4ABF2E9A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1024" y="2132856"/>
            <a:ext cx="7951416" cy="4176464"/>
          </a:xfrm>
        </p:spPr>
      </p:pic>
      <p:sp>
        <p:nvSpPr>
          <p:cNvPr id="4" name="Title 1">
            <a:extLst>
              <a:ext uri="{FF2B5EF4-FFF2-40B4-BE49-F238E27FC236}">
                <a16:creationId xmlns="" xmlns:a16="http://schemas.microsoft.com/office/drawing/2014/main" id="{26FFC4AE-F0D5-49D0-AA81-FC1D421798F1}"/>
              </a:ext>
            </a:extLst>
          </p:cNvPr>
          <p:cNvSpPr>
            <a:spLocks noGrp="1"/>
          </p:cNvSpPr>
          <p:nvPr>
            <p:ph type="title"/>
          </p:nvPr>
        </p:nvSpPr>
        <p:spPr>
          <a:xfrm>
            <a:off x="581024" y="687388"/>
            <a:ext cx="8095431" cy="1085428"/>
          </a:xfrm>
        </p:spPr>
        <p:txBody>
          <a:bodyPr>
            <a:normAutofit/>
          </a:bodyPr>
          <a:lstStyle/>
          <a:p>
            <a:pPr algn="ctr"/>
            <a:r>
              <a:rPr lang="en-US" b="1" dirty="0">
                <a:latin typeface="Georgia" pitchFamily="18" charset="0"/>
              </a:rPr>
              <a:t>OVERVIEW OF NATIONAL COMPANY LAW TRIBUNAL RULES,2016</a:t>
            </a:r>
            <a:endParaRPr lang="en-IN" dirty="0"/>
          </a:p>
        </p:txBody>
      </p:sp>
      <p:sp>
        <p:nvSpPr>
          <p:cNvPr id="5" name="TextBox 4">
            <a:extLst>
              <a:ext uri="{FF2B5EF4-FFF2-40B4-BE49-F238E27FC236}">
                <a16:creationId xmlns="" xmlns:a16="http://schemas.microsoft.com/office/drawing/2014/main" id="{003A707B-F9C8-4E14-B21E-CF7AE88279B5}"/>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22</a:t>
            </a:r>
          </a:p>
        </p:txBody>
      </p:sp>
    </p:spTree>
    <p:extLst>
      <p:ext uri="{BB962C8B-B14F-4D97-AF65-F5344CB8AC3E}">
        <p14:creationId xmlns:p14="http://schemas.microsoft.com/office/powerpoint/2010/main" xmlns="" val="254695912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C914DF7-ACEF-4872-BC84-35AAFFE33544}"/>
              </a:ext>
            </a:extLst>
          </p:cNvPr>
          <p:cNvSpPr>
            <a:spLocks noGrp="1"/>
          </p:cNvSpPr>
          <p:nvPr>
            <p:ph type="title"/>
          </p:nvPr>
        </p:nvSpPr>
        <p:spPr>
          <a:xfrm>
            <a:off x="452276" y="692696"/>
            <a:ext cx="8239447" cy="1008112"/>
          </a:xfrm>
        </p:spPr>
        <p:txBody>
          <a:bodyPr>
            <a:normAutofit/>
          </a:bodyPr>
          <a:lstStyle/>
          <a:p>
            <a:pPr algn="ctr"/>
            <a:r>
              <a:rPr lang="en-IN" b="1" dirty="0">
                <a:latin typeface="Georgia" pitchFamily="18" charset="0"/>
              </a:rPr>
              <a:t>DECIPHERING </a:t>
            </a:r>
            <a:r>
              <a:rPr lang="en-US" b="1" dirty="0">
                <a:latin typeface="Georgia" pitchFamily="18" charset="0"/>
              </a:rPr>
              <a:t>NATIONAL COMPANY LAW TRIBUNAL RULES,2016</a:t>
            </a:r>
            <a:endParaRPr lang="en-IN" dirty="0"/>
          </a:p>
        </p:txBody>
      </p:sp>
      <p:sp>
        <p:nvSpPr>
          <p:cNvPr id="5" name="Content Placeholder 5">
            <a:extLst>
              <a:ext uri="{FF2B5EF4-FFF2-40B4-BE49-F238E27FC236}">
                <a16:creationId xmlns="" xmlns:a16="http://schemas.microsoft.com/office/drawing/2014/main" id="{10276D05-A0E7-4134-AE5C-A998188095A4}"/>
              </a:ext>
            </a:extLst>
          </p:cNvPr>
          <p:cNvSpPr>
            <a:spLocks noGrp="1"/>
          </p:cNvSpPr>
          <p:nvPr>
            <p:ph idx="1"/>
          </p:nvPr>
        </p:nvSpPr>
        <p:spPr>
          <a:xfrm>
            <a:off x="452276" y="2132856"/>
            <a:ext cx="8239447" cy="3726607"/>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r>
              <a:rPr lang="en-IN" sz="9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Rules notified are fairly comprehensive divided into </a:t>
            </a:r>
            <a:r>
              <a:rPr lang="en-US" sz="9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XX Parts and 165 rules have been notified under resp. heads. </a:t>
            </a:r>
          </a:p>
          <a:p>
            <a:pPr algn="just">
              <a:buNone/>
            </a:pPr>
            <a:endParaRPr lang="en-US" sz="60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anose="05000000000000000000" pitchFamily="2" charset="2"/>
              <a:buChar char="Ø"/>
            </a:pPr>
            <a:r>
              <a:rPr lang="en-IN" sz="6800" b="1" i="1" dirty="0">
                <a:latin typeface="Georgia" pitchFamily="18" charset="0"/>
              </a:rPr>
              <a:t>Rule 8: </a:t>
            </a:r>
            <a:r>
              <a:rPr lang="en-IN" sz="6800" b="1" i="1" u="sng" dirty="0">
                <a:solidFill>
                  <a:srgbClr val="002060"/>
                </a:solidFill>
                <a:latin typeface="Georgia" pitchFamily="18" charset="0"/>
              </a:rPr>
              <a:t>“Sitting of NCLT ”</a:t>
            </a:r>
            <a:r>
              <a:rPr lang="en-IN" sz="6800" u="sng" dirty="0">
                <a:solidFill>
                  <a:srgbClr val="002060"/>
                </a:solidFill>
                <a:latin typeface="Georgia" pitchFamily="18" charset="0"/>
              </a:rPr>
              <a:t>:-</a:t>
            </a:r>
            <a:r>
              <a:rPr lang="en-IN" sz="6800" dirty="0">
                <a:latin typeface="Georgia" pitchFamily="18" charset="0"/>
              </a:rPr>
              <a:t>NCLT shall hold its sitting at its </a:t>
            </a:r>
            <a:r>
              <a:rPr lang="en-US" sz="6800" dirty="0">
                <a:latin typeface="Georgia" pitchFamily="18" charset="0"/>
              </a:rPr>
              <a:t>headquarters </a:t>
            </a:r>
          </a:p>
          <a:p>
            <a:pPr marL="0" indent="0" algn="just">
              <a:buNone/>
            </a:pPr>
            <a:r>
              <a:rPr lang="en-US" sz="6800" dirty="0">
                <a:latin typeface="Georgia" pitchFamily="18" charset="0"/>
              </a:rPr>
              <a:t>       </a:t>
            </a:r>
            <a:r>
              <a:rPr lang="en-IN" sz="6800" dirty="0">
                <a:latin typeface="Georgia" pitchFamily="18" charset="0"/>
              </a:rPr>
              <a:t>or at such other place falling within its territorial jurisdiction.</a:t>
            </a:r>
          </a:p>
          <a:p>
            <a:pPr marL="0" indent="0" algn="just">
              <a:buNone/>
            </a:pPr>
            <a:endParaRPr lang="en-IN" sz="2000" dirty="0">
              <a:latin typeface="Georgia" pitchFamily="18" charset="0"/>
            </a:endParaRPr>
          </a:p>
          <a:p>
            <a:pPr algn="just">
              <a:buFont typeface="Wingdings" panose="05000000000000000000" pitchFamily="2" charset="2"/>
              <a:buChar char="Ø"/>
            </a:pPr>
            <a:r>
              <a:rPr lang="en-IN" sz="6800" b="1" i="1" dirty="0">
                <a:latin typeface="Georgia" pitchFamily="18" charset="0"/>
              </a:rPr>
              <a:t>Rule 9 </a:t>
            </a:r>
            <a:r>
              <a:rPr lang="en-IN" sz="6800" dirty="0">
                <a:latin typeface="Georgia" pitchFamily="18" charset="0"/>
              </a:rPr>
              <a:t>: </a:t>
            </a:r>
            <a:r>
              <a:rPr lang="en-IN" sz="6800" b="1" u="sng" dirty="0">
                <a:solidFill>
                  <a:srgbClr val="002060"/>
                </a:solidFill>
                <a:latin typeface="Georgia" pitchFamily="18" charset="0"/>
              </a:rPr>
              <a:t>“Sitting hours of NCLT”</a:t>
            </a:r>
            <a:r>
              <a:rPr lang="en-IN" sz="6800" u="sng" dirty="0">
                <a:solidFill>
                  <a:srgbClr val="002060"/>
                </a:solidFill>
                <a:latin typeface="Georgia" pitchFamily="18" charset="0"/>
              </a:rPr>
              <a:t> </a:t>
            </a:r>
            <a:r>
              <a:rPr lang="en-IN" sz="6800" dirty="0">
                <a:latin typeface="Georgia" pitchFamily="18" charset="0"/>
              </a:rPr>
              <a:t>: 10:30 AM to   1:00 PM  &amp; 2:00 P.M. to 4:30 PM.</a:t>
            </a:r>
          </a:p>
          <a:p>
            <a:pPr marL="0" indent="0" algn="just">
              <a:buNone/>
            </a:pPr>
            <a:endParaRPr lang="en-IN" sz="6400" dirty="0">
              <a:latin typeface="Georgia" pitchFamily="18" charset="0"/>
            </a:endParaRPr>
          </a:p>
          <a:p>
            <a:pPr algn="just">
              <a:buFont typeface="Wingdings" panose="05000000000000000000" pitchFamily="2" charset="2"/>
              <a:buChar char="Ø"/>
            </a:pPr>
            <a:r>
              <a:rPr lang="en-IN" sz="6800" b="1" dirty="0">
                <a:latin typeface="Georgia" pitchFamily="18" charset="0"/>
              </a:rPr>
              <a:t>Rule 11: </a:t>
            </a:r>
            <a:r>
              <a:rPr lang="en-IN" sz="6800" b="1" u="sng" dirty="0">
                <a:solidFill>
                  <a:srgbClr val="002060"/>
                </a:solidFill>
                <a:latin typeface="Georgia" pitchFamily="18" charset="0"/>
              </a:rPr>
              <a:t>“Inherent Powers of NCLT’’</a:t>
            </a:r>
            <a:r>
              <a:rPr lang="en-IN" sz="6800" dirty="0">
                <a:latin typeface="Georgia" pitchFamily="18" charset="0"/>
              </a:rPr>
              <a:t> to make such orders  necessary to achieve justice.</a:t>
            </a:r>
          </a:p>
          <a:p>
            <a:pPr algn="just">
              <a:buFont typeface="Wingdings" panose="05000000000000000000" pitchFamily="2" charset="2"/>
              <a:buChar char="Ø"/>
            </a:pPr>
            <a:endParaRPr lang="en-IN" sz="6800" dirty="0">
              <a:latin typeface="Georgia" pitchFamily="18" charset="0"/>
            </a:endParaRPr>
          </a:p>
          <a:p>
            <a:endParaRPr lang="en-IN" sz="6000" dirty="0">
              <a:latin typeface="Georgia" panose="02040502050405020303" pitchFamily="18" charset="0"/>
              <a:cs typeface="Times New Roman" pitchFamily="18" charset="0"/>
            </a:endParaRPr>
          </a:p>
          <a:p>
            <a:pPr algn="just">
              <a:buFont typeface="Wingdings" panose="05000000000000000000" pitchFamily="2" charset="2"/>
              <a:buChar char="Ø"/>
            </a:pPr>
            <a:endParaRPr lang="en-IN" sz="6000" dirty="0">
              <a:latin typeface="Georgia" panose="02040502050405020303" pitchFamily="18" charset="0"/>
              <a:cs typeface="Times New Roman" pitchFamily="18" charset="0"/>
            </a:endParaRPr>
          </a:p>
          <a:p>
            <a:pPr algn="just">
              <a:buFont typeface="Wingdings" panose="05000000000000000000" pitchFamily="2" charset="2"/>
              <a:buChar char="Ø"/>
            </a:pPr>
            <a:endParaRPr lang="en-US" sz="6000" dirty="0">
              <a:latin typeface="Georgia" panose="02040502050405020303" pitchFamily="18" charset="0"/>
              <a:cs typeface="Times New Roman" pitchFamily="18" charset="0"/>
            </a:endParaRPr>
          </a:p>
          <a:p>
            <a:pPr algn="just">
              <a:lnSpc>
                <a:spcPct val="160000"/>
              </a:lnSpc>
              <a:buNone/>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6" name="TextBox 5">
            <a:extLst>
              <a:ext uri="{FF2B5EF4-FFF2-40B4-BE49-F238E27FC236}">
                <a16:creationId xmlns="" xmlns:a16="http://schemas.microsoft.com/office/drawing/2014/main" id="{430E5B98-DC45-4DD4-8719-57B2141224D3}"/>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23</a:t>
            </a:r>
          </a:p>
        </p:txBody>
      </p:sp>
    </p:spTree>
    <p:extLst>
      <p:ext uri="{BB962C8B-B14F-4D97-AF65-F5344CB8AC3E}">
        <p14:creationId xmlns:p14="http://schemas.microsoft.com/office/powerpoint/2010/main" xmlns="" val="265357400"/>
      </p:ext>
    </p:extLst>
  </p:cSld>
  <p:clrMapOvr>
    <a:overrideClrMapping bg1="lt1" tx1="dk1" bg2="lt2" tx2="dk2" accent1="accent1" accent2="accent2" accent3="accent3" accent4="accent4" accent5="accent5" accent6="accent6" hlink="hlink" folHlink="folHlink"/>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 xmlns:a16="http://schemas.microsoft.com/office/drawing/2014/main" id="{E4EA83EF-A0A4-4697-82C1-5E4F7F0B67E8}"/>
              </a:ext>
            </a:extLst>
          </p:cNvPr>
          <p:cNvSpPr>
            <a:spLocks noGrp="1"/>
          </p:cNvSpPr>
          <p:nvPr>
            <p:ph idx="1"/>
          </p:nvPr>
        </p:nvSpPr>
        <p:spPr>
          <a:xfrm>
            <a:off x="467544" y="2204864"/>
            <a:ext cx="8208911" cy="4392488"/>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None/>
            </a:pPr>
            <a:endParaRPr lang="en-IN" sz="2400" b="1" i="1" dirty="0">
              <a:solidFill>
                <a:schemeClr val="accent3">
                  <a:lumMod val="50000"/>
                </a:schemeClr>
              </a:solidFill>
              <a:effectLst>
                <a:outerShdw blurRad="38100" dist="38100" dir="2700000" algn="tl">
                  <a:srgbClr val="000000">
                    <a:alpha val="43137"/>
                  </a:srgbClr>
                </a:outerShdw>
              </a:effectLst>
              <a:latin typeface="Georgia" pitchFamily="18" charset="0"/>
              <a:cs typeface="Times New Roman" pitchFamily="18" charset="0"/>
            </a:endParaRPr>
          </a:p>
          <a:p>
            <a:pPr algn="just">
              <a:buFont typeface="Wingdings" panose="05000000000000000000" pitchFamily="2" charset="2"/>
              <a:buChar char="Ø"/>
            </a:pPr>
            <a:r>
              <a:rPr lang="en-IN" sz="6800" b="1" i="1" dirty="0">
                <a:latin typeface="Georgia" pitchFamily="18" charset="0"/>
              </a:rPr>
              <a:t>Rule 48</a:t>
            </a:r>
            <a:r>
              <a:rPr lang="en-IN" sz="6800" i="1" dirty="0">
                <a:latin typeface="Georgia" pitchFamily="18" charset="0"/>
              </a:rPr>
              <a:t>: “</a:t>
            </a:r>
            <a:r>
              <a:rPr lang="en-IN" sz="6800" b="1" i="1" u="sng" dirty="0">
                <a:solidFill>
                  <a:srgbClr val="002060"/>
                </a:solidFill>
                <a:latin typeface="Georgia" pitchFamily="18" charset="0"/>
              </a:rPr>
              <a:t>Consequence of non-appearance</a:t>
            </a:r>
            <a:r>
              <a:rPr lang="en-IN" sz="6800" i="1" dirty="0">
                <a:latin typeface="Georgia" pitchFamily="18" charset="0"/>
              </a:rPr>
              <a:t>’’ : Where on date fixed for </a:t>
            </a:r>
          </a:p>
          <a:p>
            <a:pPr marL="0" indent="0" algn="just">
              <a:buNone/>
            </a:pPr>
            <a:r>
              <a:rPr lang="en-IN" sz="6800" i="1" dirty="0">
                <a:latin typeface="Georgia" pitchFamily="18" charset="0"/>
              </a:rPr>
              <a:t>     hearing the applicant does not appear when the application or petition called     </a:t>
            </a:r>
          </a:p>
          <a:p>
            <a:pPr marL="0" indent="0" algn="just">
              <a:buNone/>
            </a:pPr>
            <a:r>
              <a:rPr lang="en-IN" sz="6800" i="1" dirty="0">
                <a:latin typeface="Georgia" pitchFamily="18" charset="0"/>
              </a:rPr>
              <a:t>     for  hearing, Tribunal may, in its discretion, either dismiss or decide the </a:t>
            </a:r>
          </a:p>
          <a:p>
            <a:pPr marL="0" indent="0" algn="just">
              <a:buNone/>
            </a:pPr>
            <a:r>
              <a:rPr lang="en-IN" sz="6800" i="1" dirty="0">
                <a:latin typeface="Georgia" pitchFamily="18" charset="0"/>
              </a:rPr>
              <a:t>     application/petition on merits then in that case applicant can file an application </a:t>
            </a:r>
          </a:p>
          <a:p>
            <a:pPr marL="0" indent="0" algn="just">
              <a:buNone/>
            </a:pPr>
            <a:r>
              <a:rPr lang="en-IN" sz="6800" i="1" dirty="0">
                <a:latin typeface="Georgia" pitchFamily="18" charset="0"/>
              </a:rPr>
              <a:t>     for restoring of the same.</a:t>
            </a:r>
          </a:p>
          <a:p>
            <a:pPr algn="just">
              <a:buFont typeface="Wingdings" panose="05000000000000000000" pitchFamily="2" charset="2"/>
              <a:buChar char="Ø"/>
            </a:pPr>
            <a:endParaRPr lang="en-IN" sz="4000" b="1" i="1" dirty="0">
              <a:latin typeface="Georgia" pitchFamily="18" charset="0"/>
            </a:endParaRPr>
          </a:p>
          <a:p>
            <a:pPr algn="just">
              <a:buFont typeface="Wingdings" panose="05000000000000000000" pitchFamily="2" charset="2"/>
              <a:buChar char="Ø"/>
            </a:pPr>
            <a:r>
              <a:rPr lang="en-IN" sz="6800" b="1" i="1" dirty="0">
                <a:latin typeface="Georgia" pitchFamily="18" charset="0"/>
              </a:rPr>
              <a:t>Rule 153: </a:t>
            </a:r>
            <a:r>
              <a:rPr lang="en-IN" sz="6800" b="1" u="sng" dirty="0">
                <a:solidFill>
                  <a:srgbClr val="002060"/>
                </a:solidFill>
                <a:latin typeface="Georgia" pitchFamily="18" charset="0"/>
              </a:rPr>
              <a:t>“Enlargement of Time”:- </a:t>
            </a:r>
            <a:r>
              <a:rPr lang="en-IN" sz="6800" i="1" dirty="0">
                <a:latin typeface="Georgia" pitchFamily="18" charset="0"/>
              </a:rPr>
              <a:t>Where any period is fixed by tribunal </a:t>
            </a:r>
          </a:p>
          <a:p>
            <a:pPr marL="0" indent="0" algn="just">
              <a:buNone/>
            </a:pPr>
            <a:r>
              <a:rPr lang="en-IN" sz="6800" i="1" dirty="0">
                <a:latin typeface="Georgia" pitchFamily="18" charset="0"/>
              </a:rPr>
              <a:t>     for doing of any act of filing of any document, the tribunal may, in its discretion</a:t>
            </a:r>
          </a:p>
          <a:p>
            <a:pPr marL="0" indent="0" algn="just">
              <a:buNone/>
            </a:pPr>
            <a:r>
              <a:rPr lang="en-IN" sz="6800" i="1" dirty="0">
                <a:latin typeface="Georgia" pitchFamily="18" charset="0"/>
              </a:rPr>
              <a:t>     </a:t>
            </a:r>
            <a:endParaRPr lang="en-IN" sz="2000" dirty="0">
              <a:latin typeface="Georgia" pitchFamily="18" charset="0"/>
            </a:endParaRPr>
          </a:p>
          <a:p>
            <a:pPr algn="just">
              <a:buFont typeface="Wingdings" panose="05000000000000000000" pitchFamily="2" charset="2"/>
              <a:buChar char="Ø"/>
            </a:pPr>
            <a:r>
              <a:rPr lang="en-IN" sz="6800" b="1" i="1" dirty="0">
                <a:latin typeface="Georgia" pitchFamily="18" charset="0"/>
              </a:rPr>
              <a:t>Rule 154 </a:t>
            </a:r>
            <a:r>
              <a:rPr lang="en-IN" sz="6800" dirty="0">
                <a:latin typeface="Georgia" pitchFamily="18" charset="0"/>
              </a:rPr>
              <a:t>: </a:t>
            </a:r>
            <a:r>
              <a:rPr lang="en-IN" sz="6800" b="1" u="sng" dirty="0">
                <a:solidFill>
                  <a:srgbClr val="002060"/>
                </a:solidFill>
                <a:latin typeface="Georgia" pitchFamily="18" charset="0"/>
              </a:rPr>
              <a:t>“Modification of Order”</a:t>
            </a:r>
            <a:r>
              <a:rPr lang="en-IN" sz="6800" u="sng" dirty="0">
                <a:solidFill>
                  <a:srgbClr val="002060"/>
                </a:solidFill>
                <a:latin typeface="Georgia" pitchFamily="18" charset="0"/>
              </a:rPr>
              <a:t> </a:t>
            </a:r>
            <a:r>
              <a:rPr lang="en-IN" sz="6800" dirty="0">
                <a:latin typeface="Georgia" pitchFamily="18" charset="0"/>
              </a:rPr>
              <a:t>: </a:t>
            </a:r>
            <a:r>
              <a:rPr lang="en-IN" sz="6800" i="1" dirty="0">
                <a:latin typeface="Georgia" pitchFamily="18" charset="0"/>
              </a:rPr>
              <a:t>Any Clerical or arithmetical mistakes </a:t>
            </a:r>
          </a:p>
          <a:p>
            <a:pPr marL="0" indent="0" algn="just">
              <a:buNone/>
            </a:pPr>
            <a:r>
              <a:rPr lang="en-IN" sz="6800" i="1" dirty="0">
                <a:latin typeface="Georgia" pitchFamily="18" charset="0"/>
              </a:rPr>
              <a:t>     in any order of the Tribunal or error therein, at any time, be corrected by the </a:t>
            </a:r>
          </a:p>
          <a:p>
            <a:pPr marL="0" indent="0" algn="just">
              <a:buNone/>
            </a:pPr>
            <a:r>
              <a:rPr lang="en-IN" sz="6800" i="1" dirty="0">
                <a:latin typeface="Georgia" pitchFamily="18" charset="0"/>
              </a:rPr>
              <a:t>    Tribunal on its own motion of on application of any party by way of </a:t>
            </a:r>
          </a:p>
          <a:p>
            <a:pPr marL="0" indent="0" algn="just">
              <a:buNone/>
            </a:pPr>
            <a:r>
              <a:rPr lang="en-IN" sz="6800" i="1" dirty="0">
                <a:latin typeface="Georgia" pitchFamily="18" charset="0"/>
              </a:rPr>
              <a:t>    rectification.</a:t>
            </a:r>
          </a:p>
          <a:p>
            <a:pPr marL="0" indent="0" algn="just">
              <a:buNone/>
            </a:pPr>
            <a:endParaRPr lang="en-IN" sz="2400" dirty="0">
              <a:latin typeface="Georgia" pitchFamily="18" charset="0"/>
            </a:endParaRPr>
          </a:p>
          <a:p>
            <a:pPr algn="just">
              <a:buFont typeface="Wingdings" panose="05000000000000000000" pitchFamily="2" charset="2"/>
              <a:buChar char="Ø"/>
            </a:pPr>
            <a:endParaRPr lang="en-IN" sz="6800" dirty="0">
              <a:latin typeface="Georgia" pitchFamily="18" charset="0"/>
            </a:endParaRPr>
          </a:p>
          <a:p>
            <a:endParaRPr lang="en-IN" sz="6000" dirty="0">
              <a:latin typeface="Georgia" panose="02040502050405020303" pitchFamily="18" charset="0"/>
              <a:cs typeface="Times New Roman" pitchFamily="18" charset="0"/>
            </a:endParaRPr>
          </a:p>
          <a:p>
            <a:pPr algn="just">
              <a:buFont typeface="Wingdings" panose="05000000000000000000" pitchFamily="2" charset="2"/>
              <a:buChar char="Ø"/>
            </a:pPr>
            <a:endParaRPr lang="en-IN" sz="6000" dirty="0">
              <a:latin typeface="Georgia" panose="02040502050405020303" pitchFamily="18" charset="0"/>
              <a:cs typeface="Times New Roman" pitchFamily="18" charset="0"/>
            </a:endParaRPr>
          </a:p>
          <a:p>
            <a:pPr algn="just">
              <a:buFont typeface="Wingdings" panose="05000000000000000000" pitchFamily="2" charset="2"/>
              <a:buChar char="Ø"/>
            </a:pPr>
            <a:endParaRPr lang="en-US" sz="6000" dirty="0">
              <a:latin typeface="Georgia" panose="02040502050405020303" pitchFamily="18" charset="0"/>
              <a:cs typeface="Times New Roman" pitchFamily="18" charset="0"/>
            </a:endParaRPr>
          </a:p>
          <a:p>
            <a:pPr algn="just">
              <a:lnSpc>
                <a:spcPct val="160000"/>
              </a:lnSpc>
              <a:buNone/>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14" name="Title 1">
            <a:extLst>
              <a:ext uri="{FF2B5EF4-FFF2-40B4-BE49-F238E27FC236}">
                <a16:creationId xmlns="" xmlns:a16="http://schemas.microsoft.com/office/drawing/2014/main" id="{24D675F6-8390-4412-96CD-23812C85731E}"/>
              </a:ext>
            </a:extLst>
          </p:cNvPr>
          <p:cNvSpPr>
            <a:spLocks noGrp="1"/>
          </p:cNvSpPr>
          <p:nvPr>
            <p:ph type="title"/>
          </p:nvPr>
        </p:nvSpPr>
        <p:spPr>
          <a:xfrm>
            <a:off x="581025" y="687388"/>
            <a:ext cx="7989888" cy="1082675"/>
          </a:xfrm>
        </p:spPr>
        <p:txBody>
          <a:bodyPr>
            <a:normAutofit/>
          </a:bodyPr>
          <a:lstStyle/>
          <a:p>
            <a:pPr algn="ctr"/>
            <a:r>
              <a:rPr lang="en-IN" b="1" dirty="0">
                <a:latin typeface="Georgia" pitchFamily="18" charset="0"/>
              </a:rPr>
              <a:t>DECIPHERING </a:t>
            </a:r>
            <a:r>
              <a:rPr lang="en-US" b="1" dirty="0">
                <a:latin typeface="Georgia" pitchFamily="18" charset="0"/>
              </a:rPr>
              <a:t>NATIONAL COMPANY LAW TRIBUNAL RULES,2016</a:t>
            </a:r>
            <a:endParaRPr lang="en-IN" dirty="0"/>
          </a:p>
        </p:txBody>
      </p:sp>
      <p:sp>
        <p:nvSpPr>
          <p:cNvPr id="4" name="TextBox 3">
            <a:extLst>
              <a:ext uri="{FF2B5EF4-FFF2-40B4-BE49-F238E27FC236}">
                <a16:creationId xmlns="" xmlns:a16="http://schemas.microsoft.com/office/drawing/2014/main" id="{19888294-640A-4880-8F1E-F6BDBC33B962}"/>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24</a:t>
            </a:r>
          </a:p>
        </p:txBody>
      </p:sp>
    </p:spTree>
    <p:extLst>
      <p:ext uri="{BB962C8B-B14F-4D97-AF65-F5344CB8AC3E}">
        <p14:creationId xmlns:p14="http://schemas.microsoft.com/office/powerpoint/2010/main" xmlns="" val="185993385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82000" cy="685800"/>
          </a:xfrm>
          <a:solidFill>
            <a:schemeClr val="accent3">
              <a:lumMod val="50000"/>
            </a:schemeClr>
          </a:solidFill>
          <a:ln/>
        </p:spPr>
        <p:style>
          <a:lnRef idx="3">
            <a:schemeClr val="lt1"/>
          </a:lnRef>
          <a:fillRef idx="1">
            <a:schemeClr val="accent5"/>
          </a:fillRef>
          <a:effectRef idx="1">
            <a:schemeClr val="accent5"/>
          </a:effectRef>
          <a:fontRef idx="minor">
            <a:schemeClr val="lt1"/>
          </a:fontRef>
        </p:style>
        <p:txBody>
          <a:bodyPr anchor="b">
            <a:noAutofit/>
          </a:bodyPr>
          <a:lstStyle/>
          <a:p>
            <a:pPr algn="l">
              <a:defRPr/>
            </a:pPr>
            <a:r>
              <a:rPr lang="en-IN" sz="4000" b="1" i="1" dirty="0">
                <a:latin typeface="Times New Roman" pitchFamily="18" charset="0"/>
                <a:cs typeface="Times New Roman" pitchFamily="18" charset="0"/>
              </a:rPr>
              <a:t>SCHEDULE OF FEES</a:t>
            </a:r>
            <a:endParaRPr lang="en-US" sz="40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527972317"/>
              </p:ext>
            </p:extLst>
          </p:nvPr>
        </p:nvGraphicFramePr>
        <p:xfrm>
          <a:off x="457201" y="1981200"/>
          <a:ext cx="8229599" cy="4480560"/>
        </p:xfrm>
        <a:graphic>
          <a:graphicData uri="http://schemas.openxmlformats.org/drawingml/2006/table">
            <a:tbl>
              <a:tblPr firstRow="1" bandRow="1">
                <a:effectLst>
                  <a:outerShdw blurRad="50800" dist="50800" dir="5400000" algn="ctr" rotWithShape="0">
                    <a:schemeClr val="accent5"/>
                  </a:outerShdw>
                </a:effectLst>
                <a:tableStyleId>{BDBED569-4797-4DF1-A0F4-6AAB3CD982D8}</a:tableStyleId>
              </a:tblPr>
              <a:tblGrid>
                <a:gridCol w="673331">
                  <a:extLst>
                    <a:ext uri="{9D8B030D-6E8A-4147-A177-3AD203B41FA5}">
                      <a16:colId xmlns="" xmlns:a16="http://schemas.microsoft.com/office/drawing/2014/main" val="20000"/>
                    </a:ext>
                  </a:extLst>
                </a:gridCol>
                <a:gridCol w="2865404">
                  <a:extLst>
                    <a:ext uri="{9D8B030D-6E8A-4147-A177-3AD203B41FA5}">
                      <a16:colId xmlns="" xmlns:a16="http://schemas.microsoft.com/office/drawing/2014/main" val="20001"/>
                    </a:ext>
                  </a:extLst>
                </a:gridCol>
                <a:gridCol w="3419018">
                  <a:extLst>
                    <a:ext uri="{9D8B030D-6E8A-4147-A177-3AD203B41FA5}">
                      <a16:colId xmlns="" xmlns:a16="http://schemas.microsoft.com/office/drawing/2014/main" val="20002"/>
                    </a:ext>
                  </a:extLst>
                </a:gridCol>
                <a:gridCol w="1271846">
                  <a:extLst>
                    <a:ext uri="{9D8B030D-6E8A-4147-A177-3AD203B41FA5}">
                      <a16:colId xmlns="" xmlns:a16="http://schemas.microsoft.com/office/drawing/2014/main" val="20003"/>
                    </a:ext>
                  </a:extLst>
                </a:gridCol>
              </a:tblGrid>
              <a:tr h="375065">
                <a:tc gridSpan="4">
                  <a:txBody>
                    <a:bodyPr/>
                    <a:lstStyle/>
                    <a:p>
                      <a:pPr algn="ctr"/>
                      <a:r>
                        <a:rPr lang="en-US" sz="2000" kern="1200" baseline="0" dirty="0">
                          <a:latin typeface="Times New Roman" pitchFamily="18" charset="0"/>
                          <a:cs typeface="Times New Roman" pitchFamily="18" charset="0"/>
                        </a:rPr>
                        <a:t>SCHEDULE OF FEES</a:t>
                      </a:r>
                      <a:endParaRPr lang="en-US" sz="2000" dirty="0">
                        <a:solidFill>
                          <a:schemeClr val="tx1"/>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899160">
                <a:tc>
                  <a:txBody>
                    <a:bodyPr/>
                    <a:lstStyle/>
                    <a:p>
                      <a:pPr algn="ctr"/>
                      <a:r>
                        <a:rPr lang="en-IN" sz="1600" b="1" kern="1200" baseline="0" dirty="0">
                          <a:solidFill>
                            <a:schemeClr val="tx1"/>
                          </a:solidFill>
                          <a:latin typeface="Times New Roman" pitchFamily="18" charset="0"/>
                          <a:ea typeface="+mn-ea"/>
                          <a:cs typeface="Times New Roman" pitchFamily="18" charset="0"/>
                        </a:rPr>
                        <a:t>S.NO</a:t>
                      </a:r>
                      <a:endParaRPr lang="en-US" sz="1600" b="1" kern="1200" baseline="0" dirty="0">
                        <a:solidFill>
                          <a:schemeClr val="tx1"/>
                        </a:solidFill>
                        <a:latin typeface="Times New Roman" pitchFamily="18" charset="0"/>
                        <a:ea typeface="+mn-ea"/>
                        <a:cs typeface="Times New Roman" pitchFamily="18" charset="0"/>
                      </a:endParaRPr>
                    </a:p>
                  </a:txBody>
                  <a:tcPr anchor="ctr"/>
                </a:tc>
                <a:tc>
                  <a:txBody>
                    <a:bodyPr/>
                    <a:lstStyle/>
                    <a:p>
                      <a:pPr algn="ctr"/>
                      <a:r>
                        <a:rPr lang="en-US" sz="1600" b="1" kern="1200" baseline="0" dirty="0">
                          <a:solidFill>
                            <a:schemeClr val="tx1"/>
                          </a:solidFill>
                          <a:latin typeface="Times New Roman" pitchFamily="18" charset="0"/>
                          <a:ea typeface="+mn-ea"/>
                          <a:cs typeface="Times New Roman" pitchFamily="18" charset="0"/>
                        </a:rPr>
                        <a:t>SECTION OF THE COMPANIES ACT 2013 / INSOLVENCY &amp; BANKRUPTCY CODE,2016</a:t>
                      </a:r>
                    </a:p>
                  </a:txBody>
                  <a:tcPr anchor="ctr"/>
                </a:tc>
                <a:tc>
                  <a:txBody>
                    <a:bodyPr/>
                    <a:lstStyle/>
                    <a:p>
                      <a:pPr algn="ctr"/>
                      <a:r>
                        <a:rPr lang="en-US" sz="1600" b="1" kern="1200" baseline="0" dirty="0">
                          <a:solidFill>
                            <a:schemeClr val="tx1"/>
                          </a:solidFill>
                          <a:latin typeface="Times New Roman" pitchFamily="18" charset="0"/>
                          <a:ea typeface="+mn-ea"/>
                          <a:cs typeface="Times New Roman" pitchFamily="18" charset="0"/>
                        </a:rPr>
                        <a:t>NATURE OF APPLICATION / PETITION / APPEAL</a:t>
                      </a:r>
                    </a:p>
                  </a:txBody>
                  <a:tcPr anchor="ctr"/>
                </a:tc>
                <a:tc>
                  <a:txBody>
                    <a:bodyPr/>
                    <a:lstStyle/>
                    <a:p>
                      <a:pPr algn="ctr"/>
                      <a:r>
                        <a:rPr lang="en-US" sz="1600" b="1" kern="1200" baseline="0" dirty="0">
                          <a:solidFill>
                            <a:schemeClr val="tx1"/>
                          </a:solidFill>
                          <a:latin typeface="Times New Roman" pitchFamily="18" charset="0"/>
                          <a:ea typeface="+mn-ea"/>
                          <a:cs typeface="Times New Roman" pitchFamily="18" charset="0"/>
                        </a:rPr>
                        <a:t>FEES (IN</a:t>
                      </a:r>
                    </a:p>
                    <a:p>
                      <a:pPr algn="ctr"/>
                      <a:r>
                        <a:rPr lang="en-US" sz="1600" b="1" kern="1200" baseline="0" dirty="0">
                          <a:solidFill>
                            <a:schemeClr val="tx1"/>
                          </a:solidFill>
                          <a:latin typeface="Times New Roman" pitchFamily="18" charset="0"/>
                          <a:ea typeface="+mn-ea"/>
                          <a:cs typeface="Times New Roman" pitchFamily="18" charset="0"/>
                        </a:rPr>
                        <a:t>RUPEES)</a:t>
                      </a:r>
                    </a:p>
                  </a:txBody>
                  <a:tcPr anchor="ctr"/>
                </a:tc>
                <a:extLst>
                  <a:ext uri="{0D108BD9-81ED-4DB2-BD59-A6C34878D82A}">
                    <a16:rowId xmlns="" xmlns:a16="http://schemas.microsoft.com/office/drawing/2014/main" val="10001"/>
                  </a:ext>
                </a:extLst>
              </a:tr>
              <a:tr h="907896">
                <a:tc>
                  <a:txBody>
                    <a:bodyPr/>
                    <a:lstStyle/>
                    <a:p>
                      <a:pPr algn="ctr"/>
                      <a:r>
                        <a:rPr lang="en-IN" sz="2000" dirty="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just"/>
                      <a:r>
                        <a:rPr lang="en-IN" sz="2000" kern="1200" dirty="0">
                          <a:solidFill>
                            <a:schemeClr val="tx1"/>
                          </a:solidFill>
                          <a:latin typeface="Times New Roman" pitchFamily="18" charset="0"/>
                          <a:ea typeface="+mn-ea"/>
                          <a:cs typeface="Times New Roman" pitchFamily="18" charset="0"/>
                        </a:rPr>
                        <a:t>Section 252(1) / 252(3) of Companies Act, 2013</a:t>
                      </a:r>
                      <a:endParaRPr lang="en-US" sz="2000" kern="1200" dirty="0">
                        <a:solidFill>
                          <a:schemeClr val="tx1"/>
                        </a:solidFill>
                        <a:latin typeface="Times New Roman" pitchFamily="18" charset="0"/>
                        <a:ea typeface="+mn-ea"/>
                        <a:cs typeface="Times New Roman" pitchFamily="18" charset="0"/>
                      </a:endParaRPr>
                    </a:p>
                  </a:txBody>
                  <a:tcPr/>
                </a:tc>
                <a:tc>
                  <a:txBody>
                    <a:bodyPr/>
                    <a:lstStyle/>
                    <a:p>
                      <a:pPr algn="just"/>
                      <a:r>
                        <a:rPr lang="en-IN" sz="2000" dirty="0">
                          <a:latin typeface="Times New Roman" pitchFamily="18" charset="0"/>
                          <a:cs typeface="Times New Roman" pitchFamily="18" charset="0"/>
                        </a:rPr>
                        <a:t>Appeal to Tribunal for Restoring the name of the Company</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latin typeface="Times New Roman" pitchFamily="18" charset="0"/>
                          <a:cs typeface="Times New Roman" pitchFamily="18" charset="0"/>
                        </a:rPr>
                        <a:t>1,000/-</a:t>
                      </a:r>
                      <a:endParaRPr lang="en-US" sz="20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814592">
                <a:tc>
                  <a:txBody>
                    <a:bodyPr/>
                    <a:lstStyle/>
                    <a:p>
                      <a:pPr algn="ctr"/>
                      <a:r>
                        <a:rPr lang="en-IN" sz="2000" dirty="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Times New Roman" pitchFamily="18" charset="0"/>
                          <a:ea typeface="+mn-ea"/>
                          <a:cs typeface="Times New Roman" pitchFamily="18" charset="0"/>
                        </a:rPr>
                        <a:t>Section 241 (1) of the Companies Act, 2013</a:t>
                      </a:r>
                    </a:p>
                    <a:p>
                      <a:pPr algn="ctr"/>
                      <a:endParaRPr lang="en-US" sz="2000"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tx1"/>
                          </a:solidFill>
                          <a:latin typeface="Times New Roman" pitchFamily="18" charset="0"/>
                          <a:ea typeface="+mn-ea"/>
                          <a:cs typeface="Times New Roman" pitchFamily="18" charset="0"/>
                        </a:rPr>
                        <a:t>Application in case of oppression &amp; mismanagement</a:t>
                      </a:r>
                      <a:endParaRPr lang="en-US" sz="2000" kern="1200" dirty="0">
                        <a:solidFill>
                          <a:schemeClr val="tx1"/>
                        </a:solidFill>
                        <a:latin typeface="Times New Roman" pitchFamily="18" charset="0"/>
                        <a:ea typeface="+mn-ea"/>
                        <a:cs typeface="Times New Roman" pitchFamily="18" charset="0"/>
                      </a:endParaRPr>
                    </a:p>
                    <a:p>
                      <a:pPr algn="just"/>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i="0" dirty="0">
                          <a:latin typeface="Times New Roman" pitchFamily="18" charset="0"/>
                          <a:cs typeface="Times New Roman" pitchFamily="18" charset="0"/>
                        </a:rPr>
                        <a:t>10,000/-</a:t>
                      </a:r>
                      <a:endParaRPr lang="en-US" sz="2000" b="0" i="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814592">
                <a:tc>
                  <a:txBody>
                    <a:bodyPr/>
                    <a:lstStyle/>
                    <a:p>
                      <a:pPr algn="ctr"/>
                      <a:r>
                        <a:rPr lang="en-US" sz="2000" i="0" dirty="0">
                          <a:latin typeface="Times New Roman" pitchFamily="18" charset="0"/>
                          <a:cs typeface="Times New Roman" pitchFamily="18" charset="0"/>
                        </a:rPr>
                        <a:t>3.</a:t>
                      </a:r>
                    </a:p>
                  </a:txBody>
                  <a:tcPr>
                    <a:lnR w="12700" cap="flat" cmpd="sng" algn="ctr">
                      <a:solidFill>
                        <a:schemeClr val="tx1"/>
                      </a:solidFill>
                      <a:prstDash val="solid"/>
                      <a:round/>
                      <a:headEnd type="none" w="med" len="med"/>
                      <a:tailEnd type="none" w="med" len="med"/>
                    </a:lnR>
                  </a:tcPr>
                </a:tc>
                <a:tc>
                  <a:txBody>
                    <a:bodyPr/>
                    <a:lstStyle/>
                    <a:p>
                      <a:pPr algn="just"/>
                      <a:r>
                        <a:rPr lang="en-US" sz="2000" kern="1200" dirty="0">
                          <a:solidFill>
                            <a:schemeClr val="tx1"/>
                          </a:solidFill>
                          <a:latin typeface="Times New Roman" pitchFamily="18" charset="0"/>
                          <a:ea typeface="+mn-ea"/>
                          <a:cs typeface="Times New Roman" pitchFamily="18" charset="0"/>
                        </a:rPr>
                        <a:t>Section 441 of Companies Act,2013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r>
                        <a:rPr lang="en-US" sz="2000" kern="1200" dirty="0">
                          <a:solidFill>
                            <a:schemeClr val="tx1"/>
                          </a:solidFill>
                          <a:latin typeface="Times New Roman" pitchFamily="18" charset="0"/>
                          <a:ea typeface="+mn-ea"/>
                          <a:cs typeface="Times New Roman" pitchFamily="18" charset="0"/>
                        </a:rPr>
                        <a:t>Application for compounding of certain offences</a:t>
                      </a:r>
                    </a:p>
                    <a:p>
                      <a:pPr algn="just"/>
                      <a:endParaRPr lang="en-US" sz="2000"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i="0" dirty="0">
                          <a:latin typeface="Times New Roman" pitchFamily="18" charset="0"/>
                          <a:cs typeface="Times New Roman" pitchFamily="18" charset="0"/>
                        </a:rPr>
                        <a:t>1,000/-</a:t>
                      </a: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bl>
          </a:graphicData>
        </a:graphic>
      </p:graphicFrame>
      <p:pic>
        <p:nvPicPr>
          <p:cNvPr id="6" name="Picture 2" descr="Image result for RUPEE"/>
          <p:cNvPicPr>
            <a:picLocks noChangeAspect="1" noChangeArrowheads="1"/>
          </p:cNvPicPr>
          <p:nvPr/>
        </p:nvPicPr>
        <p:blipFill>
          <a:blip r:embed="rId2" cstate="print"/>
          <a:srcRect/>
          <a:stretch>
            <a:fillRect/>
          </a:stretch>
        </p:blipFill>
        <p:spPr bwMode="auto">
          <a:xfrm>
            <a:off x="7543800" y="152400"/>
            <a:ext cx="1295400" cy="685800"/>
          </a:xfrm>
          <a:prstGeom prst="rect">
            <a:avLst/>
          </a:prstGeom>
          <a:noFill/>
        </p:spPr>
      </p:pic>
      <p:sp>
        <p:nvSpPr>
          <p:cNvPr id="9" name="TextBox 8"/>
          <p:cNvSpPr txBox="1"/>
          <p:nvPr/>
        </p:nvSpPr>
        <p:spPr>
          <a:xfrm>
            <a:off x="457200" y="820552"/>
            <a:ext cx="8229600" cy="1053109"/>
          </a:xfrm>
          <a:prstGeom prst="rect">
            <a:avLst/>
          </a:prstGeom>
          <a:noFill/>
        </p:spPr>
        <p:txBody>
          <a:bodyPr wrap="square" rtlCol="0">
            <a:spAutoFit/>
          </a:bodyPr>
          <a:lstStyle/>
          <a:p>
            <a:pPr algn="ctr">
              <a:lnSpc>
                <a:spcPts val="4000"/>
              </a:lnSpc>
            </a:pPr>
            <a:r>
              <a:rPr lang="en-IN" sz="2100" b="1" i="1" dirty="0">
                <a:solidFill>
                  <a:schemeClr val="bg1"/>
                </a:solidFill>
                <a:latin typeface="Times New Roman" pitchFamily="18" charset="0"/>
                <a:cs typeface="Times New Roman" pitchFamily="18" charset="0"/>
              </a:rPr>
              <a:t>NCLT Rules provide specific fees for corresponding sections. Some of them demonstrated below:-</a:t>
            </a:r>
          </a:p>
        </p:txBody>
      </p:sp>
      <p:sp>
        <p:nvSpPr>
          <p:cNvPr id="7" name="TextBox 6">
            <a:extLst>
              <a:ext uri="{FF2B5EF4-FFF2-40B4-BE49-F238E27FC236}">
                <a16:creationId xmlns="" xmlns:a16="http://schemas.microsoft.com/office/drawing/2014/main" id="{202FCA05-0566-4FB3-A22E-265D3B75623B}"/>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25</a:t>
            </a: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82000" cy="685800"/>
          </a:xfrm>
          <a:solidFill>
            <a:schemeClr val="accent2">
              <a:lumMod val="50000"/>
            </a:schemeClr>
          </a:solidFill>
          <a:ln/>
        </p:spPr>
        <p:style>
          <a:lnRef idx="3">
            <a:schemeClr val="lt1"/>
          </a:lnRef>
          <a:fillRef idx="1">
            <a:schemeClr val="accent5"/>
          </a:fillRef>
          <a:effectRef idx="1">
            <a:schemeClr val="accent5"/>
          </a:effectRef>
          <a:fontRef idx="minor">
            <a:schemeClr val="lt1"/>
          </a:fontRef>
        </p:style>
        <p:txBody>
          <a:bodyPr anchor="b">
            <a:noAutofit/>
          </a:bodyPr>
          <a:lstStyle/>
          <a:p>
            <a:pPr algn="l">
              <a:defRPr/>
            </a:pPr>
            <a:r>
              <a:rPr lang="en-IN" sz="4000" b="1" i="1" dirty="0">
                <a:latin typeface="Times New Roman" pitchFamily="18" charset="0"/>
                <a:cs typeface="Times New Roman" pitchFamily="18" charset="0"/>
              </a:rPr>
              <a:t>SCHEDULE OF FEES</a:t>
            </a:r>
            <a:endParaRPr lang="en-US" sz="4000" dirty="0">
              <a:latin typeface="Times New Roman" pitchFamily="18" charset="0"/>
              <a:cs typeface="Times New Roman" pitchFamily="18" charset="0"/>
            </a:endParaRPr>
          </a:p>
        </p:txBody>
      </p:sp>
      <p:pic>
        <p:nvPicPr>
          <p:cNvPr id="6" name="Picture 2" descr="Image result for RUPEE"/>
          <p:cNvPicPr>
            <a:picLocks noChangeAspect="1" noChangeArrowheads="1"/>
          </p:cNvPicPr>
          <p:nvPr/>
        </p:nvPicPr>
        <p:blipFill>
          <a:blip r:embed="rId2" cstate="print"/>
          <a:srcRect/>
          <a:stretch>
            <a:fillRect/>
          </a:stretch>
        </p:blipFill>
        <p:spPr bwMode="auto">
          <a:xfrm>
            <a:off x="7543800" y="152400"/>
            <a:ext cx="1295400" cy="685800"/>
          </a:xfrm>
          <a:prstGeom prst="rect">
            <a:avLst/>
          </a:prstGeom>
          <a:noFill/>
        </p:spPr>
      </p:pic>
      <p:sp>
        <p:nvSpPr>
          <p:cNvPr id="9" name="TextBox 8"/>
          <p:cNvSpPr txBox="1"/>
          <p:nvPr/>
        </p:nvSpPr>
        <p:spPr>
          <a:xfrm>
            <a:off x="479714" y="832520"/>
            <a:ext cx="8229599" cy="1053109"/>
          </a:xfrm>
          <a:prstGeom prst="rect">
            <a:avLst/>
          </a:prstGeom>
          <a:noFill/>
        </p:spPr>
        <p:txBody>
          <a:bodyPr wrap="square" rtlCol="0">
            <a:spAutoFit/>
          </a:bodyPr>
          <a:lstStyle/>
          <a:p>
            <a:pPr algn="ctr">
              <a:lnSpc>
                <a:spcPts val="4000"/>
              </a:lnSpc>
            </a:pPr>
            <a:r>
              <a:rPr lang="en-IN" sz="2100" b="1" i="1" dirty="0">
                <a:solidFill>
                  <a:schemeClr val="bg1"/>
                </a:solidFill>
                <a:latin typeface="Times New Roman" pitchFamily="18" charset="0"/>
                <a:cs typeface="Times New Roman" pitchFamily="18" charset="0"/>
              </a:rPr>
              <a:t>NCLT Rules provide specific fees for corresponding sections. Some of them demonstrated below:-</a:t>
            </a:r>
          </a:p>
        </p:txBody>
      </p:sp>
      <p:graphicFrame>
        <p:nvGraphicFramePr>
          <p:cNvPr id="14" name="Table 13">
            <a:extLst>
              <a:ext uri="{FF2B5EF4-FFF2-40B4-BE49-F238E27FC236}">
                <a16:creationId xmlns="" xmlns:a16="http://schemas.microsoft.com/office/drawing/2014/main" id="{F66D7AEB-A4C6-450F-92FB-ADBA901056C7}"/>
              </a:ext>
            </a:extLst>
          </p:cNvPr>
          <p:cNvGraphicFramePr>
            <a:graphicFrameLocks noGrp="1"/>
          </p:cNvGraphicFramePr>
          <p:nvPr>
            <p:extLst>
              <p:ext uri="{D42A27DB-BD31-4B8C-83A1-F6EECF244321}">
                <p14:modId xmlns:p14="http://schemas.microsoft.com/office/powerpoint/2010/main" xmlns="" val="2713981852"/>
              </p:ext>
            </p:extLst>
          </p:nvPr>
        </p:nvGraphicFramePr>
        <p:xfrm>
          <a:off x="457201" y="1981200"/>
          <a:ext cx="8229599" cy="4443576"/>
        </p:xfrm>
        <a:graphic>
          <a:graphicData uri="http://schemas.openxmlformats.org/drawingml/2006/table">
            <a:tbl>
              <a:tblPr firstRow="1" bandRow="1">
                <a:effectLst>
                  <a:outerShdw blurRad="50800" dist="50800" dir="5400000" algn="ctr" rotWithShape="0">
                    <a:schemeClr val="accent5"/>
                  </a:outerShdw>
                </a:effectLst>
                <a:tableStyleId>{BDBED569-4797-4DF1-A0F4-6AAB3CD982D8}</a:tableStyleId>
              </a:tblPr>
              <a:tblGrid>
                <a:gridCol w="673331">
                  <a:extLst>
                    <a:ext uri="{9D8B030D-6E8A-4147-A177-3AD203B41FA5}">
                      <a16:colId xmlns="" xmlns:a16="http://schemas.microsoft.com/office/drawing/2014/main" val="20000"/>
                    </a:ext>
                  </a:extLst>
                </a:gridCol>
                <a:gridCol w="2865404">
                  <a:extLst>
                    <a:ext uri="{9D8B030D-6E8A-4147-A177-3AD203B41FA5}">
                      <a16:colId xmlns="" xmlns:a16="http://schemas.microsoft.com/office/drawing/2014/main" val="20001"/>
                    </a:ext>
                  </a:extLst>
                </a:gridCol>
                <a:gridCol w="3419018">
                  <a:extLst>
                    <a:ext uri="{9D8B030D-6E8A-4147-A177-3AD203B41FA5}">
                      <a16:colId xmlns="" xmlns:a16="http://schemas.microsoft.com/office/drawing/2014/main" val="20002"/>
                    </a:ext>
                  </a:extLst>
                </a:gridCol>
                <a:gridCol w="1271846">
                  <a:extLst>
                    <a:ext uri="{9D8B030D-6E8A-4147-A177-3AD203B41FA5}">
                      <a16:colId xmlns="" xmlns:a16="http://schemas.microsoft.com/office/drawing/2014/main" val="20003"/>
                    </a:ext>
                  </a:extLst>
                </a:gridCol>
              </a:tblGrid>
              <a:tr h="375065">
                <a:tc gridSpan="4">
                  <a:txBody>
                    <a:bodyPr/>
                    <a:lstStyle/>
                    <a:p>
                      <a:pPr algn="ctr"/>
                      <a:r>
                        <a:rPr lang="en-US" sz="2000" kern="1200" baseline="0" dirty="0">
                          <a:latin typeface="Times New Roman" pitchFamily="18" charset="0"/>
                          <a:cs typeface="Times New Roman" pitchFamily="18" charset="0"/>
                        </a:rPr>
                        <a:t>SCHEDULE OF FEES</a:t>
                      </a:r>
                      <a:endParaRPr lang="en-US" sz="2000" dirty="0">
                        <a:solidFill>
                          <a:schemeClr val="tx1"/>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899160">
                <a:tc>
                  <a:txBody>
                    <a:bodyPr/>
                    <a:lstStyle/>
                    <a:p>
                      <a:pPr algn="ctr"/>
                      <a:r>
                        <a:rPr lang="en-IN" sz="1600" b="1" kern="1200" baseline="0" dirty="0">
                          <a:solidFill>
                            <a:schemeClr val="tx1"/>
                          </a:solidFill>
                          <a:latin typeface="Times New Roman" pitchFamily="18" charset="0"/>
                          <a:ea typeface="+mn-ea"/>
                          <a:cs typeface="Times New Roman" pitchFamily="18" charset="0"/>
                        </a:rPr>
                        <a:t>S.NO</a:t>
                      </a:r>
                      <a:endParaRPr lang="en-US" sz="1600" b="1" kern="1200" baseline="0" dirty="0">
                        <a:solidFill>
                          <a:schemeClr val="tx1"/>
                        </a:solidFill>
                        <a:latin typeface="Times New Roman" pitchFamily="18" charset="0"/>
                        <a:ea typeface="+mn-ea"/>
                        <a:cs typeface="Times New Roman" pitchFamily="18" charset="0"/>
                      </a:endParaRPr>
                    </a:p>
                  </a:txBody>
                  <a:tcPr anchor="ctr"/>
                </a:tc>
                <a:tc>
                  <a:txBody>
                    <a:bodyPr/>
                    <a:lstStyle/>
                    <a:p>
                      <a:pPr algn="ctr"/>
                      <a:r>
                        <a:rPr lang="en-US" sz="1600" b="1" kern="1200" baseline="0" dirty="0">
                          <a:solidFill>
                            <a:schemeClr val="tx1"/>
                          </a:solidFill>
                          <a:latin typeface="Times New Roman" pitchFamily="18" charset="0"/>
                          <a:ea typeface="+mn-ea"/>
                          <a:cs typeface="Times New Roman" pitchFamily="18" charset="0"/>
                        </a:rPr>
                        <a:t>SECTION OF THE COMPANIES ACT 2013 / INSOLVENCY &amp; BANKRUPTCY CODE,2016</a:t>
                      </a:r>
                    </a:p>
                  </a:txBody>
                  <a:tcPr anchor="ctr"/>
                </a:tc>
                <a:tc>
                  <a:txBody>
                    <a:bodyPr/>
                    <a:lstStyle/>
                    <a:p>
                      <a:pPr algn="ctr"/>
                      <a:r>
                        <a:rPr lang="en-US" sz="1600" b="1" kern="1200" baseline="0" dirty="0">
                          <a:solidFill>
                            <a:schemeClr val="tx1"/>
                          </a:solidFill>
                          <a:latin typeface="Times New Roman" pitchFamily="18" charset="0"/>
                          <a:ea typeface="+mn-ea"/>
                          <a:cs typeface="Times New Roman" pitchFamily="18" charset="0"/>
                        </a:rPr>
                        <a:t>NATURE OF APPLICATION / PETITION / APPEAL</a:t>
                      </a:r>
                    </a:p>
                  </a:txBody>
                  <a:tcPr anchor="ctr"/>
                </a:tc>
                <a:tc>
                  <a:txBody>
                    <a:bodyPr/>
                    <a:lstStyle/>
                    <a:p>
                      <a:pPr algn="ctr"/>
                      <a:r>
                        <a:rPr lang="en-US" sz="1600" b="1" kern="1200" baseline="0" dirty="0">
                          <a:solidFill>
                            <a:schemeClr val="tx1"/>
                          </a:solidFill>
                          <a:latin typeface="Times New Roman" pitchFamily="18" charset="0"/>
                          <a:ea typeface="+mn-ea"/>
                          <a:cs typeface="Times New Roman" pitchFamily="18" charset="0"/>
                        </a:rPr>
                        <a:t>FEES (IN</a:t>
                      </a:r>
                    </a:p>
                    <a:p>
                      <a:pPr algn="ctr"/>
                      <a:r>
                        <a:rPr lang="en-US" sz="1600" b="1" kern="1200" baseline="0" dirty="0">
                          <a:solidFill>
                            <a:schemeClr val="tx1"/>
                          </a:solidFill>
                          <a:latin typeface="Times New Roman" pitchFamily="18" charset="0"/>
                          <a:ea typeface="+mn-ea"/>
                          <a:cs typeface="Times New Roman" pitchFamily="18" charset="0"/>
                        </a:rPr>
                        <a:t>RUPEES)</a:t>
                      </a:r>
                    </a:p>
                  </a:txBody>
                  <a:tcPr anchor="ctr"/>
                </a:tc>
                <a:extLst>
                  <a:ext uri="{0D108BD9-81ED-4DB2-BD59-A6C34878D82A}">
                    <a16:rowId xmlns="" xmlns:a16="http://schemas.microsoft.com/office/drawing/2014/main" val="10001"/>
                  </a:ext>
                </a:extLst>
              </a:tr>
              <a:tr h="907896">
                <a:tc>
                  <a:txBody>
                    <a:bodyPr/>
                    <a:lstStyle/>
                    <a:p>
                      <a:pPr algn="ctr"/>
                      <a:r>
                        <a:rPr lang="en-IN" sz="2000" dirty="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just"/>
                      <a:r>
                        <a:rPr lang="en-IN" sz="2000" kern="1200" dirty="0">
                          <a:solidFill>
                            <a:schemeClr val="tx1"/>
                          </a:solidFill>
                          <a:latin typeface="Times New Roman" pitchFamily="18" charset="0"/>
                          <a:ea typeface="+mn-ea"/>
                          <a:cs typeface="Times New Roman" pitchFamily="18" charset="0"/>
                        </a:rPr>
                        <a:t>Section 7 of Insolvency &amp; Bankruptcy Code,2016</a:t>
                      </a:r>
                      <a:endParaRPr lang="en-US" sz="2000" kern="1200" dirty="0">
                        <a:solidFill>
                          <a:schemeClr val="tx1"/>
                        </a:solidFill>
                        <a:latin typeface="Times New Roman" pitchFamily="18" charset="0"/>
                        <a:ea typeface="+mn-ea"/>
                        <a:cs typeface="Times New Roman" pitchFamily="18" charset="0"/>
                      </a:endParaRPr>
                    </a:p>
                  </a:txBody>
                  <a:tcPr/>
                </a:tc>
                <a:tc>
                  <a:txBody>
                    <a:bodyPr/>
                    <a:lstStyle/>
                    <a:p>
                      <a:pPr algn="just"/>
                      <a:r>
                        <a:rPr lang="en-IN" sz="2000" dirty="0">
                          <a:latin typeface="Times New Roman" pitchFamily="18" charset="0"/>
                          <a:cs typeface="Times New Roman" pitchFamily="18" charset="0"/>
                        </a:rPr>
                        <a:t>Application for initiating CIRP by Financial Creditor</a:t>
                      </a:r>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a:latin typeface="Times New Roman" pitchFamily="18" charset="0"/>
                          <a:cs typeface="Times New Roman" pitchFamily="18" charset="0"/>
                        </a:rPr>
                        <a:t>25,000/-</a:t>
                      </a:r>
                      <a:endParaRPr lang="en-US" sz="200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814592">
                <a:tc>
                  <a:txBody>
                    <a:bodyPr/>
                    <a:lstStyle/>
                    <a:p>
                      <a:pPr algn="ctr"/>
                      <a:r>
                        <a:rPr lang="en-IN" sz="2000" dirty="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just"/>
                      <a:r>
                        <a:rPr lang="en-IN" sz="2000" kern="1200" dirty="0">
                          <a:solidFill>
                            <a:schemeClr val="tx1"/>
                          </a:solidFill>
                          <a:latin typeface="Times New Roman" pitchFamily="18" charset="0"/>
                          <a:ea typeface="+mn-ea"/>
                          <a:cs typeface="Times New Roman" pitchFamily="18" charset="0"/>
                        </a:rPr>
                        <a:t>Section 9 of Insolvency &amp; Bankruptcy Code,2016</a:t>
                      </a:r>
                      <a:endParaRPr lang="en-US" sz="2000" kern="1200" dirty="0">
                        <a:solidFill>
                          <a:schemeClr val="tx1"/>
                        </a:solidFill>
                        <a:latin typeface="Times New Roman" pitchFamily="18" charset="0"/>
                        <a:ea typeface="+mn-ea"/>
                        <a:cs typeface="Times New Roman" pitchFamily="18" charset="0"/>
                      </a:endParaRPr>
                    </a:p>
                    <a:p>
                      <a:pPr algn="ctr"/>
                      <a:endParaRPr lang="en-US" sz="2000" dirty="0">
                        <a:latin typeface="Times New Roman" pitchFamily="18" charset="0"/>
                        <a:cs typeface="Times New Roman" pitchFamily="18" charset="0"/>
                      </a:endParaRPr>
                    </a:p>
                  </a:txBody>
                  <a:tcPr/>
                </a:tc>
                <a:tc>
                  <a:txBody>
                    <a:bodyPr/>
                    <a:lstStyle/>
                    <a:p>
                      <a:pPr algn="just"/>
                      <a:r>
                        <a:rPr lang="en-IN" sz="2000" dirty="0">
                          <a:latin typeface="Times New Roman" pitchFamily="18" charset="0"/>
                          <a:cs typeface="Times New Roman" pitchFamily="18" charset="0"/>
                        </a:rPr>
                        <a:t>Application for initiating CIRP by </a:t>
                      </a:r>
                      <a:r>
                        <a:rPr lang="en-IN" sz="2000" dirty="0" err="1">
                          <a:latin typeface="Times New Roman" pitchFamily="18" charset="0"/>
                          <a:cs typeface="Times New Roman" pitchFamily="18" charset="0"/>
                        </a:rPr>
                        <a:t>Opertational</a:t>
                      </a:r>
                      <a:r>
                        <a:rPr lang="en-IN" sz="2000" dirty="0">
                          <a:latin typeface="Times New Roman" pitchFamily="18" charset="0"/>
                          <a:cs typeface="Times New Roman" pitchFamily="18" charset="0"/>
                        </a:rPr>
                        <a:t> Creditor</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i="0" dirty="0">
                          <a:latin typeface="Times New Roman" pitchFamily="18" charset="0"/>
                          <a:cs typeface="Times New Roman" pitchFamily="18" charset="0"/>
                        </a:rPr>
                        <a:t>2,000/-</a:t>
                      </a:r>
                      <a:endParaRPr lang="en-US" sz="2000" b="0" i="0" dirty="0">
                        <a:latin typeface="Times New Roman" pitchFamily="18" charset="0"/>
                        <a:cs typeface="Times New Roman" pitchFamily="18" charset="0"/>
                      </a:endParaRPr>
                    </a:p>
                    <a:p>
                      <a:pPr algn="ctr"/>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814592">
                <a:tc gridSpan="4">
                  <a:txBody>
                    <a:bodyPr/>
                    <a:lstStyle/>
                    <a:p>
                      <a:pPr marL="285750" indent="-285750" algn="l">
                        <a:buFont typeface="Arial" panose="020B0604020202020204" pitchFamily="34" charset="0"/>
                        <a:buChar char="•"/>
                      </a:pPr>
                      <a:r>
                        <a:rPr lang="en-US" sz="1600" i="0" dirty="0">
                          <a:latin typeface="Times New Roman" pitchFamily="18" charset="0"/>
                          <a:cs typeface="Times New Roman" pitchFamily="18" charset="0"/>
                        </a:rPr>
                        <a:t>  The fee is to be paid by way of demand draft/ IPO drawn in </a:t>
                      </a:r>
                      <a:r>
                        <a:rPr lang="en-US" sz="1600" i="0" dirty="0" err="1">
                          <a:latin typeface="Times New Roman" pitchFamily="18" charset="0"/>
                          <a:cs typeface="Times New Roman" pitchFamily="18" charset="0"/>
                        </a:rPr>
                        <a:t>favour</a:t>
                      </a:r>
                      <a:r>
                        <a:rPr lang="en-US" sz="1600" i="0" dirty="0">
                          <a:latin typeface="Times New Roman" pitchFamily="18" charset="0"/>
                          <a:cs typeface="Times New Roman" pitchFamily="18" charset="0"/>
                        </a:rPr>
                        <a:t> of the “ </a:t>
                      </a:r>
                      <a:r>
                        <a:rPr lang="en-US" sz="1600" b="1" i="1" dirty="0">
                          <a:latin typeface="Times New Roman" pitchFamily="18" charset="0"/>
                          <a:cs typeface="Times New Roman" pitchFamily="18" charset="0"/>
                        </a:rPr>
                        <a:t>The Pay &amp;      </a:t>
                      </a:r>
                    </a:p>
                    <a:p>
                      <a:pPr marL="0" indent="0" algn="l">
                        <a:buFont typeface="Arial" panose="020B0604020202020204" pitchFamily="34" charset="0"/>
                        <a:buNone/>
                      </a:pPr>
                      <a:r>
                        <a:rPr lang="en-US" sz="1600" b="1" i="1" dirty="0">
                          <a:latin typeface="Times New Roman" pitchFamily="18" charset="0"/>
                          <a:cs typeface="Times New Roman" pitchFamily="18" charset="0"/>
                        </a:rPr>
                        <a:t>       Accounts Officer, Ministry of Corporate Affairs</a:t>
                      </a:r>
                      <a:r>
                        <a:rPr lang="en-US" sz="1600" b="1" i="0" dirty="0">
                          <a:latin typeface="Times New Roman" pitchFamily="18" charset="0"/>
                          <a:cs typeface="Times New Roman" pitchFamily="18"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kern="1200" dirty="0">
                          <a:solidFill>
                            <a:schemeClr val="tx1"/>
                          </a:solidFill>
                          <a:latin typeface="Times New Roman" pitchFamily="18" charset="0"/>
                          <a:ea typeface="+mn-ea"/>
                          <a:cs typeface="Times New Roman" pitchFamily="18" charset="0"/>
                        </a:rPr>
                        <a:t>Fees for inspection is prescribed as Rs. 200 /- per inspection as per Rule 114 as per NCLT Order dated August 2, 2016.</a:t>
                      </a:r>
                      <a:endParaRPr lang="en-IN" sz="1600" b="0" i="1" kern="1200" dirty="0">
                        <a:solidFill>
                          <a:schemeClr val="tx1"/>
                        </a:solidFill>
                        <a:latin typeface="Times New Roman" pitchFamily="18" charset="0"/>
                        <a:ea typeface="+mn-ea"/>
                        <a:cs typeface="Times New Roman" pitchFamily="18" charset="0"/>
                      </a:endParaRPr>
                    </a:p>
                  </a:txBody>
                  <a:tcPr/>
                </a:tc>
                <a:tc hMerge="1">
                  <a:txBody>
                    <a:bodyPr/>
                    <a:lstStyle/>
                    <a:p>
                      <a:pPr algn="just"/>
                      <a:endParaRPr lang="en-US" sz="2000"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just"/>
                      <a:endParaRPr lang="en-US" sz="2000"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tcPr>
                </a:tc>
                <a:tc hMerge="1">
                  <a:txBody>
                    <a:bodyPr/>
                    <a:lstStyle/>
                    <a:p>
                      <a:pPr algn="ctr"/>
                      <a:endParaRPr lang="en-US" sz="2000"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4"/>
                  </a:ext>
                </a:extLst>
              </a:tr>
            </a:tbl>
          </a:graphicData>
        </a:graphic>
      </p:graphicFrame>
      <p:sp>
        <p:nvSpPr>
          <p:cNvPr id="7" name="TextBox 6">
            <a:extLst>
              <a:ext uri="{FF2B5EF4-FFF2-40B4-BE49-F238E27FC236}">
                <a16:creationId xmlns="" xmlns:a16="http://schemas.microsoft.com/office/drawing/2014/main" id="{0EABBF66-4686-4652-BA38-5B7324ABC251}"/>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26</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66" y="836712"/>
            <a:ext cx="8118790" cy="566738"/>
          </a:xfrm>
        </p:spPr>
        <p:txBody>
          <a:bodyPr/>
          <a:lstStyle/>
          <a:p>
            <a:r>
              <a:rPr lang="en-US" dirty="0"/>
              <a:t>BACKGROUND</a:t>
            </a:r>
          </a:p>
        </p:txBody>
      </p:sp>
      <p:sp>
        <p:nvSpPr>
          <p:cNvPr id="4" name="Text Placeholder 3"/>
          <p:cNvSpPr>
            <a:spLocks noGrp="1"/>
          </p:cNvSpPr>
          <p:nvPr>
            <p:ph type="body" sz="half" idx="2"/>
          </p:nvPr>
        </p:nvSpPr>
        <p:spPr>
          <a:xfrm>
            <a:off x="581192" y="1628799"/>
            <a:ext cx="4710888" cy="1296145"/>
          </a:xfrm>
        </p:spPr>
        <p:txBody>
          <a:bodyPr>
            <a:normAutofit fontScale="92500" lnSpcReduction="10000"/>
          </a:bodyPr>
          <a:lstStyle/>
          <a:p>
            <a:pPr marL="285750" indent="-285750" algn="just">
              <a:buFont typeface="Arial" panose="020B0604020202020204" pitchFamily="34" charset="0"/>
              <a:buChar char="•"/>
            </a:pPr>
            <a:r>
              <a:rPr lang="en-US" sz="1700" b="1" dirty="0">
                <a:solidFill>
                  <a:schemeClr val="accent1">
                    <a:lumMod val="75000"/>
                  </a:schemeClr>
                </a:solidFill>
                <a:latin typeface="Georgia" pitchFamily="18" charset="0"/>
              </a:rPr>
              <a:t>NCLT &amp; NCLAT were introduced in the Companies (Second Amendment) Act, 2002 on the recommendation of a high level committee headed by Justice V. </a:t>
            </a:r>
            <a:r>
              <a:rPr lang="en-US" sz="1700" b="1" dirty="0" err="1">
                <a:solidFill>
                  <a:schemeClr val="accent1">
                    <a:lumMod val="75000"/>
                  </a:schemeClr>
                </a:solidFill>
                <a:latin typeface="Georgia" pitchFamily="18" charset="0"/>
              </a:rPr>
              <a:t>Balakrishna</a:t>
            </a:r>
            <a:r>
              <a:rPr lang="en-US" sz="1700" b="1" dirty="0">
                <a:solidFill>
                  <a:schemeClr val="accent1">
                    <a:lumMod val="75000"/>
                  </a:schemeClr>
                </a:solidFill>
                <a:latin typeface="Georgia" pitchFamily="18" charset="0"/>
              </a:rPr>
              <a:t> </a:t>
            </a:r>
            <a:r>
              <a:rPr lang="en-US" sz="1700" b="1" dirty="0" err="1">
                <a:solidFill>
                  <a:schemeClr val="accent1">
                    <a:lumMod val="75000"/>
                  </a:schemeClr>
                </a:solidFill>
                <a:latin typeface="Georgia" pitchFamily="18" charset="0"/>
              </a:rPr>
              <a:t>Eradi</a:t>
            </a:r>
            <a:r>
              <a:rPr lang="en-US" sz="1700" b="1" dirty="0">
                <a:solidFill>
                  <a:schemeClr val="accent1">
                    <a:lumMod val="75000"/>
                  </a:schemeClr>
                </a:solidFill>
                <a:latin typeface="Georgia" pitchFamily="18" charset="0"/>
              </a:rPr>
              <a:t>.</a:t>
            </a:r>
          </a:p>
          <a:p>
            <a:endParaRPr lang="en-US" dirty="0"/>
          </a:p>
        </p:txBody>
      </p:sp>
      <p:sp>
        <p:nvSpPr>
          <p:cNvPr id="8" name="Text Placeholder 3"/>
          <p:cNvSpPr txBox="1">
            <a:spLocks/>
          </p:cNvSpPr>
          <p:nvPr/>
        </p:nvSpPr>
        <p:spPr>
          <a:xfrm>
            <a:off x="561130" y="3150293"/>
            <a:ext cx="4710888" cy="1574851"/>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000"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marL="285750" indent="-285750" algn="just">
              <a:buFont typeface="Arial" panose="020B0604020202020204" pitchFamily="34" charset="0"/>
              <a:buChar char="•"/>
            </a:pPr>
            <a:r>
              <a:rPr lang="en-US" sz="1600" b="1" dirty="0">
                <a:solidFill>
                  <a:schemeClr val="accent1">
                    <a:lumMod val="75000"/>
                  </a:schemeClr>
                </a:solidFill>
                <a:latin typeface="Georgia" pitchFamily="18" charset="0"/>
              </a:rPr>
              <a:t>However, the constitutionality of the establishment of NCLT under the Companies (Second Amendment) Act, 2002 was challenged in the Madras High Court in the case of R. Gandhi vs. Union of India.</a:t>
            </a:r>
          </a:p>
        </p:txBody>
      </p:sp>
      <p:pic>
        <p:nvPicPr>
          <p:cNvPr id="9" name="Picture 8"/>
          <p:cNvPicPr>
            <a:picLocks noChangeAspect="1"/>
          </p:cNvPicPr>
          <p:nvPr/>
        </p:nvPicPr>
        <p:blipFill>
          <a:blip r:embed="rId3"/>
          <a:stretch>
            <a:fillRect/>
          </a:stretch>
        </p:blipFill>
        <p:spPr>
          <a:xfrm>
            <a:off x="5635902" y="980728"/>
            <a:ext cx="3048668" cy="3744416"/>
          </a:xfrm>
          <a:prstGeom prst="rect">
            <a:avLst/>
          </a:prstGeom>
        </p:spPr>
      </p:pic>
      <p:sp>
        <p:nvSpPr>
          <p:cNvPr id="6" name="TextBox 5">
            <a:extLst>
              <a:ext uri="{FF2B5EF4-FFF2-40B4-BE49-F238E27FC236}">
                <a16:creationId xmlns="" xmlns:a16="http://schemas.microsoft.com/office/drawing/2014/main" id="{259AD8AA-1264-4831-9C88-7F3CB029B85E}"/>
              </a:ext>
            </a:extLst>
          </p:cNvPr>
          <p:cNvSpPr txBox="1"/>
          <p:nvPr/>
        </p:nvSpPr>
        <p:spPr>
          <a:xfrm>
            <a:off x="7596336" y="6314283"/>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3</a:t>
            </a:r>
          </a:p>
        </p:txBody>
      </p:sp>
    </p:spTree>
    <p:extLst>
      <p:ext uri="{BB962C8B-B14F-4D97-AF65-F5344CB8AC3E}">
        <p14:creationId xmlns:p14="http://schemas.microsoft.com/office/powerpoint/2010/main" xmlns="" val="3638259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41636955"/>
              </p:ext>
            </p:extLst>
          </p:nvPr>
        </p:nvGraphicFramePr>
        <p:xfrm>
          <a:off x="467544" y="2132856"/>
          <a:ext cx="8153400" cy="4160126"/>
        </p:xfrm>
        <a:graphic>
          <a:graphicData uri="http://schemas.openxmlformats.org/drawingml/2006/table">
            <a:tbl>
              <a:tblPr firstRow="1" bandRow="1">
                <a:tableStyleId>{BDBED569-4797-4DF1-A0F4-6AAB3CD982D8}</a:tableStyleId>
              </a:tblPr>
              <a:tblGrid>
                <a:gridCol w="2435431">
                  <a:extLst>
                    <a:ext uri="{9D8B030D-6E8A-4147-A177-3AD203B41FA5}">
                      <a16:colId xmlns="" xmlns:a16="http://schemas.microsoft.com/office/drawing/2014/main" val="20000"/>
                    </a:ext>
                  </a:extLst>
                </a:gridCol>
                <a:gridCol w="5717969">
                  <a:extLst>
                    <a:ext uri="{9D8B030D-6E8A-4147-A177-3AD203B41FA5}">
                      <a16:colId xmlns="" xmlns:a16="http://schemas.microsoft.com/office/drawing/2014/main" val="20001"/>
                    </a:ext>
                  </a:extLst>
                </a:gridCol>
              </a:tblGrid>
              <a:tr h="1928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dirty="0">
                          <a:latin typeface="Times New Roman" pitchFamily="18" charset="0"/>
                          <a:cs typeface="Times New Roman" pitchFamily="18" charset="0"/>
                        </a:rPr>
                        <a:t>FORM</a:t>
                      </a:r>
                      <a:r>
                        <a:rPr lang="en-IN" sz="1800" b="1" baseline="0" dirty="0">
                          <a:latin typeface="Times New Roman" pitchFamily="18" charset="0"/>
                          <a:cs typeface="Times New Roman" pitchFamily="18" charset="0"/>
                        </a:rPr>
                        <a:t> NO. </a:t>
                      </a:r>
                      <a:endParaRPr lang="en-US" sz="1800" b="1" i="1" dirty="0">
                        <a:latin typeface="Times New Roman" pitchFamily="18" charset="0"/>
                        <a:cs typeface="Times New Roman" pitchFamily="18" charset="0"/>
                      </a:endParaRPr>
                    </a:p>
                    <a:p>
                      <a:pPr algn="ctr"/>
                      <a:endParaRPr lang="en-US" sz="1800" b="1" i="1" dirty="0">
                        <a:latin typeface="Times New Roman" pitchFamily="18" charset="0"/>
                        <a:cs typeface="Times New Roman" pitchFamily="18" charset="0"/>
                      </a:endParaRPr>
                    </a:p>
                  </a:txBody>
                  <a:tcPr>
                    <a:solidFill>
                      <a:schemeClr val="accent6">
                        <a:lumMod val="20000"/>
                        <a:lumOff val="80000"/>
                      </a:schemeClr>
                    </a:solidFill>
                  </a:tcPr>
                </a:tc>
                <a:tc>
                  <a:txBody>
                    <a:bodyPr/>
                    <a:lstStyle/>
                    <a:p>
                      <a:pPr algn="ctr"/>
                      <a:r>
                        <a:rPr lang="en-IN" sz="1800" b="1" dirty="0">
                          <a:latin typeface="Times New Roman" pitchFamily="18" charset="0"/>
                          <a:cs typeface="Times New Roman" pitchFamily="18" charset="0"/>
                        </a:rPr>
                        <a:t>DESCRIPTION</a:t>
                      </a:r>
                      <a:endParaRPr lang="en-US" sz="1800" b="1" i="1" dirty="0">
                        <a:latin typeface="Times New Roman" pitchFamily="18" charset="0"/>
                        <a:cs typeface="Times New Roman" pitchFamily="18" charset="0"/>
                      </a:endParaRPr>
                    </a:p>
                  </a:txBody>
                  <a:tcPr>
                    <a:solidFill>
                      <a:schemeClr val="accent6">
                        <a:lumMod val="20000"/>
                        <a:lumOff val="80000"/>
                      </a:schemeClr>
                    </a:solidFill>
                  </a:tcPr>
                </a:tc>
                <a:extLst>
                  <a:ext uri="{0D108BD9-81ED-4DB2-BD59-A6C34878D82A}">
                    <a16:rowId xmlns="" xmlns:a16="http://schemas.microsoft.com/office/drawing/2014/main" val="10001"/>
                  </a:ext>
                </a:extLst>
              </a:tr>
              <a:tr h="343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i="0" dirty="0">
                          <a:latin typeface="Times New Roman" pitchFamily="18" charset="0"/>
                          <a:cs typeface="Times New Roman" pitchFamily="18" charset="0"/>
                        </a:rPr>
                        <a:t>FORM</a:t>
                      </a:r>
                      <a:r>
                        <a:rPr lang="en-IN" sz="1800" i="0" baseline="0" dirty="0">
                          <a:latin typeface="Times New Roman" pitchFamily="18" charset="0"/>
                          <a:cs typeface="Times New Roman" pitchFamily="18" charset="0"/>
                        </a:rPr>
                        <a:t> NCLT-1</a:t>
                      </a:r>
                      <a:endParaRPr lang="en-US" sz="1800" i="0" dirty="0">
                        <a:latin typeface="Times New Roman" pitchFamily="18" charset="0"/>
                        <a:cs typeface="Times New Roman" pitchFamily="18" charset="0"/>
                      </a:endParaRPr>
                    </a:p>
                  </a:txBody>
                  <a:tcPr>
                    <a:solidFill>
                      <a:schemeClr val="accent6">
                        <a:lumMod val="20000"/>
                        <a:lumOff val="80000"/>
                        <a:alpha val="20000"/>
                      </a:schemeClr>
                    </a:solidFill>
                  </a:tcPr>
                </a:tc>
                <a:tc>
                  <a:txBody>
                    <a:bodyPr/>
                    <a:lstStyle/>
                    <a:p>
                      <a:pPr algn="ctr"/>
                      <a:r>
                        <a:rPr lang="en-US" sz="1800" kern="1200" dirty="0">
                          <a:solidFill>
                            <a:schemeClr val="tx1"/>
                          </a:solidFill>
                          <a:latin typeface="Times New Roman" pitchFamily="18" charset="0"/>
                          <a:ea typeface="+mn-ea"/>
                          <a:cs typeface="Times New Roman" pitchFamily="18" charset="0"/>
                        </a:rPr>
                        <a:t>Original Application/Reply/Rejoinder/Interlocutory Application/filing of any additional documents</a:t>
                      </a:r>
                      <a:endParaRPr lang="en-IN" sz="1800" kern="1200" dirty="0">
                        <a:solidFill>
                          <a:schemeClr val="tx1"/>
                        </a:solidFill>
                        <a:latin typeface="Times New Roman" pitchFamily="18" charset="0"/>
                        <a:ea typeface="+mn-ea"/>
                        <a:cs typeface="Times New Roman" pitchFamily="18" charset="0"/>
                      </a:endParaRPr>
                    </a:p>
                  </a:txBody>
                  <a:tcPr>
                    <a:solidFill>
                      <a:schemeClr val="accent6">
                        <a:lumMod val="20000"/>
                        <a:lumOff val="80000"/>
                        <a:alpha val="20000"/>
                      </a:schemeClr>
                    </a:solidFill>
                  </a:tcPr>
                </a:tc>
                <a:extLst>
                  <a:ext uri="{0D108BD9-81ED-4DB2-BD59-A6C34878D82A}">
                    <a16:rowId xmlns="" xmlns:a16="http://schemas.microsoft.com/office/drawing/2014/main" val="10002"/>
                  </a:ext>
                </a:extLst>
              </a:tr>
              <a:tr h="600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FORM</a:t>
                      </a:r>
                      <a:r>
                        <a:rPr lang="en-IN" sz="1800" baseline="0" dirty="0">
                          <a:latin typeface="Times New Roman" pitchFamily="18" charset="0"/>
                          <a:cs typeface="Times New Roman" pitchFamily="18" charset="0"/>
                        </a:rPr>
                        <a:t> NCLT-3-C</a:t>
                      </a:r>
                      <a:endParaRPr lang="en-US" sz="1800" dirty="0">
                        <a:latin typeface="Times New Roman" pitchFamily="18" charset="0"/>
                        <a:cs typeface="Times New Roman" pitchFamily="18" charset="0"/>
                      </a:endParaRPr>
                    </a:p>
                    <a:p>
                      <a:pPr algn="ctr"/>
                      <a:endParaRPr lang="en-US" sz="1800" dirty="0">
                        <a:latin typeface="Times New Roman" pitchFamily="18" charset="0"/>
                        <a:cs typeface="Times New Roman" pitchFamily="18" charset="0"/>
                      </a:endParaRPr>
                    </a:p>
                  </a:txBody>
                  <a:tcPr>
                    <a:solidFill>
                      <a:schemeClr val="accent6">
                        <a:lumMod val="20000"/>
                        <a:lumOff val="80000"/>
                      </a:schemeClr>
                    </a:solidFill>
                  </a:tcPr>
                </a:tc>
                <a:tc>
                  <a:txBody>
                    <a:bodyPr/>
                    <a:lstStyle/>
                    <a:p>
                      <a:pPr algn="ctr"/>
                      <a:r>
                        <a:rPr lang="en-US" sz="1800" dirty="0">
                          <a:latin typeface="Times New Roman" pitchFamily="18" charset="0"/>
                          <a:cs typeface="Times New Roman" pitchFamily="18" charset="0"/>
                        </a:rPr>
                        <a:t>Memorandum of Caveat</a:t>
                      </a:r>
                    </a:p>
                  </a:txBody>
                  <a:tcPr>
                    <a:solidFill>
                      <a:schemeClr val="accent6">
                        <a:lumMod val="20000"/>
                        <a:lumOff val="80000"/>
                      </a:schemeClr>
                    </a:solidFill>
                  </a:tcPr>
                </a:tc>
                <a:extLst>
                  <a:ext uri="{0D108BD9-81ED-4DB2-BD59-A6C34878D82A}">
                    <a16:rowId xmlns="" xmlns:a16="http://schemas.microsoft.com/office/drawing/2014/main" val="10003"/>
                  </a:ext>
                </a:extLst>
              </a:tr>
              <a:tr h="600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FORM</a:t>
                      </a:r>
                      <a:r>
                        <a:rPr lang="en-IN" sz="1800" baseline="0" dirty="0">
                          <a:latin typeface="Times New Roman" pitchFamily="18" charset="0"/>
                          <a:cs typeface="Times New Roman" pitchFamily="18" charset="0"/>
                        </a:rPr>
                        <a:t> NCLT-6</a:t>
                      </a:r>
                      <a:endParaRPr lang="en-US" sz="1800" dirty="0">
                        <a:latin typeface="Times New Roman" pitchFamily="18" charset="0"/>
                        <a:cs typeface="Times New Roman" pitchFamily="18" charset="0"/>
                      </a:endParaRPr>
                    </a:p>
                  </a:txBody>
                  <a:tcPr>
                    <a:solidFill>
                      <a:schemeClr val="accent6">
                        <a:lumMod val="20000"/>
                        <a:lumOff val="80000"/>
                        <a:alpha val="20000"/>
                      </a:schemeClr>
                    </a:solidFill>
                  </a:tcPr>
                </a:tc>
                <a:tc>
                  <a:txBody>
                    <a:bodyPr/>
                    <a:lstStyle/>
                    <a:p>
                      <a:pPr algn="ctr"/>
                      <a:r>
                        <a:rPr lang="en-US" sz="1800" dirty="0">
                          <a:latin typeface="Times New Roman" pitchFamily="18" charset="0"/>
                          <a:cs typeface="Times New Roman" pitchFamily="18" charset="0"/>
                        </a:rPr>
                        <a:t>General</a:t>
                      </a:r>
                      <a:r>
                        <a:rPr lang="en-US" sz="1800" baseline="0" dirty="0">
                          <a:latin typeface="Times New Roman" pitchFamily="18" charset="0"/>
                          <a:cs typeface="Times New Roman" pitchFamily="18" charset="0"/>
                        </a:rPr>
                        <a:t> Affidavit verifying Petition</a:t>
                      </a:r>
                      <a:endParaRPr lang="en-US" sz="1800" dirty="0">
                        <a:latin typeface="Times New Roman" pitchFamily="18" charset="0"/>
                        <a:cs typeface="Times New Roman" pitchFamily="18" charset="0"/>
                      </a:endParaRPr>
                    </a:p>
                  </a:txBody>
                  <a:tcPr>
                    <a:solidFill>
                      <a:schemeClr val="accent6">
                        <a:lumMod val="20000"/>
                        <a:lumOff val="80000"/>
                        <a:alpha val="20000"/>
                      </a:schemeClr>
                    </a:solidFill>
                  </a:tcPr>
                </a:tc>
                <a:extLst>
                  <a:ext uri="{0D108BD9-81ED-4DB2-BD59-A6C34878D82A}">
                    <a16:rowId xmlns="" xmlns:a16="http://schemas.microsoft.com/office/drawing/2014/main" val="10004"/>
                  </a:ext>
                </a:extLst>
              </a:tr>
              <a:tr h="8194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FORM</a:t>
                      </a:r>
                      <a:r>
                        <a:rPr lang="en-IN" sz="1800" baseline="0" dirty="0">
                          <a:latin typeface="Times New Roman" pitchFamily="18" charset="0"/>
                          <a:cs typeface="Times New Roman" pitchFamily="18" charset="0"/>
                        </a:rPr>
                        <a:t> NCLT-9</a:t>
                      </a:r>
                      <a:endParaRPr lang="en-US" sz="1800" dirty="0">
                        <a:latin typeface="Times New Roman" pitchFamily="18" charset="0"/>
                        <a:cs typeface="Times New Roman" pitchFamily="18" charset="0"/>
                      </a:endParaRPr>
                    </a:p>
                    <a:p>
                      <a:pPr algn="ctr"/>
                      <a:endParaRPr lang="en-US" sz="1800" dirty="0">
                        <a:latin typeface="Times New Roman" pitchFamily="18" charset="0"/>
                        <a:cs typeface="Times New Roman" pitchFamily="18" charset="0"/>
                      </a:endParaRPr>
                    </a:p>
                  </a:txBody>
                  <a:tcPr>
                    <a:solidFill>
                      <a:schemeClr val="accent6">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Appeal/Petition/ Application in form of affidavit</a:t>
                      </a:r>
                      <a:endParaRPr lang="en-US" sz="1800" dirty="0">
                        <a:latin typeface="Times New Roman" pitchFamily="18" charset="0"/>
                        <a:cs typeface="Times New Roman" pitchFamily="18" charset="0"/>
                      </a:endParaRPr>
                    </a:p>
                    <a:p>
                      <a:pPr algn="ctr"/>
                      <a:endParaRPr lang="en-US" sz="1800" dirty="0">
                        <a:latin typeface="Times New Roman" pitchFamily="18" charset="0"/>
                        <a:cs typeface="Times New Roman" pitchFamily="18" charset="0"/>
                      </a:endParaRPr>
                    </a:p>
                  </a:txBody>
                  <a:tcPr>
                    <a:solidFill>
                      <a:schemeClr val="accent6">
                        <a:lumMod val="20000"/>
                        <a:lumOff val="80000"/>
                      </a:schemeClr>
                    </a:solidFill>
                  </a:tcPr>
                </a:tc>
                <a:extLst>
                  <a:ext uri="{0D108BD9-81ED-4DB2-BD59-A6C34878D82A}">
                    <a16:rowId xmlns="" xmlns:a16="http://schemas.microsoft.com/office/drawing/2014/main" val="10005"/>
                  </a:ext>
                </a:extLst>
              </a:tr>
              <a:tr h="819472">
                <a:tc>
                  <a:txBody>
                    <a:bodyPr/>
                    <a:lstStyle/>
                    <a:p>
                      <a:pPr algn="ctr"/>
                      <a:r>
                        <a:rPr lang="en-IN" sz="1800" dirty="0">
                          <a:latin typeface="Times New Roman" pitchFamily="18" charset="0"/>
                          <a:cs typeface="Times New Roman" pitchFamily="18" charset="0"/>
                        </a:rPr>
                        <a:t>FORM</a:t>
                      </a:r>
                      <a:r>
                        <a:rPr lang="en-IN" sz="1800" baseline="0" dirty="0">
                          <a:latin typeface="Times New Roman" pitchFamily="18" charset="0"/>
                          <a:cs typeface="Times New Roman" pitchFamily="18" charset="0"/>
                        </a:rPr>
                        <a:t> NCLT-12</a:t>
                      </a:r>
                      <a:endParaRPr lang="en-US" sz="1800" dirty="0">
                        <a:latin typeface="Times New Roman" pitchFamily="18" charset="0"/>
                        <a:cs typeface="Times New Roman" pitchFamily="18" charset="0"/>
                      </a:endParaRPr>
                    </a:p>
                  </a:txBody>
                  <a:tcPr>
                    <a:solidFill>
                      <a:schemeClr val="accent6">
                        <a:lumMod val="20000"/>
                        <a:lumOff val="80000"/>
                        <a:alpha val="2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Memorandum of Appearance</a:t>
                      </a:r>
                      <a:endParaRPr lang="en-US" sz="1800" dirty="0">
                        <a:latin typeface="Times New Roman" pitchFamily="18" charset="0"/>
                        <a:cs typeface="Times New Roman" pitchFamily="18" charset="0"/>
                      </a:endParaRPr>
                    </a:p>
                    <a:p>
                      <a:pPr algn="ctr"/>
                      <a:endParaRPr lang="en-US" sz="1800" dirty="0">
                        <a:latin typeface="Times New Roman" pitchFamily="18" charset="0"/>
                        <a:cs typeface="Times New Roman" pitchFamily="18" charset="0"/>
                      </a:endParaRPr>
                    </a:p>
                  </a:txBody>
                  <a:tcPr>
                    <a:solidFill>
                      <a:schemeClr val="accent6">
                        <a:lumMod val="20000"/>
                        <a:lumOff val="80000"/>
                        <a:alpha val="20000"/>
                      </a:schemeClr>
                    </a:solidFill>
                  </a:tcPr>
                </a:tc>
                <a:extLst>
                  <a:ext uri="{0D108BD9-81ED-4DB2-BD59-A6C34878D82A}">
                    <a16:rowId xmlns="" xmlns:a16="http://schemas.microsoft.com/office/drawing/2014/main" val="1841378359"/>
                  </a:ext>
                </a:extLst>
              </a:tr>
            </a:tbl>
          </a:graphicData>
        </a:graphic>
      </p:graphicFrame>
      <p:sp>
        <p:nvSpPr>
          <p:cNvPr id="7" name="Title 1">
            <a:extLst>
              <a:ext uri="{FF2B5EF4-FFF2-40B4-BE49-F238E27FC236}">
                <a16:creationId xmlns="" xmlns:a16="http://schemas.microsoft.com/office/drawing/2014/main" id="{36C4380A-FF04-4872-894D-452F6B1C2798}"/>
              </a:ext>
            </a:extLst>
          </p:cNvPr>
          <p:cNvSpPr>
            <a:spLocks noGrp="1"/>
          </p:cNvSpPr>
          <p:nvPr>
            <p:ph type="title"/>
          </p:nvPr>
        </p:nvSpPr>
        <p:spPr>
          <a:xfrm>
            <a:off x="581025" y="548681"/>
            <a:ext cx="7989888" cy="1080120"/>
          </a:xfrm>
        </p:spPr>
        <p:txBody>
          <a:bodyPr>
            <a:normAutofit/>
          </a:bodyPr>
          <a:lstStyle/>
          <a:p>
            <a:pPr algn="ctr"/>
            <a:r>
              <a:rPr lang="en-IN" b="1" dirty="0">
                <a:latin typeface="Georgia" pitchFamily="18" charset="0"/>
              </a:rPr>
              <a:t>FEW FORMS W.R.T </a:t>
            </a:r>
            <a:r>
              <a:rPr lang="en-US" b="1" dirty="0">
                <a:latin typeface="Georgia" pitchFamily="18" charset="0"/>
              </a:rPr>
              <a:t>NATIONAL COMPANY LAW TRIBUNAL RULES,2016</a:t>
            </a:r>
            <a:endParaRPr lang="en-IN" dirty="0"/>
          </a:p>
        </p:txBody>
      </p:sp>
      <p:sp>
        <p:nvSpPr>
          <p:cNvPr id="4" name="TextBox 3">
            <a:extLst>
              <a:ext uri="{FF2B5EF4-FFF2-40B4-BE49-F238E27FC236}">
                <a16:creationId xmlns="" xmlns:a16="http://schemas.microsoft.com/office/drawing/2014/main" id="{435F376E-2E17-408A-B903-49F2F9F8C06E}"/>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27</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97A3CEBB-2550-4D0E-9C7D-0104767EE33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7544" y="2132856"/>
            <a:ext cx="8246701" cy="4213797"/>
          </a:xfrm>
        </p:spPr>
      </p:pic>
      <p:sp>
        <p:nvSpPr>
          <p:cNvPr id="4" name="Title 1">
            <a:extLst>
              <a:ext uri="{FF2B5EF4-FFF2-40B4-BE49-F238E27FC236}">
                <a16:creationId xmlns="" xmlns:a16="http://schemas.microsoft.com/office/drawing/2014/main" id="{A362FA97-C622-4A69-BAFB-408D9209458E}"/>
              </a:ext>
            </a:extLst>
          </p:cNvPr>
          <p:cNvSpPr>
            <a:spLocks noGrp="1"/>
          </p:cNvSpPr>
          <p:nvPr>
            <p:ph type="title"/>
          </p:nvPr>
        </p:nvSpPr>
        <p:spPr>
          <a:xfrm>
            <a:off x="581025" y="687388"/>
            <a:ext cx="7989888" cy="1082675"/>
          </a:xfrm>
        </p:spPr>
        <p:txBody>
          <a:bodyPr>
            <a:normAutofit/>
          </a:bodyPr>
          <a:lstStyle/>
          <a:p>
            <a:pPr algn="ctr"/>
            <a:r>
              <a:rPr lang="en-US" b="1" dirty="0">
                <a:latin typeface="Georgia" pitchFamily="18" charset="0"/>
              </a:rPr>
              <a:t>APPEARANCE, ART OF ADVOCACY &amp; COURT CRAFT</a:t>
            </a:r>
            <a:endParaRPr lang="en-IN" dirty="0"/>
          </a:p>
        </p:txBody>
      </p:sp>
      <p:sp>
        <p:nvSpPr>
          <p:cNvPr id="5" name="TextBox 4">
            <a:extLst>
              <a:ext uri="{FF2B5EF4-FFF2-40B4-BE49-F238E27FC236}">
                <a16:creationId xmlns="" xmlns:a16="http://schemas.microsoft.com/office/drawing/2014/main" id="{6669C31E-2981-4B6B-AB2F-7E46118CC062}"/>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28</a:t>
            </a:r>
          </a:p>
        </p:txBody>
      </p:sp>
    </p:spTree>
    <p:extLst>
      <p:ext uri="{BB962C8B-B14F-4D97-AF65-F5344CB8AC3E}">
        <p14:creationId xmlns:p14="http://schemas.microsoft.com/office/powerpoint/2010/main" xmlns="" val="17293681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 xmlns:a16="http://schemas.microsoft.com/office/drawing/2014/main" id="{550F456B-D576-48BD-8AA0-5E259642AA79}"/>
              </a:ext>
            </a:extLst>
          </p:cNvPr>
          <p:cNvSpPr>
            <a:spLocks noGrp="1"/>
          </p:cNvSpPr>
          <p:nvPr>
            <p:ph idx="1"/>
          </p:nvPr>
        </p:nvSpPr>
        <p:spPr>
          <a:xfrm>
            <a:off x="581025" y="2227263"/>
            <a:ext cx="7989888" cy="3632200"/>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marL="0" indent="0" algn="ctr">
              <a:lnSpc>
                <a:spcPts val="3400"/>
              </a:lnSpc>
              <a:buNone/>
            </a:pPr>
            <a:endParaRPr lang="en-IN" sz="8000" b="1" u="sng" dirty="0">
              <a:effectLst>
                <a:outerShdw blurRad="38100" dist="38100" dir="2700000" algn="tl">
                  <a:srgbClr val="000000">
                    <a:alpha val="43137"/>
                  </a:srgbClr>
                </a:outerShdw>
              </a:effectLst>
              <a:latin typeface="Georgia" panose="02040502050405020303" pitchFamily="18" charset="0"/>
              <a:cs typeface="Times New Roman" pitchFamily="18" charset="0"/>
            </a:endParaRPr>
          </a:p>
          <a:p>
            <a:pPr marL="0" indent="0" algn="ctr">
              <a:lnSpc>
                <a:spcPts val="3400"/>
              </a:lnSpc>
              <a:buNone/>
            </a:pPr>
            <a:r>
              <a:rPr lang="en-IN" sz="8000" b="1" u="sng" dirty="0">
                <a:effectLst>
                  <a:outerShdw blurRad="38100" dist="38100" dir="2700000" algn="tl">
                    <a:srgbClr val="000000">
                      <a:alpha val="43137"/>
                    </a:srgbClr>
                  </a:outerShdw>
                </a:effectLst>
                <a:latin typeface="Georgia" panose="02040502050405020303" pitchFamily="18" charset="0"/>
                <a:cs typeface="Times New Roman" pitchFamily="18" charset="0"/>
              </a:rPr>
              <a:t>Art of Advocacy &amp; Court Craft</a:t>
            </a:r>
          </a:p>
          <a:p>
            <a:pPr algn="just">
              <a:lnSpc>
                <a:spcPts val="3400"/>
              </a:lnSpc>
            </a:pPr>
            <a:r>
              <a:rPr lang="en-IN" sz="6400" dirty="0">
                <a:latin typeface="Georgia" panose="02040502050405020303" pitchFamily="18" charset="0"/>
                <a:cs typeface="Times New Roman" pitchFamily="18" charset="0"/>
              </a:rPr>
              <a:t>Preparing a case, knowing the law and the precedents are not sufficient to present the case before the Tribunal. This requires a lot of human skills apart from technical and procedural skills. </a:t>
            </a:r>
          </a:p>
          <a:p>
            <a:pPr algn="just">
              <a:lnSpc>
                <a:spcPts val="3400"/>
              </a:lnSpc>
            </a:pPr>
            <a:r>
              <a:rPr lang="en-IN" sz="6400" i="1" dirty="0">
                <a:latin typeface="Georgia" panose="02040502050405020303" pitchFamily="18" charset="0"/>
                <a:cs typeface="Times New Roman" pitchFamily="18" charset="0"/>
              </a:rPr>
              <a:t>Some of the key points to be considered while appearing &amp; pleading the case before Tribunal.</a:t>
            </a:r>
          </a:p>
          <a:p>
            <a:pPr algn="just">
              <a:lnSpc>
                <a:spcPct val="160000"/>
              </a:lnSpc>
              <a:buNone/>
            </a:pPr>
            <a:r>
              <a:rPr lang="en-IN" sz="6400" b="1" dirty="0">
                <a:solidFill>
                  <a:schemeClr val="accent3">
                    <a:lumMod val="50000"/>
                  </a:schemeClr>
                </a:solidFill>
                <a:latin typeface="Georgia" panose="02040502050405020303" pitchFamily="18" charset="0"/>
              </a:rPr>
              <a:t>	</a:t>
            </a:r>
            <a:endParaRPr lang="en-US" sz="6400" b="1" i="1" dirty="0">
              <a:solidFill>
                <a:schemeClr val="accent3">
                  <a:lumMod val="50000"/>
                </a:schemeClr>
              </a:solidFill>
              <a:latin typeface="Georgia"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6" name="Title 1">
            <a:extLst>
              <a:ext uri="{FF2B5EF4-FFF2-40B4-BE49-F238E27FC236}">
                <a16:creationId xmlns="" xmlns:a16="http://schemas.microsoft.com/office/drawing/2014/main" id="{3641AE11-663B-49D5-A8ED-188A8C29CEFF}"/>
              </a:ext>
            </a:extLst>
          </p:cNvPr>
          <p:cNvSpPr>
            <a:spLocks noGrp="1"/>
          </p:cNvSpPr>
          <p:nvPr>
            <p:ph type="title"/>
          </p:nvPr>
        </p:nvSpPr>
        <p:spPr>
          <a:xfrm>
            <a:off x="581025" y="687388"/>
            <a:ext cx="7989888" cy="1082675"/>
          </a:xfrm>
        </p:spPr>
        <p:txBody>
          <a:bodyPr>
            <a:normAutofit/>
          </a:bodyPr>
          <a:lstStyle/>
          <a:p>
            <a:pPr algn="ctr"/>
            <a:r>
              <a:rPr lang="en-US" b="1" dirty="0">
                <a:latin typeface="Georgia" pitchFamily="18" charset="0"/>
              </a:rPr>
              <a:t>APPEARANCE, ART OF ADVOCACY &amp; COURT CRAFT</a:t>
            </a:r>
            <a:endParaRPr lang="en-IN" dirty="0"/>
          </a:p>
        </p:txBody>
      </p:sp>
      <p:sp>
        <p:nvSpPr>
          <p:cNvPr id="4" name="TextBox 3">
            <a:extLst>
              <a:ext uri="{FF2B5EF4-FFF2-40B4-BE49-F238E27FC236}">
                <a16:creationId xmlns="" xmlns:a16="http://schemas.microsoft.com/office/drawing/2014/main" id="{CE6BAFB7-45EA-4BC0-B835-63AB0BF0726E}"/>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29</a:t>
            </a:r>
          </a:p>
        </p:txBody>
      </p:sp>
    </p:spTree>
    <p:extLst>
      <p:ext uri="{BB962C8B-B14F-4D97-AF65-F5344CB8AC3E}">
        <p14:creationId xmlns:p14="http://schemas.microsoft.com/office/powerpoint/2010/main" xmlns="" val="874166545"/>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B7FFCA8-1EE1-40CD-90DB-7018599CFBFC}"/>
              </a:ext>
            </a:extLst>
          </p:cNvPr>
          <p:cNvSpPr>
            <a:spLocks noGrp="1"/>
          </p:cNvSpPr>
          <p:nvPr>
            <p:ph type="title"/>
          </p:nvPr>
        </p:nvSpPr>
        <p:spPr>
          <a:xfrm>
            <a:off x="581025" y="687388"/>
            <a:ext cx="7989888" cy="1082675"/>
          </a:xfrm>
        </p:spPr>
        <p:txBody>
          <a:bodyPr>
            <a:normAutofit/>
          </a:bodyPr>
          <a:lstStyle/>
          <a:p>
            <a:pPr algn="ctr"/>
            <a:r>
              <a:rPr lang="en-US" b="1" dirty="0">
                <a:latin typeface="Georgia" pitchFamily="18" charset="0"/>
              </a:rPr>
              <a:t>APPEARANCE, ART OF ADVOCACY &amp; COURT CRAFT</a:t>
            </a:r>
            <a:endParaRPr lang="en-IN" dirty="0"/>
          </a:p>
        </p:txBody>
      </p:sp>
      <p:sp>
        <p:nvSpPr>
          <p:cNvPr id="5" name="Content Placeholder 5">
            <a:extLst>
              <a:ext uri="{FF2B5EF4-FFF2-40B4-BE49-F238E27FC236}">
                <a16:creationId xmlns="" xmlns:a16="http://schemas.microsoft.com/office/drawing/2014/main" id="{7FAB3C58-7FCB-4175-A06B-5563AE3372FA}"/>
              </a:ext>
            </a:extLst>
          </p:cNvPr>
          <p:cNvSpPr>
            <a:spLocks noGrp="1"/>
          </p:cNvSpPr>
          <p:nvPr>
            <p:ph idx="1"/>
          </p:nvPr>
        </p:nvSpPr>
        <p:spPr>
          <a:xfrm>
            <a:off x="581025" y="2227262"/>
            <a:ext cx="7989888" cy="4154065"/>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marL="457200" indent="-457200" algn="just">
              <a:lnSpc>
                <a:spcPts val="3400"/>
              </a:lnSpc>
              <a:buAutoNum type="arabicPeriod"/>
            </a:pPr>
            <a:r>
              <a:rPr lang="en-IN" sz="6800" b="1" dirty="0">
                <a:latin typeface="Georgia" panose="02040502050405020303" pitchFamily="18" charset="0"/>
                <a:cs typeface="Times New Roman" pitchFamily="18" charset="0"/>
              </a:rPr>
              <a:t>Leaving a good impression </a:t>
            </a:r>
            <a:r>
              <a:rPr lang="en-IN" sz="6800" dirty="0">
                <a:latin typeface="Georgia" panose="02040502050405020303" pitchFamily="18" charset="0"/>
                <a:cs typeface="Times New Roman" pitchFamily="18" charset="0"/>
              </a:rPr>
              <a:t>: Remember that you are always being observed.</a:t>
            </a:r>
            <a:endParaRPr lang="en-IN" sz="6800" i="1" dirty="0">
              <a:latin typeface="Georgia" panose="02040502050405020303" pitchFamily="18" charset="0"/>
              <a:cs typeface="Times New Roman" pitchFamily="18" charset="0"/>
            </a:endParaRPr>
          </a:p>
          <a:p>
            <a:pPr marL="457200" indent="-457200" algn="just">
              <a:lnSpc>
                <a:spcPts val="3400"/>
              </a:lnSpc>
              <a:buAutoNum type="arabicPeriod"/>
            </a:pPr>
            <a:r>
              <a:rPr lang="en-IN" sz="6800" b="1" dirty="0">
                <a:latin typeface="Georgia" panose="02040502050405020303" pitchFamily="18" charset="0"/>
                <a:cs typeface="Times New Roman" pitchFamily="18" charset="0"/>
              </a:rPr>
              <a:t>Observe mannerism </a:t>
            </a:r>
            <a:r>
              <a:rPr lang="en-IN" sz="6800" dirty="0">
                <a:latin typeface="Georgia" panose="02040502050405020303" pitchFamily="18" charset="0"/>
                <a:cs typeface="Times New Roman" pitchFamily="18" charset="0"/>
              </a:rPr>
              <a:t>: Be polite but firm in your conduct.</a:t>
            </a:r>
            <a:r>
              <a:rPr lang="en-IN" sz="6800" b="1" dirty="0">
                <a:latin typeface="Georgia" panose="02040502050405020303" pitchFamily="18" charset="0"/>
                <a:cs typeface="Times New Roman" pitchFamily="18" charset="0"/>
              </a:rPr>
              <a:t> </a:t>
            </a:r>
            <a:endParaRPr lang="en-IN" sz="6400" b="1" dirty="0">
              <a:latin typeface="Georgia" panose="02040502050405020303" pitchFamily="18" charset="0"/>
              <a:cs typeface="Times New Roman" pitchFamily="18" charset="0"/>
            </a:endParaRPr>
          </a:p>
          <a:p>
            <a:pPr marL="457200" indent="-457200" algn="just">
              <a:lnSpc>
                <a:spcPts val="3400"/>
              </a:lnSpc>
              <a:buFont typeface="Wingdings 2" panose="05020102010507070707" pitchFamily="18" charset="2"/>
              <a:buAutoNum type="arabicPeriod"/>
            </a:pPr>
            <a:r>
              <a:rPr lang="en-IN" sz="6800" b="1" dirty="0">
                <a:latin typeface="Georgia" panose="02040502050405020303" pitchFamily="18" charset="0"/>
                <a:cs typeface="Times New Roman" pitchFamily="18" charset="0"/>
              </a:rPr>
              <a:t>Be on time &amp; well prepared : </a:t>
            </a:r>
            <a:r>
              <a:rPr lang="en-IN" sz="6800" dirty="0">
                <a:latin typeface="Georgia" panose="02040502050405020303" pitchFamily="18" charset="0"/>
                <a:cs typeface="Times New Roman" pitchFamily="18" charset="0"/>
              </a:rPr>
              <a:t>Reach early so there is time to speak to opposing counsel for a last minute resolution . The court appreciates orderly conduct which creates a long lasting impression.</a:t>
            </a:r>
            <a:r>
              <a:rPr lang="en-IN" sz="7200" b="1" dirty="0">
                <a:latin typeface="Times New Roman" pitchFamily="18" charset="0"/>
                <a:cs typeface="Times New Roman" pitchFamily="18" charset="0"/>
              </a:rPr>
              <a:t> </a:t>
            </a:r>
          </a:p>
          <a:p>
            <a:pPr marL="457200" indent="-457200" algn="just">
              <a:lnSpc>
                <a:spcPts val="3400"/>
              </a:lnSpc>
              <a:buFont typeface="Wingdings 2" panose="05020102010507070707" pitchFamily="18" charset="2"/>
              <a:buAutoNum type="arabicPeriod"/>
            </a:pPr>
            <a:r>
              <a:rPr lang="en-IN" sz="6800" b="1" dirty="0">
                <a:latin typeface="Georgia" panose="02040502050405020303" pitchFamily="18" charset="0"/>
                <a:cs typeface="Times New Roman" pitchFamily="18" charset="0"/>
              </a:rPr>
              <a:t>Be friendly to the opposing counsel</a:t>
            </a:r>
            <a:r>
              <a:rPr lang="en-IN" sz="6800" dirty="0">
                <a:latin typeface="Georgia" panose="02040502050405020303" pitchFamily="18" charset="0"/>
                <a:cs typeface="Times New Roman" pitchFamily="18" charset="0"/>
              </a:rPr>
              <a:t>: Introduce yourself to opposing counsel and initiate a small conversation.</a:t>
            </a:r>
          </a:p>
          <a:p>
            <a:pPr marL="457200" indent="-457200" algn="just">
              <a:lnSpc>
                <a:spcPts val="3400"/>
              </a:lnSpc>
              <a:buAutoNum type="arabicPeriod"/>
            </a:pPr>
            <a:endParaRPr lang="en-IN" sz="6800" dirty="0">
              <a:latin typeface="Georgia" panose="02040502050405020303" pitchFamily="18" charset="0"/>
              <a:cs typeface="Times New Roman" pitchFamily="18" charset="0"/>
            </a:endParaRPr>
          </a:p>
          <a:p>
            <a:pPr algn="just">
              <a:lnSpc>
                <a:spcPct val="160000"/>
              </a:lnSpc>
              <a:buNone/>
            </a:pPr>
            <a:r>
              <a:rPr lang="en-IN" sz="6800" b="1" dirty="0">
                <a:solidFill>
                  <a:schemeClr val="accent3">
                    <a:lumMod val="50000"/>
                  </a:schemeClr>
                </a:solidFill>
                <a:latin typeface="Georgia" panose="02040502050405020303" pitchFamily="18" charset="0"/>
              </a:rPr>
              <a:t>	</a:t>
            </a:r>
            <a:endParaRPr lang="en-US" sz="6800" b="1" i="1" dirty="0">
              <a:solidFill>
                <a:schemeClr val="accent3">
                  <a:lumMod val="50000"/>
                </a:schemeClr>
              </a:solidFill>
              <a:latin typeface="Georgia" panose="02040502050405020303"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6" name="TextBox 5">
            <a:extLst>
              <a:ext uri="{FF2B5EF4-FFF2-40B4-BE49-F238E27FC236}">
                <a16:creationId xmlns="" xmlns:a16="http://schemas.microsoft.com/office/drawing/2014/main" id="{646B9D3E-2F4E-483B-AF05-E59F23D3BD3A}"/>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30</a:t>
            </a:r>
          </a:p>
        </p:txBody>
      </p:sp>
    </p:spTree>
    <p:extLst>
      <p:ext uri="{BB962C8B-B14F-4D97-AF65-F5344CB8AC3E}">
        <p14:creationId xmlns:p14="http://schemas.microsoft.com/office/powerpoint/2010/main" xmlns="" val="3081099636"/>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6FF89FE-84C3-408E-96B7-A736E6A1AE83}"/>
              </a:ext>
            </a:extLst>
          </p:cNvPr>
          <p:cNvSpPr>
            <a:spLocks noGrp="1"/>
          </p:cNvSpPr>
          <p:nvPr>
            <p:ph type="title"/>
          </p:nvPr>
        </p:nvSpPr>
        <p:spPr>
          <a:xfrm>
            <a:off x="581025" y="687388"/>
            <a:ext cx="7989888" cy="1082675"/>
          </a:xfrm>
        </p:spPr>
        <p:txBody>
          <a:bodyPr>
            <a:normAutofit/>
          </a:bodyPr>
          <a:lstStyle/>
          <a:p>
            <a:pPr algn="ctr"/>
            <a:r>
              <a:rPr lang="en-US" b="1" dirty="0">
                <a:latin typeface="Georgia" pitchFamily="18" charset="0"/>
              </a:rPr>
              <a:t>APPEARANCE, ART OF ADVOCACY &amp; COURT CRAFT</a:t>
            </a:r>
            <a:endParaRPr lang="en-IN" dirty="0"/>
          </a:p>
        </p:txBody>
      </p:sp>
      <p:sp>
        <p:nvSpPr>
          <p:cNvPr id="5" name="Content Placeholder 5">
            <a:extLst>
              <a:ext uri="{FF2B5EF4-FFF2-40B4-BE49-F238E27FC236}">
                <a16:creationId xmlns="" xmlns:a16="http://schemas.microsoft.com/office/drawing/2014/main" id="{8EFB4451-D750-47DA-83AB-B4936286FFC1}"/>
              </a:ext>
            </a:extLst>
          </p:cNvPr>
          <p:cNvSpPr>
            <a:spLocks noGrp="1"/>
          </p:cNvSpPr>
          <p:nvPr>
            <p:ph idx="1"/>
          </p:nvPr>
        </p:nvSpPr>
        <p:spPr>
          <a:xfrm>
            <a:off x="467544" y="2227263"/>
            <a:ext cx="8280919" cy="3632200"/>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marL="0" indent="0" algn="just">
              <a:lnSpc>
                <a:spcPts val="3400"/>
              </a:lnSpc>
              <a:buNone/>
            </a:pPr>
            <a:r>
              <a:rPr lang="en-IN" sz="6800" b="1" dirty="0">
                <a:solidFill>
                  <a:schemeClr val="accent3">
                    <a:lumMod val="75000"/>
                  </a:schemeClr>
                </a:solidFill>
                <a:latin typeface="Georgia" panose="02040502050405020303" pitchFamily="18" charset="0"/>
                <a:cs typeface="Times New Roman" pitchFamily="18" charset="0"/>
              </a:rPr>
              <a:t>5</a:t>
            </a:r>
            <a:r>
              <a:rPr lang="en-IN" sz="6800" dirty="0">
                <a:latin typeface="Georgia" panose="02040502050405020303" pitchFamily="18" charset="0"/>
                <a:cs typeface="Times New Roman" pitchFamily="18" charset="0"/>
              </a:rPr>
              <a:t>.    </a:t>
            </a:r>
            <a:r>
              <a:rPr lang="en-IN" sz="6800" b="1" dirty="0">
                <a:latin typeface="Georgia" panose="02040502050405020303" pitchFamily="18" charset="0"/>
                <a:cs typeface="Times New Roman" pitchFamily="18" charset="0"/>
              </a:rPr>
              <a:t>Keep your client informed : </a:t>
            </a:r>
            <a:r>
              <a:rPr lang="en-IN" sz="6800" dirty="0">
                <a:latin typeface="Georgia" panose="02040502050405020303" pitchFamily="18" charset="0"/>
                <a:cs typeface="Times New Roman" pitchFamily="18" charset="0"/>
              </a:rPr>
              <a:t>Talk to your client in language they           </a:t>
            </a:r>
          </a:p>
          <a:p>
            <a:pPr marL="0" indent="0" algn="just">
              <a:lnSpc>
                <a:spcPts val="3400"/>
              </a:lnSpc>
              <a:buNone/>
            </a:pPr>
            <a:r>
              <a:rPr lang="en-IN" sz="6800" dirty="0">
                <a:latin typeface="Georgia" panose="02040502050405020303" pitchFamily="18" charset="0"/>
                <a:cs typeface="Times New Roman" pitchFamily="18" charset="0"/>
              </a:rPr>
              <a:t>       understand. A well-informed client seems to be a much more settled client</a:t>
            </a:r>
          </a:p>
          <a:p>
            <a:pPr marL="0" indent="0" algn="just">
              <a:lnSpc>
                <a:spcPts val="3400"/>
              </a:lnSpc>
              <a:buNone/>
            </a:pPr>
            <a:r>
              <a:rPr lang="en-IN" sz="6800" b="1" dirty="0">
                <a:solidFill>
                  <a:schemeClr val="accent3">
                    <a:lumMod val="75000"/>
                  </a:schemeClr>
                </a:solidFill>
                <a:latin typeface="Georgia" panose="02040502050405020303" pitchFamily="18" charset="0"/>
                <a:cs typeface="Times New Roman" pitchFamily="18" charset="0"/>
              </a:rPr>
              <a:t>6. </a:t>
            </a:r>
            <a:r>
              <a:rPr lang="en-IN" sz="7200" b="1" dirty="0">
                <a:latin typeface="Times New Roman" pitchFamily="18" charset="0"/>
                <a:cs typeface="Times New Roman" pitchFamily="18" charset="0"/>
              </a:rPr>
              <a:t>Kno</a:t>
            </a:r>
            <a:r>
              <a:rPr lang="en-IN" sz="6800" b="1" dirty="0">
                <a:latin typeface="Georgia" panose="02040502050405020303" pitchFamily="18" charset="0"/>
                <a:cs typeface="Times New Roman" pitchFamily="18" charset="0"/>
              </a:rPr>
              <a:t>w your audience</a:t>
            </a:r>
            <a:r>
              <a:rPr lang="en-IN" sz="6800" dirty="0">
                <a:latin typeface="Georgia" panose="02040502050405020303" pitchFamily="18" charset="0"/>
                <a:cs typeface="Times New Roman" pitchFamily="18" charset="0"/>
              </a:rPr>
              <a:t>: Every Tribunal is different. Therefore, tailor your         </a:t>
            </a:r>
          </a:p>
          <a:p>
            <a:pPr marL="0" indent="0" algn="just">
              <a:lnSpc>
                <a:spcPts val="3400"/>
              </a:lnSpc>
              <a:buNone/>
            </a:pPr>
            <a:r>
              <a:rPr lang="en-IN" sz="6800" dirty="0">
                <a:latin typeface="Georgia" panose="02040502050405020303" pitchFamily="18" charset="0"/>
                <a:cs typeface="Times New Roman" pitchFamily="18" charset="0"/>
              </a:rPr>
              <a:t>     advocacy style to suit the forum.</a:t>
            </a:r>
          </a:p>
          <a:p>
            <a:pPr marL="0" indent="0" algn="just">
              <a:lnSpc>
                <a:spcPts val="3400"/>
              </a:lnSpc>
              <a:buNone/>
            </a:pPr>
            <a:r>
              <a:rPr lang="en-IN" sz="6800" b="1" dirty="0">
                <a:solidFill>
                  <a:schemeClr val="accent3">
                    <a:lumMod val="75000"/>
                  </a:schemeClr>
                </a:solidFill>
                <a:latin typeface="Georgia" panose="02040502050405020303" pitchFamily="18" charset="0"/>
                <a:cs typeface="Times New Roman" pitchFamily="18" charset="0"/>
              </a:rPr>
              <a:t>7</a:t>
            </a:r>
            <a:r>
              <a:rPr lang="en-IN" sz="6800" b="1" dirty="0">
                <a:latin typeface="Georgia" panose="02040502050405020303" pitchFamily="18" charset="0"/>
                <a:cs typeface="Times New Roman" pitchFamily="18" charset="0"/>
              </a:rPr>
              <a:t>. Service of documents: </a:t>
            </a:r>
            <a:r>
              <a:rPr lang="en-IN" sz="6800" dirty="0">
                <a:latin typeface="Georgia" panose="02040502050405020303" pitchFamily="18" charset="0"/>
                <a:cs typeface="Times New Roman" pitchFamily="18" charset="0"/>
              </a:rPr>
              <a:t>While tendering documents/ citations to Tribunal, </a:t>
            </a:r>
          </a:p>
          <a:p>
            <a:pPr marL="0" indent="0" algn="just">
              <a:lnSpc>
                <a:spcPts val="3400"/>
              </a:lnSpc>
              <a:buNone/>
            </a:pPr>
            <a:r>
              <a:rPr lang="en-IN" sz="6800" dirty="0">
                <a:latin typeface="Georgia" panose="02040502050405020303" pitchFamily="18" charset="0"/>
                <a:cs typeface="Times New Roman" pitchFamily="18" charset="0"/>
              </a:rPr>
              <a:t>     ensure to have enough copies to   circulate to other side. </a:t>
            </a:r>
          </a:p>
          <a:p>
            <a:pPr marL="0" indent="0" algn="just">
              <a:lnSpc>
                <a:spcPts val="3400"/>
              </a:lnSpc>
              <a:buNone/>
            </a:pPr>
            <a:endParaRPr lang="en-IN" sz="6800" dirty="0">
              <a:latin typeface="Georgia" panose="02040502050405020303" pitchFamily="18" charset="0"/>
              <a:cs typeface="Times New Roman" pitchFamily="18" charset="0"/>
            </a:endParaRPr>
          </a:p>
          <a:p>
            <a:pPr marL="457200" indent="-457200" algn="just">
              <a:lnSpc>
                <a:spcPts val="3400"/>
              </a:lnSpc>
              <a:buAutoNum type="arabicPeriod"/>
            </a:pPr>
            <a:endParaRPr lang="en-IN" sz="6800" dirty="0">
              <a:latin typeface="Georgia" panose="02040502050405020303" pitchFamily="18" charset="0"/>
              <a:cs typeface="Times New Roman" pitchFamily="18" charset="0"/>
            </a:endParaRPr>
          </a:p>
          <a:p>
            <a:pPr algn="just">
              <a:lnSpc>
                <a:spcPct val="160000"/>
              </a:lnSpc>
              <a:buNone/>
            </a:pPr>
            <a:r>
              <a:rPr lang="en-IN" sz="6800" b="1" dirty="0">
                <a:solidFill>
                  <a:schemeClr val="accent3">
                    <a:lumMod val="50000"/>
                  </a:schemeClr>
                </a:solidFill>
                <a:latin typeface="Georgia" panose="02040502050405020303" pitchFamily="18" charset="0"/>
              </a:rPr>
              <a:t>	</a:t>
            </a:r>
            <a:endParaRPr lang="en-US" sz="6800" b="1" i="1" dirty="0">
              <a:solidFill>
                <a:schemeClr val="accent3">
                  <a:lumMod val="50000"/>
                </a:schemeClr>
              </a:solidFill>
              <a:latin typeface="Georgia" panose="02040502050405020303"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6" name="TextBox 5">
            <a:extLst>
              <a:ext uri="{FF2B5EF4-FFF2-40B4-BE49-F238E27FC236}">
                <a16:creationId xmlns="" xmlns:a16="http://schemas.microsoft.com/office/drawing/2014/main" id="{99D80153-484B-4AE3-BC73-7D789DD34F95}"/>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31</a:t>
            </a:r>
          </a:p>
        </p:txBody>
      </p:sp>
    </p:spTree>
    <p:extLst>
      <p:ext uri="{BB962C8B-B14F-4D97-AF65-F5344CB8AC3E}">
        <p14:creationId xmlns:p14="http://schemas.microsoft.com/office/powerpoint/2010/main" xmlns="" val="223625710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 xmlns:a16="http://schemas.microsoft.com/office/drawing/2014/main" id="{700D8580-0817-4814-B81B-01C28ACD07CB}"/>
              </a:ext>
            </a:extLst>
          </p:cNvPr>
          <p:cNvSpPr>
            <a:spLocks noGrp="1"/>
          </p:cNvSpPr>
          <p:nvPr>
            <p:ph idx="1"/>
          </p:nvPr>
        </p:nvSpPr>
        <p:spPr>
          <a:xfrm>
            <a:off x="577056" y="2204864"/>
            <a:ext cx="7989888" cy="3632200"/>
          </a:xfrm>
          <a:solidFill>
            <a:schemeClr val="accent3">
              <a:lumMod val="20000"/>
              <a:lumOff val="80000"/>
              <a:alpha val="46000"/>
            </a:schemeClr>
          </a:solidFill>
        </p:spPr>
        <p:txBody>
          <a:bodyPr>
            <a:normAutofit fontScale="25000" lnSpcReduction="20000"/>
          </a:bodyPr>
          <a:lstStyle/>
          <a:p>
            <a:pPr algn="just">
              <a:buNone/>
            </a:pPr>
            <a:r>
              <a:rPr lang="en-IN" sz="2400" dirty="0">
                <a:solidFill>
                  <a:schemeClr val="accent3">
                    <a:lumMod val="50000"/>
                  </a:schemeClr>
                </a:solidFill>
                <a:latin typeface="Georgia" pitchFamily="18" charset="0"/>
              </a:rPr>
              <a:t>   </a:t>
            </a:r>
          </a:p>
          <a:p>
            <a:pPr algn="just">
              <a:lnSpc>
                <a:spcPct val="160000"/>
              </a:lnSpc>
              <a:buNone/>
            </a:pPr>
            <a:endParaRPr lang="en-IN" sz="40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algn="just">
              <a:lnSpc>
                <a:spcPct val="160000"/>
              </a:lnSpc>
              <a:buNone/>
            </a:pPr>
            <a:endParaRPr lang="en-IN" sz="400" dirty="0">
              <a:solidFill>
                <a:schemeClr val="accent3">
                  <a:lumMod val="50000"/>
                </a:schemeClr>
              </a:solidFill>
              <a:latin typeface="Georgia" pitchFamily="18" charset="0"/>
            </a:endParaRPr>
          </a:p>
          <a:p>
            <a:pPr marL="0" indent="0" algn="just">
              <a:lnSpc>
                <a:spcPts val="3400"/>
              </a:lnSpc>
              <a:buNone/>
            </a:pPr>
            <a:r>
              <a:rPr lang="en-IN" sz="6800" b="1" dirty="0">
                <a:solidFill>
                  <a:schemeClr val="accent3">
                    <a:lumMod val="75000"/>
                  </a:schemeClr>
                </a:solidFill>
                <a:latin typeface="Georgia" panose="02040502050405020303" pitchFamily="18" charset="0"/>
                <a:cs typeface="Times New Roman" pitchFamily="18" charset="0"/>
              </a:rPr>
              <a:t>8</a:t>
            </a:r>
            <a:r>
              <a:rPr lang="en-IN" sz="6800" dirty="0">
                <a:latin typeface="Georgia" panose="02040502050405020303" pitchFamily="18" charset="0"/>
                <a:cs typeface="Times New Roman" pitchFamily="18" charset="0"/>
              </a:rPr>
              <a:t>. </a:t>
            </a:r>
            <a:r>
              <a:rPr lang="en-US" sz="6800" b="1" dirty="0">
                <a:latin typeface="Georgia" panose="02040502050405020303" pitchFamily="18" charset="0"/>
                <a:cs typeface="Times New Roman" pitchFamily="18" charset="0"/>
              </a:rPr>
              <a:t>Believe in Submission:</a:t>
            </a:r>
            <a:r>
              <a:rPr lang="en-US" sz="6800" dirty="0">
                <a:latin typeface="Georgia" panose="02040502050405020303" pitchFamily="18" charset="0"/>
                <a:cs typeface="Times New Roman" pitchFamily="18" charset="0"/>
              </a:rPr>
              <a:t> Regardless of the case, believe in your submissions. Tribunal observes when there is a half hearted submission.</a:t>
            </a:r>
          </a:p>
          <a:p>
            <a:pPr marL="0" indent="0" algn="just">
              <a:lnSpc>
                <a:spcPts val="3400"/>
              </a:lnSpc>
              <a:buNone/>
            </a:pPr>
            <a:r>
              <a:rPr lang="en-IN" sz="6800" b="1" dirty="0">
                <a:solidFill>
                  <a:schemeClr val="accent3">
                    <a:lumMod val="75000"/>
                  </a:schemeClr>
                </a:solidFill>
                <a:latin typeface="Georgia" panose="02040502050405020303" pitchFamily="18" charset="0"/>
                <a:cs typeface="Times New Roman" pitchFamily="18" charset="0"/>
              </a:rPr>
              <a:t>9. </a:t>
            </a:r>
            <a:r>
              <a:rPr lang="en-IN" sz="6800" b="1" dirty="0">
                <a:latin typeface="Georgia" panose="02040502050405020303" pitchFamily="18" charset="0"/>
                <a:cs typeface="Times New Roman" pitchFamily="18" charset="0"/>
              </a:rPr>
              <a:t>Be clear &amp; slow: </a:t>
            </a:r>
            <a:r>
              <a:rPr lang="en-IN" sz="6800" dirty="0">
                <a:latin typeface="Georgia" panose="02040502050405020303" pitchFamily="18" charset="0"/>
                <a:cs typeface="Times New Roman" pitchFamily="18" charset="0"/>
              </a:rPr>
              <a:t> Speak slowly and clearly because the Presiding member generally takes notes </a:t>
            </a:r>
          </a:p>
          <a:p>
            <a:pPr marL="0" indent="0" algn="just">
              <a:lnSpc>
                <a:spcPts val="3400"/>
              </a:lnSpc>
              <a:buNone/>
            </a:pPr>
            <a:r>
              <a:rPr lang="en-IN" sz="6800" b="1" dirty="0">
                <a:solidFill>
                  <a:schemeClr val="accent3">
                    <a:lumMod val="75000"/>
                  </a:schemeClr>
                </a:solidFill>
                <a:latin typeface="Georgia" panose="02040502050405020303" pitchFamily="18" charset="0"/>
                <a:cs typeface="Times New Roman" pitchFamily="18" charset="0"/>
              </a:rPr>
              <a:t>10</a:t>
            </a:r>
            <a:r>
              <a:rPr lang="en-IN" sz="6800" b="1" dirty="0">
                <a:latin typeface="Georgia" panose="02040502050405020303" pitchFamily="18" charset="0"/>
                <a:cs typeface="Times New Roman" pitchFamily="18" charset="0"/>
              </a:rPr>
              <a:t>. </a:t>
            </a:r>
            <a:r>
              <a:rPr lang="en-US" sz="6800" b="1" dirty="0">
                <a:latin typeface="Georgia" panose="02040502050405020303" pitchFamily="18" charset="0"/>
                <a:cs typeface="Times New Roman" pitchFamily="18" charset="0"/>
              </a:rPr>
              <a:t>Be honest with the Tribunal: About your case and timeframes. </a:t>
            </a:r>
          </a:p>
          <a:p>
            <a:pPr marL="0" indent="0" algn="just">
              <a:lnSpc>
                <a:spcPts val="3400"/>
              </a:lnSpc>
              <a:buNone/>
            </a:pPr>
            <a:endParaRPr lang="en-IN" sz="6800" dirty="0">
              <a:latin typeface="Georgia" panose="02040502050405020303" pitchFamily="18" charset="0"/>
              <a:cs typeface="Times New Roman" pitchFamily="18" charset="0"/>
            </a:endParaRPr>
          </a:p>
          <a:p>
            <a:pPr marL="457200" indent="-457200" algn="just">
              <a:lnSpc>
                <a:spcPts val="3400"/>
              </a:lnSpc>
              <a:buAutoNum type="arabicPeriod"/>
            </a:pPr>
            <a:endParaRPr lang="en-IN" sz="6800" dirty="0">
              <a:latin typeface="Georgia" panose="02040502050405020303" pitchFamily="18" charset="0"/>
              <a:cs typeface="Times New Roman" pitchFamily="18" charset="0"/>
            </a:endParaRPr>
          </a:p>
          <a:p>
            <a:pPr algn="just">
              <a:lnSpc>
                <a:spcPct val="160000"/>
              </a:lnSpc>
              <a:buNone/>
            </a:pPr>
            <a:r>
              <a:rPr lang="en-IN" sz="6800" b="1" dirty="0">
                <a:solidFill>
                  <a:schemeClr val="accent3">
                    <a:lumMod val="50000"/>
                  </a:schemeClr>
                </a:solidFill>
                <a:latin typeface="Georgia" panose="02040502050405020303" pitchFamily="18" charset="0"/>
              </a:rPr>
              <a:t>	</a:t>
            </a:r>
            <a:endParaRPr lang="en-US" sz="6800" b="1" i="1" dirty="0">
              <a:solidFill>
                <a:schemeClr val="accent3">
                  <a:lumMod val="50000"/>
                </a:schemeClr>
              </a:solidFill>
              <a:latin typeface="Georgia" panose="02040502050405020303" pitchFamily="18" charset="0"/>
            </a:endParaRPr>
          </a:p>
          <a:p>
            <a:pPr algn="just">
              <a:buFont typeface="Wingdings" pitchFamily="2" charset="2"/>
              <a:buChar char="v"/>
            </a:pPr>
            <a:endParaRPr lang="en-US" sz="5600" b="1" i="1" dirty="0">
              <a:solidFill>
                <a:schemeClr val="accent3">
                  <a:lumMod val="50000"/>
                </a:schemeClr>
              </a:solidFill>
              <a:latin typeface="Georgia" pitchFamily="18" charset="0"/>
            </a:endParaRPr>
          </a:p>
          <a:p>
            <a:pPr algn="just">
              <a:buFont typeface="Wingdings" pitchFamily="2" charset="2"/>
              <a:buChar char="v"/>
            </a:pPr>
            <a:endParaRPr lang="en-IN" sz="5600" dirty="0">
              <a:solidFill>
                <a:schemeClr val="accent3">
                  <a:lumMod val="50000"/>
                </a:schemeClr>
              </a:solidFill>
              <a:latin typeface="Georgia" pitchFamily="18" charset="0"/>
            </a:endParaRPr>
          </a:p>
          <a:p>
            <a:pPr algn="just">
              <a:buFont typeface="Wingdings" pitchFamily="2" charset="2"/>
              <a:buChar char="v"/>
            </a:pPr>
            <a:endParaRPr lang="en-US" sz="5600" dirty="0">
              <a:solidFill>
                <a:schemeClr val="accent3">
                  <a:lumMod val="50000"/>
                </a:schemeClr>
              </a:solidFill>
              <a:latin typeface="Georgia" pitchFamily="18" charset="0"/>
            </a:endParaRPr>
          </a:p>
          <a:p>
            <a:pPr algn="just">
              <a:buFont typeface="Wingdings" pitchFamily="2" charset="2"/>
              <a:buChar char="v"/>
            </a:pPr>
            <a:endParaRPr lang="en-US" sz="2900" b="1" i="1" dirty="0">
              <a:solidFill>
                <a:schemeClr val="accent3">
                  <a:lumMod val="50000"/>
                </a:schemeClr>
              </a:solidFill>
              <a:latin typeface="Georgia" pitchFamily="18" charset="0"/>
            </a:endParaRPr>
          </a:p>
          <a:p>
            <a:pPr algn="just">
              <a:buFont typeface="Wingdings" pitchFamily="2" charset="2"/>
              <a:buChar char="v"/>
            </a:pPr>
            <a:endParaRPr lang="en-IN" sz="2100" b="1" i="1" dirty="0">
              <a:solidFill>
                <a:schemeClr val="accent3">
                  <a:lumMod val="50000"/>
                </a:schemeClr>
              </a:solidFill>
              <a:latin typeface="Georgia" pitchFamily="18" charset="0"/>
            </a:endParaRPr>
          </a:p>
          <a:p>
            <a:pPr algn="just">
              <a:buFont typeface="Wingdings" pitchFamily="2" charset="2"/>
              <a:buChar char="v"/>
            </a:pPr>
            <a:endParaRPr lang="en-US" sz="2100" b="1" i="1" dirty="0">
              <a:solidFill>
                <a:schemeClr val="accent3">
                  <a:lumMod val="50000"/>
                </a:schemeClr>
              </a:solidFill>
              <a:latin typeface="Georgia" pitchFamily="18" charset="0"/>
            </a:endParaRPr>
          </a:p>
          <a:p>
            <a:pPr algn="just">
              <a:buFont typeface="Wingdings" pitchFamily="2" charset="2"/>
              <a:buChar char="v"/>
            </a:pPr>
            <a:endParaRPr lang="en-US" sz="2100" dirty="0">
              <a:solidFill>
                <a:schemeClr val="accent3">
                  <a:lumMod val="50000"/>
                </a:schemeClr>
              </a:solidFill>
              <a:latin typeface="Georgia" pitchFamily="18" charset="0"/>
            </a:endParaRPr>
          </a:p>
          <a:p>
            <a:pPr algn="just">
              <a:buFont typeface="Wingdings" pitchFamily="2" charset="2"/>
              <a:buChar char="v"/>
            </a:pPr>
            <a:endParaRPr lang="en-US" sz="2000" dirty="0">
              <a:solidFill>
                <a:schemeClr val="accent3">
                  <a:lumMod val="50000"/>
                </a:schemeClr>
              </a:solidFill>
              <a:latin typeface="Georgia" pitchFamily="18" charset="0"/>
            </a:endParaRPr>
          </a:p>
          <a:p>
            <a:pPr algn="just">
              <a:buFont typeface="Wingdings" pitchFamily="2" charset="2"/>
              <a:buChar char="v"/>
            </a:pPr>
            <a:endParaRPr lang="en-US" sz="22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p>
        </p:txBody>
      </p:sp>
      <p:sp>
        <p:nvSpPr>
          <p:cNvPr id="5" name="Title 1">
            <a:extLst>
              <a:ext uri="{FF2B5EF4-FFF2-40B4-BE49-F238E27FC236}">
                <a16:creationId xmlns="" xmlns:a16="http://schemas.microsoft.com/office/drawing/2014/main" id="{7F18F179-8D1C-4661-A45C-446BD77103F4}"/>
              </a:ext>
            </a:extLst>
          </p:cNvPr>
          <p:cNvSpPr>
            <a:spLocks noGrp="1"/>
          </p:cNvSpPr>
          <p:nvPr>
            <p:ph type="title"/>
          </p:nvPr>
        </p:nvSpPr>
        <p:spPr>
          <a:xfrm>
            <a:off x="581025" y="687388"/>
            <a:ext cx="7989888" cy="1082675"/>
          </a:xfrm>
        </p:spPr>
        <p:txBody>
          <a:bodyPr>
            <a:normAutofit/>
          </a:bodyPr>
          <a:lstStyle/>
          <a:p>
            <a:pPr algn="ctr"/>
            <a:r>
              <a:rPr lang="en-US" b="1" dirty="0">
                <a:latin typeface="Georgia" pitchFamily="18" charset="0"/>
              </a:rPr>
              <a:t>APPEARANCE, ART OF ADVOCACY &amp; COURT CRAFT</a:t>
            </a:r>
            <a:endParaRPr lang="en-IN" dirty="0"/>
          </a:p>
        </p:txBody>
      </p:sp>
      <p:sp>
        <p:nvSpPr>
          <p:cNvPr id="6" name="TextBox 5">
            <a:extLst>
              <a:ext uri="{FF2B5EF4-FFF2-40B4-BE49-F238E27FC236}">
                <a16:creationId xmlns="" xmlns:a16="http://schemas.microsoft.com/office/drawing/2014/main" id="{32F2A477-4C21-48AD-A410-5ED84A42F3E5}"/>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32</a:t>
            </a:r>
          </a:p>
        </p:txBody>
      </p:sp>
    </p:spTree>
    <p:extLst>
      <p:ext uri="{BB962C8B-B14F-4D97-AF65-F5344CB8AC3E}">
        <p14:creationId xmlns:p14="http://schemas.microsoft.com/office/powerpoint/2010/main" xmlns="" val="26348192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B4F05B-6164-4531-B4B1-6FC73A160F94}"/>
              </a:ext>
            </a:extLst>
          </p:cNvPr>
          <p:cNvSpPr>
            <a:spLocks noGrp="1"/>
          </p:cNvSpPr>
          <p:nvPr>
            <p:ph type="title"/>
          </p:nvPr>
        </p:nvSpPr>
        <p:spPr>
          <a:xfrm>
            <a:off x="581192" y="687474"/>
            <a:ext cx="7989752" cy="1301366"/>
          </a:xfrm>
        </p:spPr>
        <p:txBody>
          <a:bodyPr>
            <a:normAutofit fontScale="90000"/>
          </a:bodyPr>
          <a:lstStyle/>
          <a:p>
            <a:pPr algn="ctr"/>
            <a:r>
              <a:rPr lang="en-US" dirty="0">
                <a:ln>
                  <a:solidFill>
                    <a:schemeClr val="accent6">
                      <a:lumMod val="50000"/>
                    </a:schemeClr>
                  </a:solidFill>
                </a:ln>
              </a:rPr>
              <a:t/>
            </a:r>
            <a:br>
              <a:rPr lang="en-US" dirty="0">
                <a:ln>
                  <a:solidFill>
                    <a:schemeClr val="accent6">
                      <a:lumMod val="50000"/>
                    </a:schemeClr>
                  </a:solidFill>
                </a:ln>
              </a:rPr>
            </a:br>
            <a:r>
              <a:rPr lang="en-US" b="1" u="sng" dirty="0">
                <a:ln>
                  <a:solidFill>
                    <a:schemeClr val="accent6">
                      <a:lumMod val="50000"/>
                    </a:schemeClr>
                  </a:solidFill>
                </a:ln>
                <a:effectLst>
                  <a:outerShdw blurRad="38100" dist="38100" dir="2700000" algn="tl">
                    <a:srgbClr val="000000">
                      <a:alpha val="43137"/>
                    </a:srgbClr>
                  </a:outerShdw>
                </a:effectLst>
                <a:latin typeface="Georgia" panose="02040502050405020303" pitchFamily="18" charset="0"/>
              </a:rPr>
              <a:t>For Any Discussion or Queries,</a:t>
            </a:r>
            <a:br>
              <a:rPr lang="en-US" b="1" u="sng" dirty="0">
                <a:ln>
                  <a:solidFill>
                    <a:schemeClr val="accent6">
                      <a:lumMod val="50000"/>
                    </a:schemeClr>
                  </a:solidFill>
                </a:ln>
                <a:effectLst>
                  <a:outerShdw blurRad="38100" dist="38100" dir="2700000" algn="tl">
                    <a:srgbClr val="000000">
                      <a:alpha val="43137"/>
                    </a:srgbClr>
                  </a:outerShdw>
                </a:effectLst>
                <a:latin typeface="Georgia" panose="02040502050405020303" pitchFamily="18" charset="0"/>
              </a:rPr>
            </a:br>
            <a:r>
              <a:rPr lang="en-US" b="1" u="sng" dirty="0">
                <a:ln>
                  <a:solidFill>
                    <a:schemeClr val="accent6">
                      <a:lumMod val="50000"/>
                    </a:schemeClr>
                  </a:solidFill>
                </a:ln>
                <a:effectLst>
                  <a:outerShdw blurRad="38100" dist="38100" dir="2700000" algn="tl">
                    <a:srgbClr val="000000">
                      <a:alpha val="43137"/>
                    </a:srgbClr>
                  </a:outerShdw>
                </a:effectLst>
                <a:latin typeface="Georgia" panose="02040502050405020303" pitchFamily="18" charset="0"/>
              </a:rPr>
              <a:t> Please Contact</a:t>
            </a:r>
            <a:r>
              <a:rPr lang="en-US" b="1" dirty="0">
                <a:ln>
                  <a:solidFill>
                    <a:schemeClr val="accent6">
                      <a:lumMod val="50000"/>
                    </a:schemeClr>
                  </a:solidFill>
                </a:ln>
                <a:effectLst>
                  <a:outerShdw blurRad="38100" dist="38100" dir="2700000" algn="tl">
                    <a:srgbClr val="000000">
                      <a:alpha val="43137"/>
                    </a:srgbClr>
                  </a:outerShdw>
                </a:effectLst>
                <a:latin typeface="Georgia" panose="02040502050405020303" pitchFamily="18" charset="0"/>
              </a:rPr>
              <a:t>:</a:t>
            </a:r>
            <a:r>
              <a:rPr lang="en-US" dirty="0">
                <a:ln>
                  <a:solidFill>
                    <a:schemeClr val="accent6">
                      <a:lumMod val="50000"/>
                    </a:schemeClr>
                  </a:solidFill>
                </a:ln>
              </a:rPr>
              <a:t/>
            </a:r>
            <a:br>
              <a:rPr lang="en-US" dirty="0">
                <a:ln>
                  <a:solidFill>
                    <a:schemeClr val="accent6">
                      <a:lumMod val="50000"/>
                    </a:schemeClr>
                  </a:solidFill>
                </a:ln>
              </a:rPr>
            </a:br>
            <a:endParaRPr lang="en-IN" dirty="0"/>
          </a:p>
        </p:txBody>
      </p:sp>
      <p:pic>
        <p:nvPicPr>
          <p:cNvPr id="4" name="Content Placeholder 3">
            <a:extLst>
              <a:ext uri="{FF2B5EF4-FFF2-40B4-BE49-F238E27FC236}">
                <a16:creationId xmlns="" xmlns:a16="http://schemas.microsoft.com/office/drawing/2014/main" id="{6081CC94-58B1-4011-A770-8C4C3BFEE079}"/>
              </a:ext>
            </a:extLst>
          </p:cNvPr>
          <p:cNvPicPr>
            <a:picLocks noGrp="1" noChangeAspect="1" noChangeArrowheads="1"/>
          </p:cNvPicPr>
          <p:nvPr>
            <p:ph idx="1"/>
          </p:nvPr>
        </p:nvPicPr>
        <p:blipFill>
          <a:blip r:embed="rId2" cstate="print"/>
          <a:srcRect/>
          <a:stretch>
            <a:fillRect/>
          </a:stretch>
        </p:blipFill>
        <p:spPr bwMode="auto">
          <a:xfrm>
            <a:off x="683568" y="2780928"/>
            <a:ext cx="3503815" cy="1600200"/>
          </a:xfrm>
          <a:prstGeom prst="rect">
            <a:avLst/>
          </a:prstGeom>
          <a:noFill/>
          <a:ln w="9525">
            <a:noFill/>
            <a:miter lim="800000"/>
            <a:headEnd/>
            <a:tailEnd/>
          </a:ln>
        </p:spPr>
      </p:pic>
      <p:sp>
        <p:nvSpPr>
          <p:cNvPr id="5" name="TextBox 4">
            <a:extLst>
              <a:ext uri="{FF2B5EF4-FFF2-40B4-BE49-F238E27FC236}">
                <a16:creationId xmlns="" xmlns:a16="http://schemas.microsoft.com/office/drawing/2014/main" id="{A2B3DB95-B6C5-443D-AE47-409D828E2A88}"/>
              </a:ext>
            </a:extLst>
          </p:cNvPr>
          <p:cNvSpPr txBox="1"/>
          <p:nvPr/>
        </p:nvSpPr>
        <p:spPr>
          <a:xfrm>
            <a:off x="827584" y="4309120"/>
            <a:ext cx="4680520" cy="1754326"/>
          </a:xfrm>
          <a:prstGeom prst="rect">
            <a:avLst/>
          </a:prstGeom>
          <a:noFill/>
        </p:spPr>
        <p:txBody>
          <a:bodyPr wrap="square" rtlCol="0">
            <a:spAutoFit/>
          </a:bodyPr>
          <a:lstStyle/>
          <a:p>
            <a:pPr marL="274320" indent="-274320">
              <a:buClr>
                <a:schemeClr val="accent3"/>
              </a:buClr>
              <a:defRPr/>
            </a:pPr>
            <a:r>
              <a:rPr lang="en-US" b="1" dirty="0">
                <a:solidFill>
                  <a:schemeClr val="accent1"/>
                </a:solidFill>
                <a:latin typeface="Century Gothic" panose="020B0502020202020204" pitchFamily="34" charset="0"/>
                <a:ea typeface="Adobe Fangsong Std R" panose="02020400000000000000" pitchFamily="18" charset="-128"/>
              </a:rPr>
              <a:t>FCS HIMANSHU HARBOLA</a:t>
            </a:r>
          </a:p>
          <a:p>
            <a:pPr marL="274320" indent="-274320">
              <a:buClr>
                <a:schemeClr val="accent3"/>
              </a:buClr>
              <a:defRPr/>
            </a:pPr>
            <a:r>
              <a:rPr lang="en-US" b="1" dirty="0">
                <a:solidFill>
                  <a:schemeClr val="accent1"/>
                </a:solidFill>
                <a:latin typeface="Century Gothic" panose="020B0502020202020204" pitchFamily="34" charset="0"/>
                <a:ea typeface="Adobe Fangsong Std R" panose="02020400000000000000" pitchFamily="18" charset="-128"/>
              </a:rPr>
              <a:t>Regional Council Member of NIRC-ICSI</a:t>
            </a:r>
          </a:p>
          <a:p>
            <a:pPr marL="274320" indent="-274320">
              <a:buClr>
                <a:schemeClr val="accent3"/>
              </a:buClr>
              <a:defRPr/>
            </a:pPr>
            <a:r>
              <a:rPr lang="en-GB" b="1" dirty="0">
                <a:solidFill>
                  <a:schemeClr val="accent1"/>
                </a:solidFill>
                <a:latin typeface="Century Gothic" panose="020B0502020202020204" pitchFamily="34" charset="0"/>
                <a:ea typeface="Adobe Fangsong Std R" panose="02020400000000000000" pitchFamily="18" charset="-128"/>
              </a:rPr>
              <a:t>FCS, B.A. LL.B (Hons.), PGDIPR, PGDDLTA</a:t>
            </a:r>
          </a:p>
          <a:p>
            <a:pPr marL="274320" indent="-274320">
              <a:buClr>
                <a:schemeClr val="accent3"/>
              </a:buClr>
              <a:defRPr/>
            </a:pPr>
            <a:r>
              <a:rPr lang="en-US" b="1" dirty="0">
                <a:solidFill>
                  <a:schemeClr val="accent1"/>
                </a:solidFill>
                <a:latin typeface="Century Gothic" panose="020B0502020202020204" pitchFamily="34" charset="0"/>
                <a:ea typeface="Adobe Fangsong Std R" panose="02020400000000000000" pitchFamily="18" charset="-128"/>
              </a:rPr>
              <a:t>Email – himanshu@corporatejuris.com</a:t>
            </a:r>
          </a:p>
          <a:p>
            <a:pPr marL="274320" indent="-274320">
              <a:buClr>
                <a:schemeClr val="accent3"/>
              </a:buClr>
              <a:defRPr/>
            </a:pPr>
            <a:r>
              <a:rPr lang="en-US" b="1" dirty="0">
                <a:solidFill>
                  <a:schemeClr val="accent1"/>
                </a:solidFill>
                <a:latin typeface="Century Gothic" panose="020B0502020202020204" pitchFamily="34" charset="0"/>
                <a:ea typeface="Adobe Fangsong Std R" panose="02020400000000000000" pitchFamily="18" charset="-128"/>
              </a:rPr>
              <a:t>Mobile: +91-9818993836</a:t>
            </a:r>
            <a:endParaRPr lang="en-GB" b="1" dirty="0">
              <a:solidFill>
                <a:schemeClr val="accent1"/>
              </a:solidFill>
              <a:latin typeface="Century Gothic" panose="020B0502020202020204" pitchFamily="34" charset="0"/>
              <a:ea typeface="Adobe Fangsong Std R" panose="02020400000000000000" pitchFamily="18" charset="-128"/>
            </a:endParaRPr>
          </a:p>
          <a:p>
            <a:endParaRPr lang="en-IN" dirty="0"/>
          </a:p>
        </p:txBody>
      </p:sp>
      <p:sp>
        <p:nvSpPr>
          <p:cNvPr id="6" name="Rectangle: Rounded Corners 5">
            <a:extLst>
              <a:ext uri="{FF2B5EF4-FFF2-40B4-BE49-F238E27FC236}">
                <a16:creationId xmlns="" xmlns:a16="http://schemas.microsoft.com/office/drawing/2014/main" id="{45F9ED96-B917-46E2-8FBF-EF372FD1ADFA}"/>
              </a:ext>
            </a:extLst>
          </p:cNvPr>
          <p:cNvSpPr/>
          <p:nvPr/>
        </p:nvSpPr>
        <p:spPr>
          <a:xfrm>
            <a:off x="4788024" y="2348880"/>
            <a:ext cx="3888432" cy="1301366"/>
          </a:xfrm>
          <a:prstGeom prst="roundRect">
            <a:avLst/>
          </a:prstGeom>
          <a:noFill/>
          <a:ln>
            <a:solidFill>
              <a:schemeClr val="accent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 xmlns:a16="http://schemas.microsoft.com/office/drawing/2014/main" id="{8EA7E87D-09C9-4DF9-A78D-7873D2E51499}"/>
              </a:ext>
            </a:extLst>
          </p:cNvPr>
          <p:cNvSpPr txBox="1"/>
          <p:nvPr/>
        </p:nvSpPr>
        <p:spPr>
          <a:xfrm>
            <a:off x="5101474" y="2647714"/>
            <a:ext cx="3635896" cy="646331"/>
          </a:xfrm>
          <a:prstGeom prst="rect">
            <a:avLst/>
          </a:prstGeom>
          <a:noFill/>
        </p:spPr>
        <p:txBody>
          <a:bodyPr wrap="square" rtlCol="0">
            <a:spAutoFit/>
          </a:bodyPr>
          <a:lstStyle/>
          <a:p>
            <a:r>
              <a:rPr lang="en-IN" sz="3600" b="1" dirty="0">
                <a:solidFill>
                  <a:schemeClr val="accent2"/>
                </a:solidFill>
                <a:effectLst>
                  <a:outerShdw blurRad="38100" dist="38100" dir="2700000" algn="tl">
                    <a:srgbClr val="000000">
                      <a:alpha val="43137"/>
                    </a:srgbClr>
                  </a:outerShdw>
                </a:effectLst>
                <a:latin typeface="Lucida Handwriting" panose="03010101010101010101" pitchFamily="66" charset="0"/>
              </a:rPr>
              <a:t>THANK YOU</a:t>
            </a:r>
            <a:endParaRPr lang="en-IN" b="1" dirty="0">
              <a:solidFill>
                <a:schemeClr val="accent2"/>
              </a:solidFill>
              <a:effectLst>
                <a:outerShdw blurRad="38100" dist="38100" dir="2700000" algn="tl">
                  <a:srgbClr val="000000">
                    <a:alpha val="43137"/>
                  </a:srgbClr>
                </a:outerShdw>
              </a:effectLst>
              <a:latin typeface="Lucida Handwriting" panose="03010101010101010101" pitchFamily="66" charset="0"/>
            </a:endParaRPr>
          </a:p>
        </p:txBody>
      </p:sp>
      <p:sp>
        <p:nvSpPr>
          <p:cNvPr id="9" name="TextBox 8">
            <a:extLst>
              <a:ext uri="{FF2B5EF4-FFF2-40B4-BE49-F238E27FC236}">
                <a16:creationId xmlns="" xmlns:a16="http://schemas.microsoft.com/office/drawing/2014/main" id="{C9A1548E-B267-44F9-BC1D-B7ADA1FE15E4}"/>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33</a:t>
            </a:r>
          </a:p>
        </p:txBody>
      </p:sp>
    </p:spTree>
    <p:extLst>
      <p:ext uri="{BB962C8B-B14F-4D97-AF65-F5344CB8AC3E}">
        <p14:creationId xmlns:p14="http://schemas.microsoft.com/office/powerpoint/2010/main" xmlns="" val="12728734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6" dur="500"/>
                                        <p:tgtEl>
                                          <p:spTgt spid="5">
                                            <p:txEl>
                                              <p:pRg st="3" end="3"/>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811DC6C-2FD9-4163-ACD8-9BE4347B477F}"/>
              </a:ext>
            </a:extLst>
          </p:cNvPr>
          <p:cNvSpPr>
            <a:spLocks noGrp="1"/>
          </p:cNvSpPr>
          <p:nvPr>
            <p:ph idx="1"/>
          </p:nvPr>
        </p:nvSpPr>
        <p:spPr>
          <a:xfrm>
            <a:off x="581192" y="2228003"/>
            <a:ext cx="7735224" cy="3649269"/>
          </a:xfrm>
        </p:spPr>
        <p:txBody>
          <a:bodyPr>
            <a:normAutofit lnSpcReduction="10000"/>
          </a:bodyPr>
          <a:lstStyle/>
          <a:p>
            <a:pPr algn="just">
              <a:buNone/>
            </a:pPr>
            <a:r>
              <a:rPr lang="en-US" b="1" dirty="0"/>
              <a:t>    “</a:t>
            </a:r>
            <a:r>
              <a:rPr lang="en-US" b="1" i="1" dirty="0"/>
              <a:t>All rights reserved. This PPT/Document shall only be used for individual reference purpose only. No part of this PPT/Document may be copied, reproduced, transmitted, forward through electronic means, adapted, abridged and/or translated, stored in any retrieval system, photographic and/or other system and/or transmitted in any form by any means whether electronic, mechanical, digital, optical, photographic or otherwise without the prior permission of NIRC of the ICSI and CS Himanshu </a:t>
            </a:r>
            <a:r>
              <a:rPr lang="en-US" b="1" i="1" dirty="0" err="1"/>
              <a:t>Harbola</a:t>
            </a:r>
            <a:r>
              <a:rPr lang="en-US" b="1" i="1" dirty="0"/>
              <a:t> , author of this PPT/Document. Any breach of the    foregoing will entail legal action and prosecution without further notice. This is an exclusive property of CS Himanshu </a:t>
            </a:r>
            <a:r>
              <a:rPr lang="en-US" b="1" i="1" dirty="0" err="1"/>
              <a:t>Harbola</a:t>
            </a:r>
            <a:r>
              <a:rPr lang="en-US" b="1" i="1" dirty="0"/>
              <a:t> and NIRC of the ICSI  “</a:t>
            </a:r>
          </a:p>
          <a:p>
            <a:pPr>
              <a:buNone/>
            </a:pPr>
            <a:endParaRPr lang="en-US" b="1" i="1" dirty="0"/>
          </a:p>
          <a:p>
            <a:pPr>
              <a:buNone/>
            </a:pPr>
            <a:r>
              <a:rPr lang="en-US" b="1" i="1" dirty="0"/>
              <a:t>   Copyright © CS Himanshu</a:t>
            </a:r>
            <a:endParaRPr lang="en-US" dirty="0"/>
          </a:p>
          <a:p>
            <a:endParaRPr lang="en-IN" dirty="0"/>
          </a:p>
        </p:txBody>
      </p:sp>
      <p:sp>
        <p:nvSpPr>
          <p:cNvPr id="4" name="Title 1">
            <a:extLst>
              <a:ext uri="{FF2B5EF4-FFF2-40B4-BE49-F238E27FC236}">
                <a16:creationId xmlns="" xmlns:a16="http://schemas.microsoft.com/office/drawing/2014/main" id="{D38E9BC1-DD28-4374-AEDA-4FAB92B5070D}"/>
              </a:ext>
            </a:extLst>
          </p:cNvPr>
          <p:cNvSpPr>
            <a:spLocks noGrp="1"/>
          </p:cNvSpPr>
          <p:nvPr>
            <p:ph type="title"/>
          </p:nvPr>
        </p:nvSpPr>
        <p:spPr>
          <a:xfrm>
            <a:off x="581025" y="687389"/>
            <a:ext cx="7989888" cy="725388"/>
          </a:xfrm>
        </p:spPr>
        <p:txBody>
          <a:bodyPr>
            <a:normAutofit/>
          </a:bodyPr>
          <a:lstStyle/>
          <a:p>
            <a:pPr algn="ctr"/>
            <a:r>
              <a:rPr lang="en-US" b="1" dirty="0">
                <a:latin typeface="Georgia" pitchFamily="18" charset="0"/>
              </a:rPr>
              <a:t>LEGAL DISCLAIMER</a:t>
            </a:r>
            <a:endParaRPr lang="en-IN" dirty="0"/>
          </a:p>
        </p:txBody>
      </p:sp>
      <p:sp>
        <p:nvSpPr>
          <p:cNvPr id="5" name="TextBox 4">
            <a:extLst>
              <a:ext uri="{FF2B5EF4-FFF2-40B4-BE49-F238E27FC236}">
                <a16:creationId xmlns="" xmlns:a16="http://schemas.microsoft.com/office/drawing/2014/main" id="{73A702F0-3E9B-437E-B27A-E3F502BA486E}"/>
              </a:ext>
            </a:extLst>
          </p:cNvPr>
          <p:cNvSpPr txBox="1"/>
          <p:nvPr/>
        </p:nvSpPr>
        <p:spPr>
          <a:xfrm>
            <a:off x="7596336" y="6514727"/>
            <a:ext cx="1117910"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34</a:t>
            </a:r>
          </a:p>
        </p:txBody>
      </p:sp>
    </p:spTree>
    <p:extLst>
      <p:ext uri="{BB962C8B-B14F-4D97-AF65-F5344CB8AC3E}">
        <p14:creationId xmlns:p14="http://schemas.microsoft.com/office/powerpoint/2010/main" xmlns="" val="37349965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7666" y="692696"/>
            <a:ext cx="8118790" cy="432048"/>
          </a:xfrm>
        </p:spPr>
        <p:txBody>
          <a:bodyPr>
            <a:normAutofit fontScale="90000"/>
          </a:bodyPr>
          <a:lstStyle/>
          <a:p>
            <a:r>
              <a:rPr lang="en-US" dirty="0"/>
              <a:t>BACKGROUND (Cont’d)</a:t>
            </a:r>
          </a:p>
        </p:txBody>
      </p:sp>
      <p:sp>
        <p:nvSpPr>
          <p:cNvPr id="6" name="Rectangle 5"/>
          <p:cNvSpPr/>
          <p:nvPr/>
        </p:nvSpPr>
        <p:spPr>
          <a:xfrm>
            <a:off x="467544" y="1466582"/>
            <a:ext cx="3312368" cy="4801314"/>
          </a:xfrm>
          <a:prstGeom prst="rect">
            <a:avLst/>
          </a:prstGeom>
        </p:spPr>
        <p:txBody>
          <a:bodyPr wrap="square">
            <a:spAutoFit/>
          </a:bodyPr>
          <a:lstStyle/>
          <a:p>
            <a:pPr algn="ctr"/>
            <a:r>
              <a:rPr lang="en-US" b="1" u="sng" dirty="0">
                <a:solidFill>
                  <a:schemeClr val="accent1">
                    <a:lumMod val="75000"/>
                  </a:schemeClr>
                </a:solidFill>
                <a:latin typeface="Helvetica Neue"/>
              </a:rPr>
              <a:t>Ordered</a:t>
            </a:r>
          </a:p>
          <a:p>
            <a:pPr algn="just"/>
            <a:endParaRPr lang="en-US" dirty="0">
              <a:solidFill>
                <a:schemeClr val="accent1">
                  <a:lumMod val="75000"/>
                </a:schemeClr>
              </a:solidFill>
              <a:latin typeface="Helvetica Neue"/>
            </a:endParaRPr>
          </a:p>
          <a:p>
            <a:pPr algn="just"/>
            <a:r>
              <a:rPr lang="en-US" b="1" dirty="0">
                <a:solidFill>
                  <a:schemeClr val="accent1">
                    <a:lumMod val="75000"/>
                  </a:schemeClr>
                </a:solidFill>
                <a:effectLst>
                  <a:outerShdw blurRad="38100" dist="38100" dir="2700000" algn="tl">
                    <a:srgbClr val="000000">
                      <a:alpha val="43137"/>
                    </a:srgbClr>
                  </a:outerShdw>
                </a:effectLst>
                <a:latin typeface="Helvetica Neue"/>
              </a:rPr>
              <a:t>The Madras High Court by its order dated March 30, 2004 held that establishment of NCLT and NCLAT and vesting in them the powers hitherto exercised by the High Courts and CLB was not unconstitutional but various provisions of Parts 1B and 1C of Companies Act, 1956 suffered from constitutional infirmities which had to be sufficiently amended to establish NCLT and NCLAT</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7" name="Rectangle 6"/>
          <p:cNvSpPr/>
          <p:nvPr/>
        </p:nvSpPr>
        <p:spPr>
          <a:xfrm>
            <a:off x="4572000" y="1466582"/>
            <a:ext cx="3384376" cy="5355312"/>
          </a:xfrm>
          <a:prstGeom prst="rect">
            <a:avLst/>
          </a:prstGeom>
        </p:spPr>
        <p:txBody>
          <a:bodyPr wrap="square">
            <a:spAutoFit/>
          </a:bodyPr>
          <a:lstStyle/>
          <a:p>
            <a:pPr algn="ctr"/>
            <a:r>
              <a:rPr lang="en-US" b="1" u="sng" dirty="0">
                <a:solidFill>
                  <a:srgbClr val="3B3835"/>
                </a:solidFill>
                <a:latin typeface="Helvetica Neue"/>
              </a:rPr>
              <a:t>Appealed</a:t>
            </a:r>
          </a:p>
          <a:p>
            <a:pPr algn="just"/>
            <a:endParaRPr lang="en-US" dirty="0">
              <a:solidFill>
                <a:srgbClr val="3B3835"/>
              </a:solidFill>
              <a:latin typeface="Helvetica Neue"/>
            </a:endParaRPr>
          </a:p>
          <a:p>
            <a:pPr algn="just"/>
            <a:r>
              <a:rPr lang="en-US" b="1" dirty="0">
                <a:solidFill>
                  <a:schemeClr val="accent1">
                    <a:lumMod val="75000"/>
                  </a:schemeClr>
                </a:solidFill>
                <a:effectLst>
                  <a:outerShdw blurRad="38100" dist="38100" dir="2700000" algn="tl">
                    <a:srgbClr val="000000">
                      <a:alpha val="43137"/>
                    </a:srgbClr>
                  </a:outerShdw>
                </a:effectLst>
                <a:latin typeface="Helvetica Neue"/>
              </a:rPr>
              <a:t>Parties approached Supreme Court and the Constitutional bench of the Supreme Court after considering all the issues in detail, on May 11, 2010 upheld the decision of Madras High Court that the establishment of NCLT &amp; NCLAT were constitutionally valid and further issued certain guidelines to be followed by the central govt. while amending the provisions under Part 1B &amp; 1C of the Act in order to remove the defects and make them constitutional.</a:t>
            </a:r>
          </a:p>
        </p:txBody>
      </p:sp>
      <p:sp>
        <p:nvSpPr>
          <p:cNvPr id="10" name="TextBox 9">
            <a:extLst>
              <a:ext uri="{FF2B5EF4-FFF2-40B4-BE49-F238E27FC236}">
                <a16:creationId xmlns="" xmlns:a16="http://schemas.microsoft.com/office/drawing/2014/main" id="{259AD8AA-1264-4831-9C88-7F3CB029B85E}"/>
              </a:ext>
            </a:extLst>
          </p:cNvPr>
          <p:cNvSpPr txBox="1"/>
          <p:nvPr/>
        </p:nvSpPr>
        <p:spPr>
          <a:xfrm>
            <a:off x="7596336" y="6314283"/>
            <a:ext cx="1045902" cy="523220"/>
          </a:xfrm>
          <a:prstGeom prst="rect">
            <a:avLst/>
          </a:prstGeom>
          <a:noFill/>
        </p:spPr>
        <p:txBody>
          <a:bodyPr wrap="square" rtlCol="0">
            <a:spAutoFit/>
          </a:bodyPr>
          <a:lstStyle/>
          <a:p>
            <a:endPar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4</a:t>
            </a:r>
          </a:p>
        </p:txBody>
      </p:sp>
    </p:spTree>
    <p:extLst>
      <p:ext uri="{BB962C8B-B14F-4D97-AF65-F5344CB8AC3E}">
        <p14:creationId xmlns:p14="http://schemas.microsoft.com/office/powerpoint/2010/main" xmlns="" val="267699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7666" y="692696"/>
            <a:ext cx="8118790" cy="432048"/>
          </a:xfrm>
          <a:prstGeom prst="rect">
            <a:avLst/>
          </a:prstGeom>
        </p:spPr>
        <p:txBody>
          <a:bodyPr vert="horz" lIns="91440" tIns="45720" rIns="91440" bIns="45720" rtlCol="0" anchor="b">
            <a:normAutofit fontScale="97500" lnSpcReduction="10000"/>
          </a:bodyPr>
          <a:lstStyle>
            <a:lvl1pPr algn="l" defTabSz="457200" rtl="0" eaLnBrk="1" latinLnBrk="0" hangingPunct="1">
              <a:spcBef>
                <a:spcPct val="0"/>
              </a:spcBef>
              <a:buNone/>
              <a:defRPr sz="24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BACKGROUND (Cont’d)</a:t>
            </a:r>
            <a:endParaRPr lang="en-US" dirty="0"/>
          </a:p>
        </p:txBody>
      </p:sp>
      <p:sp>
        <p:nvSpPr>
          <p:cNvPr id="6" name="Picture Placeholder 2"/>
          <p:cNvSpPr>
            <a:spLocks noGrp="1"/>
          </p:cNvSpPr>
          <p:nvPr>
            <p:ph type="body" sz="half" idx="2"/>
          </p:nvPr>
        </p:nvSpPr>
        <p:spPr>
          <a:xfrm>
            <a:off x="581192" y="1124744"/>
            <a:ext cx="7989752" cy="4734053"/>
          </a:xfrm>
        </p:spPr>
        <p:txBody>
          <a:bodyPr>
            <a:normAutofit/>
          </a:bodyPr>
          <a:lstStyle/>
          <a:p>
            <a:pPr algn="ctr"/>
            <a:r>
              <a:rPr lang="en-US" sz="2000" b="1" i="1" u="sng" dirty="0">
                <a:solidFill>
                  <a:schemeClr val="accent1">
                    <a:lumMod val="75000"/>
                  </a:schemeClr>
                </a:solidFill>
                <a:effectLst>
                  <a:outerShdw blurRad="38100" dist="38100" dir="2700000" algn="tl">
                    <a:srgbClr val="000000">
                      <a:alpha val="43137"/>
                    </a:srgbClr>
                  </a:outerShdw>
                </a:effectLst>
                <a:latin typeface="+mj-lt"/>
              </a:rPr>
              <a:t>Madras Bar Association </a:t>
            </a:r>
            <a:r>
              <a:rPr lang="en-US" sz="2000" b="1" i="1" u="sng" dirty="0" err="1">
                <a:solidFill>
                  <a:schemeClr val="accent1">
                    <a:lumMod val="75000"/>
                  </a:schemeClr>
                </a:solidFill>
                <a:effectLst>
                  <a:outerShdw blurRad="38100" dist="38100" dir="2700000" algn="tl">
                    <a:srgbClr val="000000">
                      <a:alpha val="43137"/>
                    </a:srgbClr>
                  </a:outerShdw>
                </a:effectLst>
                <a:latin typeface="+mj-lt"/>
              </a:rPr>
              <a:t>vs</a:t>
            </a:r>
            <a:r>
              <a:rPr lang="en-US" sz="2000" b="1" i="1" u="sng" dirty="0">
                <a:solidFill>
                  <a:schemeClr val="accent1">
                    <a:lumMod val="75000"/>
                  </a:schemeClr>
                </a:solidFill>
                <a:effectLst>
                  <a:outerShdw blurRad="38100" dist="38100" dir="2700000" algn="tl">
                    <a:srgbClr val="000000">
                      <a:alpha val="43137"/>
                    </a:srgbClr>
                  </a:outerShdw>
                </a:effectLst>
                <a:latin typeface="+mj-lt"/>
              </a:rPr>
              <a:t> Union of India &amp; Anr [(2015) 8 SCC 583]</a:t>
            </a:r>
            <a:endParaRPr lang="en-US" sz="2000" b="1" u="sng" baseline="30000" dirty="0">
              <a:solidFill>
                <a:schemeClr val="accent1">
                  <a:lumMod val="75000"/>
                </a:schemeClr>
              </a:solidFill>
              <a:effectLst>
                <a:outerShdw blurRad="38100" dist="38100" dir="2700000" algn="tl">
                  <a:srgbClr val="000000">
                    <a:alpha val="43137"/>
                  </a:srgbClr>
                </a:outerShdw>
              </a:effectLst>
              <a:latin typeface="+mj-lt"/>
            </a:endParaRPr>
          </a:p>
          <a:p>
            <a:pPr marL="285750" indent="-285750" algn="just">
              <a:buFont typeface="Arial" panose="020B0604020202020204" pitchFamily="34" charset="0"/>
              <a:buChar char="•"/>
            </a:pPr>
            <a:r>
              <a:rPr lang="en-US" sz="1500" dirty="0">
                <a:solidFill>
                  <a:schemeClr val="accent1">
                    <a:lumMod val="75000"/>
                  </a:schemeClr>
                </a:solidFill>
                <a:effectLst>
                  <a:outerShdw blurRad="38100" dist="38100" dir="2700000" algn="tl">
                    <a:srgbClr val="000000">
                      <a:alpha val="43137"/>
                    </a:srgbClr>
                  </a:outerShdw>
                </a:effectLst>
                <a:latin typeface="Helvetica Neue"/>
              </a:rPr>
              <a:t>Corresponding provisions relating to NCLT and NCLAT prescribed under 2013 Act was again challenged by the Madras Bar Association with respect to inconsistency in the provisions of the 2013 Act </a:t>
            </a:r>
          </a:p>
          <a:p>
            <a:pPr marL="285750" indent="-285750" algn="just">
              <a:buFont typeface="Arial" panose="020B0604020202020204" pitchFamily="34" charset="0"/>
              <a:buChar char="•"/>
            </a:pPr>
            <a:r>
              <a:rPr lang="en-US" sz="1500" dirty="0">
                <a:solidFill>
                  <a:schemeClr val="accent1">
                    <a:lumMod val="75000"/>
                  </a:schemeClr>
                </a:solidFill>
                <a:effectLst>
                  <a:outerShdw blurRad="38100" dist="38100" dir="2700000" algn="tl">
                    <a:srgbClr val="000000">
                      <a:alpha val="43137"/>
                    </a:srgbClr>
                  </a:outerShdw>
                </a:effectLst>
                <a:latin typeface="Helvetica Neue"/>
              </a:rPr>
              <a:t>Constitution Bench of the Apex Court on May 14, 2015 in Madras Bar Association </a:t>
            </a:r>
            <a:r>
              <a:rPr lang="en-US" sz="1500" dirty="0" err="1">
                <a:solidFill>
                  <a:schemeClr val="accent1">
                    <a:lumMod val="75000"/>
                  </a:schemeClr>
                </a:solidFill>
                <a:effectLst>
                  <a:outerShdw blurRad="38100" dist="38100" dir="2700000" algn="tl">
                    <a:srgbClr val="000000">
                      <a:alpha val="43137"/>
                    </a:srgbClr>
                  </a:outerShdw>
                </a:effectLst>
                <a:latin typeface="Helvetica Neue"/>
              </a:rPr>
              <a:t>vs</a:t>
            </a:r>
            <a:r>
              <a:rPr lang="en-US" sz="1500" dirty="0">
                <a:solidFill>
                  <a:schemeClr val="accent1">
                    <a:lumMod val="75000"/>
                  </a:schemeClr>
                </a:solidFill>
                <a:effectLst>
                  <a:outerShdw blurRad="38100" dist="38100" dir="2700000" algn="tl">
                    <a:srgbClr val="000000">
                      <a:alpha val="43137"/>
                    </a:srgbClr>
                  </a:outerShdw>
                </a:effectLst>
                <a:latin typeface="Helvetica Neue"/>
              </a:rPr>
              <a:t> Union of India &amp; Anr [(2015) 8 SCC 583]5 whereby the Apex Court held that constitution of both NCLT and NCLAT is constitutionally valid</a:t>
            </a:r>
          </a:p>
          <a:p>
            <a:pPr marL="285750" indent="-285750" algn="just">
              <a:buFont typeface="Arial" panose="020B0604020202020204" pitchFamily="34" charset="0"/>
              <a:buChar char="•"/>
            </a:pPr>
            <a:r>
              <a:rPr lang="en-US" sz="1500" dirty="0">
                <a:solidFill>
                  <a:schemeClr val="accent1">
                    <a:lumMod val="75000"/>
                  </a:schemeClr>
                </a:solidFill>
                <a:effectLst>
                  <a:outerShdw blurRad="38100" dist="38100" dir="2700000" algn="tl">
                    <a:srgbClr val="000000">
                      <a:alpha val="43137"/>
                    </a:srgbClr>
                  </a:outerShdw>
                </a:effectLst>
                <a:latin typeface="Helvetica Neue"/>
              </a:rPr>
              <a:t>The Apex Court further held that, in Indian Constitution, it is open for the legislature to provide for set up of tribunals as alternatives to the Courts as a forum for adjudication on specialized matters, provided the tribunal in question has all qualitative trappings and competence of the Court sought to be replaced. </a:t>
            </a:r>
          </a:p>
          <a:p>
            <a:pPr marL="285750" indent="-285750" algn="just">
              <a:buFont typeface="Arial" panose="020B0604020202020204" pitchFamily="34" charset="0"/>
              <a:buChar char="•"/>
            </a:pPr>
            <a:r>
              <a:rPr lang="en-US" sz="1500" dirty="0">
                <a:solidFill>
                  <a:schemeClr val="accent1">
                    <a:lumMod val="75000"/>
                  </a:schemeClr>
                </a:solidFill>
                <a:effectLst>
                  <a:outerShdw blurRad="38100" dist="38100" dir="2700000" algn="tl">
                    <a:srgbClr val="000000">
                      <a:alpha val="43137"/>
                    </a:srgbClr>
                  </a:outerShdw>
                </a:effectLst>
                <a:latin typeface="Helvetica Neue"/>
              </a:rPr>
              <a:t>The Hon'ble Supreme Court had ordered some corrections to be made with respect to the eligibility of technical members in consonance with the previous judgment. Thus, the Hon'ble Supreme Court paved the way for the constitution of the NCLT and NCLAT under the 2013 Act .</a:t>
            </a:r>
          </a:p>
        </p:txBody>
      </p:sp>
      <p:sp>
        <p:nvSpPr>
          <p:cNvPr id="7" name="TextBox 6">
            <a:extLst>
              <a:ext uri="{FF2B5EF4-FFF2-40B4-BE49-F238E27FC236}">
                <a16:creationId xmlns="" xmlns:a16="http://schemas.microsoft.com/office/drawing/2014/main" id="{259AD8AA-1264-4831-9C88-7F3CB029B85E}"/>
              </a:ext>
            </a:extLst>
          </p:cNvPr>
          <p:cNvSpPr txBox="1"/>
          <p:nvPr/>
        </p:nvSpPr>
        <p:spPr>
          <a:xfrm>
            <a:off x="7596336" y="6314283"/>
            <a:ext cx="1045902" cy="523220"/>
          </a:xfrm>
          <a:prstGeom prst="rect">
            <a:avLst/>
          </a:prstGeom>
          <a:noFill/>
        </p:spPr>
        <p:txBody>
          <a:bodyPr wrap="square" rtlCol="0">
            <a:spAutoFit/>
          </a:bodyPr>
          <a:lstStyle/>
          <a:p>
            <a:endPar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5</a:t>
            </a:r>
          </a:p>
        </p:txBody>
      </p:sp>
    </p:spTree>
    <p:extLst>
      <p:ext uri="{BB962C8B-B14F-4D97-AF65-F5344CB8AC3E}">
        <p14:creationId xmlns:p14="http://schemas.microsoft.com/office/powerpoint/2010/main" xmlns="" val="322722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1192" y="687475"/>
            <a:ext cx="7989752" cy="797310"/>
          </a:xfrm>
        </p:spPr>
        <p:txBody>
          <a:bodyPr/>
          <a:lstStyle/>
          <a:p>
            <a:pPr algn="ctr"/>
            <a:r>
              <a:rPr lang="en-US" b="1" dirty="0">
                <a:latin typeface="Georgia" pitchFamily="18" charset="0"/>
              </a:rPr>
              <a:t>INTRODUCTION</a:t>
            </a:r>
            <a:endParaRPr lang="en-IN" b="1" dirty="0">
              <a:latin typeface="Georgia" pitchFamily="18" charset="0"/>
            </a:endParaRPr>
          </a:p>
        </p:txBody>
      </p:sp>
      <p:sp>
        <p:nvSpPr>
          <p:cNvPr id="6" name="Content Placeholder 5"/>
          <p:cNvSpPr>
            <a:spLocks noGrp="1"/>
          </p:cNvSpPr>
          <p:nvPr>
            <p:ph idx="1"/>
          </p:nvPr>
        </p:nvSpPr>
        <p:spPr>
          <a:xfrm>
            <a:off x="581192" y="2060849"/>
            <a:ext cx="7989752" cy="4320480"/>
          </a:xfrm>
          <a:solidFill>
            <a:schemeClr val="accent3">
              <a:lumMod val="20000"/>
              <a:lumOff val="80000"/>
              <a:alpha val="51000"/>
            </a:schemeClr>
          </a:solidFill>
        </p:spPr>
        <p:txBody>
          <a:bodyPr>
            <a:normAutofit fontScale="62500" lnSpcReduction="20000"/>
          </a:bodyPr>
          <a:lstStyle/>
          <a:p>
            <a:pPr algn="just">
              <a:buNone/>
            </a:pPr>
            <a:r>
              <a:rPr lang="en-IN" sz="2400" dirty="0">
                <a:solidFill>
                  <a:schemeClr val="accent3">
                    <a:lumMod val="50000"/>
                  </a:schemeClr>
                </a:solidFill>
                <a:latin typeface="Georgia" pitchFamily="18" charset="0"/>
              </a:rPr>
              <a:t>	</a:t>
            </a:r>
          </a:p>
          <a:p>
            <a:pPr algn="just">
              <a:lnSpc>
                <a:spcPct val="150000"/>
              </a:lnSpc>
              <a:buNone/>
            </a:pPr>
            <a:r>
              <a:rPr lang="en-IN" sz="2400" b="1" dirty="0">
                <a:solidFill>
                  <a:schemeClr val="accent3">
                    <a:lumMod val="50000"/>
                  </a:schemeClr>
                </a:solidFill>
                <a:latin typeface="Georgia" pitchFamily="18" charset="0"/>
              </a:rPr>
              <a:t>      </a:t>
            </a:r>
            <a:r>
              <a:rPr lang="en-IN" sz="2400" b="1" dirty="0">
                <a:latin typeface="Georgia" pitchFamily="18" charset="0"/>
              </a:rPr>
              <a:t>The Central Government has constituted National Company Law Tribunal (NCLT) &amp; </a:t>
            </a:r>
            <a:r>
              <a:rPr lang="en-US" sz="2400" b="1" dirty="0">
                <a:latin typeface="Georgia" pitchFamily="18" charset="0"/>
              </a:rPr>
              <a:t>National Company Law Appellate Tribunal (NCLAT) for hearing appeals against the orders of the National Company Law Tribunal </a:t>
            </a:r>
            <a:r>
              <a:rPr lang="en-IN" sz="2400" b="1" dirty="0">
                <a:latin typeface="Georgia" pitchFamily="18" charset="0"/>
              </a:rPr>
              <a:t> with effect from 1</a:t>
            </a:r>
            <a:r>
              <a:rPr lang="en-IN" sz="2400" b="1" baseline="30000" dirty="0">
                <a:latin typeface="Georgia" pitchFamily="18" charset="0"/>
              </a:rPr>
              <a:t>st</a:t>
            </a:r>
            <a:r>
              <a:rPr lang="en-IN" sz="2400" b="1" dirty="0">
                <a:latin typeface="Georgia" pitchFamily="18" charset="0"/>
              </a:rPr>
              <a:t> June, 2016 under powers conferred upon it under Section 408 for NCLT and under Section 410 for NCLAT  of the Companies Act, 2013 (18 of 2013) respectively . </a:t>
            </a:r>
          </a:p>
          <a:p>
            <a:pPr algn="just">
              <a:lnSpc>
                <a:spcPct val="150000"/>
              </a:lnSpc>
              <a:buNone/>
            </a:pPr>
            <a:endParaRPr lang="en-IN" sz="1300" b="1" dirty="0">
              <a:latin typeface="Georgia" pitchFamily="18" charset="0"/>
            </a:endParaRPr>
          </a:p>
          <a:p>
            <a:pPr algn="just">
              <a:lnSpc>
                <a:spcPct val="150000"/>
              </a:lnSpc>
              <a:buNone/>
            </a:pPr>
            <a:r>
              <a:rPr lang="en-IN" sz="2400" b="1" dirty="0">
                <a:latin typeface="Georgia" pitchFamily="18" charset="0"/>
              </a:rPr>
              <a:t>      NCLT to act as a simpler, speedier and single judicial forum to adjudicate all disputes concerning the affairs of Companies and Limited Liability Partnership firms.</a:t>
            </a:r>
          </a:p>
          <a:p>
            <a:pPr algn="just">
              <a:lnSpc>
                <a:spcPct val="150000"/>
              </a:lnSpc>
              <a:buNone/>
            </a:pPr>
            <a:r>
              <a:rPr lang="en-IN" sz="2400" dirty="0">
                <a:solidFill>
                  <a:schemeClr val="accent3">
                    <a:lumMod val="50000"/>
                  </a:schemeClr>
                </a:solidFill>
                <a:latin typeface="Georgia" pitchFamily="18" charset="0"/>
              </a:rPr>
              <a:t>    </a:t>
            </a:r>
          </a:p>
          <a:p>
            <a:pPr algn="just">
              <a:buNone/>
            </a:pPr>
            <a:r>
              <a:rPr lang="en-IN" sz="2400" dirty="0">
                <a:solidFill>
                  <a:schemeClr val="accent3">
                    <a:lumMod val="50000"/>
                  </a:schemeClr>
                </a:solidFill>
                <a:latin typeface="Georgia" pitchFamily="18" charset="0"/>
              </a:rPr>
              <a:t>    </a:t>
            </a:r>
            <a:endParaRPr lang="en-US" sz="2400" dirty="0">
              <a:solidFill>
                <a:schemeClr val="accent3">
                  <a:lumMod val="50000"/>
                </a:schemeClr>
              </a:solidFill>
              <a:latin typeface="Georgia" pitchFamily="18" charset="0"/>
            </a:endParaRPr>
          </a:p>
          <a:p>
            <a:pPr algn="just">
              <a:buNone/>
            </a:pPr>
            <a:endParaRPr lang="en-IN" sz="2400" dirty="0">
              <a:solidFill>
                <a:schemeClr val="accent3">
                  <a:lumMod val="50000"/>
                </a:schemeClr>
              </a:solidFill>
              <a:latin typeface="Georgia" pitchFamily="18" charset="0"/>
            </a:endParaRPr>
          </a:p>
          <a:p>
            <a:pPr algn="just"/>
            <a:endParaRPr lang="en-IN" sz="2400" dirty="0">
              <a:solidFill>
                <a:schemeClr val="accent3">
                  <a:lumMod val="50000"/>
                </a:schemeClr>
              </a:solidFill>
              <a:latin typeface="Georgia" pitchFamily="18" charset="0"/>
            </a:endParaRPr>
          </a:p>
        </p:txBody>
      </p:sp>
      <p:pic>
        <p:nvPicPr>
          <p:cNvPr id="3" name="Picture 2">
            <a:extLst>
              <a:ext uri="{FF2B5EF4-FFF2-40B4-BE49-F238E27FC236}">
                <a16:creationId xmlns="" xmlns:a16="http://schemas.microsoft.com/office/drawing/2014/main" id="{EAD7FD91-3288-4B3D-8089-B68797E6F8F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04048" y="4941168"/>
            <a:ext cx="3240360" cy="1368152"/>
          </a:xfrm>
          <a:prstGeom prst="rect">
            <a:avLst/>
          </a:prstGeom>
          <a:blipFill>
            <a:blip r:embed="rId2"/>
            <a:stretch>
              <a:fillRect/>
            </a:stretch>
          </a:blipFill>
        </p:spPr>
      </p:pic>
      <p:sp>
        <p:nvSpPr>
          <p:cNvPr id="7" name="TextBox 6">
            <a:extLst>
              <a:ext uri="{FF2B5EF4-FFF2-40B4-BE49-F238E27FC236}">
                <a16:creationId xmlns="" xmlns:a16="http://schemas.microsoft.com/office/drawing/2014/main" id="{12D8DBC5-E549-4219-9F8C-7E8D428CCCE3}"/>
              </a:ext>
            </a:extLst>
          </p:cNvPr>
          <p:cNvSpPr txBox="1"/>
          <p:nvPr/>
        </p:nvSpPr>
        <p:spPr>
          <a:xfrm>
            <a:off x="7668344" y="6577607"/>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6</a:t>
            </a:r>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IN" sz="2200" b="1" dirty="0">
                <a:latin typeface="Georgia" pitchFamily="18" charset="0"/>
              </a:rPr>
              <a:t>  </a:t>
            </a:r>
            <a:r>
              <a:rPr lang="en-IN" sz="3100" b="1" dirty="0">
                <a:latin typeface="Georgia" pitchFamily="18" charset="0"/>
              </a:rPr>
              <a:t>NATIONAL COMPANY LAW TRIBUNAL (NCLT)</a:t>
            </a:r>
            <a:r>
              <a:rPr lang="en-IN" sz="4000" b="1" dirty="0">
                <a:latin typeface="Georgia" pitchFamily="18" charset="0"/>
              </a:rPr>
              <a:t> </a:t>
            </a:r>
          </a:p>
        </p:txBody>
      </p:sp>
      <p:sp>
        <p:nvSpPr>
          <p:cNvPr id="6" name="Content Placeholder 5"/>
          <p:cNvSpPr>
            <a:spLocks noGrp="1"/>
          </p:cNvSpPr>
          <p:nvPr>
            <p:ph idx="1"/>
          </p:nvPr>
        </p:nvSpPr>
        <p:spPr>
          <a:xfrm>
            <a:off x="457200" y="2132856"/>
            <a:ext cx="8229600" cy="4069824"/>
          </a:xfrm>
          <a:solidFill>
            <a:schemeClr val="accent3">
              <a:lumMod val="20000"/>
              <a:lumOff val="80000"/>
              <a:alpha val="68000"/>
            </a:schemeClr>
          </a:solidFill>
        </p:spPr>
        <p:txBody>
          <a:bodyPr>
            <a:normAutofit lnSpcReduction="10000"/>
          </a:bodyPr>
          <a:lstStyle/>
          <a:p>
            <a:pPr algn="just">
              <a:lnSpc>
                <a:spcPct val="140000"/>
              </a:lnSpc>
              <a:buNone/>
            </a:pPr>
            <a:r>
              <a:rPr lang="en-IN" dirty="0">
                <a:solidFill>
                  <a:schemeClr val="accent3">
                    <a:lumMod val="50000"/>
                  </a:schemeClr>
                </a:solidFill>
                <a:latin typeface="Georgia" pitchFamily="18" charset="0"/>
              </a:rPr>
              <a:t>	</a:t>
            </a:r>
          </a:p>
          <a:p>
            <a:pPr algn="just">
              <a:lnSpc>
                <a:spcPct val="140000"/>
              </a:lnSpc>
              <a:buFont typeface="Arial" panose="020B0604020202020204" pitchFamily="34" charset="0"/>
              <a:buChar char="•"/>
            </a:pPr>
            <a:r>
              <a:rPr lang="en-US" sz="1600" b="1" dirty="0">
                <a:latin typeface="Georgia" pitchFamily="18" charset="0"/>
              </a:rPr>
              <a:t>https://nclt.gov.in/national-company-law-tribunal-benches</a:t>
            </a:r>
            <a:endParaRPr lang="en-IN" sz="1600" b="1" dirty="0">
              <a:latin typeface="Georgia" pitchFamily="18" charset="0"/>
            </a:endParaRPr>
          </a:p>
          <a:p>
            <a:pPr algn="just">
              <a:lnSpc>
                <a:spcPct val="140000"/>
              </a:lnSpc>
              <a:buFont typeface="Arial" panose="020B0604020202020204" pitchFamily="34" charset="0"/>
              <a:buChar char="•"/>
            </a:pPr>
            <a:r>
              <a:rPr lang="en-IN" sz="1600" b="1" dirty="0">
                <a:latin typeface="Georgia" pitchFamily="18" charset="0"/>
              </a:rPr>
              <a:t>At present, </a:t>
            </a:r>
            <a:r>
              <a:rPr lang="en-US" sz="1600" b="1" dirty="0">
                <a:latin typeface="Georgia" pitchFamily="18" charset="0"/>
              </a:rPr>
              <a:t>National Company Law Tribunal has Twelve Operative Benches 	including tw0 Benches at New Delhi i.e. Principal Bench &amp; New Delhi 	Bench and Benches and one each at Ahmedabad, Allahabad, Bengaluru, 	Chandigarh, Chennai, Guwahati, Hyderabad, Jaipur, Kolkata and  Mumbai</a:t>
            </a:r>
          </a:p>
          <a:p>
            <a:pPr algn="just">
              <a:lnSpc>
                <a:spcPct val="140000"/>
              </a:lnSpc>
              <a:buFont typeface="Arial" panose="020B0604020202020204" pitchFamily="34" charset="0"/>
              <a:buChar char="•"/>
            </a:pPr>
            <a:r>
              <a:rPr lang="en-US" sz="1600" b="1" dirty="0">
                <a:latin typeface="Georgia" pitchFamily="18" charset="0"/>
              </a:rPr>
              <a:t>Upcoming Two New Benches at Amravati Bench for Andhra Pradesh and Indore Bench for  Madhya Pradesh</a:t>
            </a:r>
          </a:p>
          <a:p>
            <a:pPr marL="0" indent="0" algn="just">
              <a:lnSpc>
                <a:spcPct val="140000"/>
              </a:lnSpc>
              <a:buNone/>
            </a:pPr>
            <a:r>
              <a:rPr lang="en-US" sz="1600" b="1" dirty="0">
                <a:latin typeface="Georgia" pitchFamily="18" charset="0"/>
              </a:rPr>
              <a:t>	</a:t>
            </a:r>
            <a:endParaRPr lang="en-IN" sz="1600" b="1" dirty="0">
              <a:latin typeface="Georgia" pitchFamily="18" charset="0"/>
            </a:endParaRPr>
          </a:p>
          <a:p>
            <a:pPr algn="just"/>
            <a:endParaRPr lang="en-IN" sz="2400" dirty="0">
              <a:solidFill>
                <a:schemeClr val="accent3">
                  <a:lumMod val="50000"/>
                </a:schemeClr>
              </a:solidFill>
              <a:latin typeface="Georgia" pitchFamily="18" charset="0"/>
            </a:endParaRPr>
          </a:p>
          <a:p>
            <a:pPr algn="just"/>
            <a:endParaRPr lang="en-IN" sz="2400" dirty="0">
              <a:solidFill>
                <a:schemeClr val="accent3">
                  <a:lumMod val="50000"/>
                </a:schemeClr>
              </a:solidFill>
              <a:latin typeface="Georgia" pitchFamily="18" charset="0"/>
            </a:endParaRPr>
          </a:p>
        </p:txBody>
      </p:sp>
      <p:pic>
        <p:nvPicPr>
          <p:cNvPr id="7" name="Picture 3"/>
          <p:cNvPicPr>
            <a:picLocks noChangeAspect="1" noChangeArrowheads="1"/>
          </p:cNvPicPr>
          <p:nvPr/>
        </p:nvPicPr>
        <p:blipFill>
          <a:blip r:embed="rId2"/>
          <a:srcRect/>
          <a:stretch>
            <a:fillRect/>
          </a:stretch>
        </p:blipFill>
        <p:spPr bwMode="auto">
          <a:xfrm>
            <a:off x="5796136" y="5013176"/>
            <a:ext cx="3062840" cy="1066800"/>
          </a:xfrm>
          <a:prstGeom prst="rect">
            <a:avLst/>
          </a:prstGeom>
          <a:noFill/>
          <a:ln w="9525">
            <a:noFill/>
            <a:miter lim="800000"/>
            <a:headEnd/>
            <a:tailEnd/>
          </a:ln>
          <a:effectLst/>
        </p:spPr>
      </p:pic>
      <p:sp>
        <p:nvSpPr>
          <p:cNvPr id="8" name="TextBox 7">
            <a:extLst>
              <a:ext uri="{FF2B5EF4-FFF2-40B4-BE49-F238E27FC236}">
                <a16:creationId xmlns="" xmlns:a16="http://schemas.microsoft.com/office/drawing/2014/main" id="{6AE93912-2DAA-4F4D-940D-E361EA23FCA6}"/>
              </a:ext>
            </a:extLst>
          </p:cNvPr>
          <p:cNvSpPr txBox="1"/>
          <p:nvPr/>
        </p:nvSpPr>
        <p:spPr>
          <a:xfrm>
            <a:off x="7668344" y="6514727"/>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7</a:t>
            </a:r>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2000" b="1" dirty="0">
                <a:latin typeface="Georgia" pitchFamily="18" charset="0"/>
              </a:rPr>
              <a:t> </a:t>
            </a:r>
            <a:r>
              <a:rPr lang="en-IN" b="1" dirty="0">
                <a:latin typeface="Georgia" pitchFamily="18" charset="0"/>
              </a:rPr>
              <a:t>NATIONAL COMPANY LAW TRIBUNAL (NCLT)</a:t>
            </a:r>
            <a:r>
              <a:rPr lang="en-IN" sz="3600" b="1" dirty="0">
                <a:latin typeface="Georgia" pitchFamily="18" charset="0"/>
              </a:rPr>
              <a:t> </a:t>
            </a:r>
            <a:endParaRPr lang="en-IN" b="1" dirty="0">
              <a:latin typeface="Georgia" pitchFamily="18" charset="0"/>
            </a:endParaRPr>
          </a:p>
        </p:txBody>
      </p:sp>
      <p:sp>
        <p:nvSpPr>
          <p:cNvPr id="6" name="Content Placeholder 5"/>
          <p:cNvSpPr>
            <a:spLocks noGrp="1"/>
          </p:cNvSpPr>
          <p:nvPr>
            <p:ph idx="1"/>
          </p:nvPr>
        </p:nvSpPr>
        <p:spPr>
          <a:xfrm>
            <a:off x="581192" y="2228003"/>
            <a:ext cx="7989752" cy="4081317"/>
          </a:xfrm>
          <a:solidFill>
            <a:schemeClr val="accent3">
              <a:lumMod val="20000"/>
              <a:lumOff val="80000"/>
              <a:alpha val="57000"/>
            </a:schemeClr>
          </a:solidFill>
        </p:spPr>
        <p:txBody>
          <a:bodyPr>
            <a:normAutofit fontScale="92500" lnSpcReduction="10000"/>
          </a:bodyPr>
          <a:lstStyle/>
          <a:p>
            <a:pPr algn="just">
              <a:buNone/>
            </a:pPr>
            <a:endParaRPr lang="en-US" sz="2200" dirty="0">
              <a:solidFill>
                <a:schemeClr val="accent3">
                  <a:lumMod val="50000"/>
                </a:schemeClr>
              </a:solidFill>
              <a:latin typeface="Georgia" pitchFamily="18" charset="0"/>
            </a:endParaRPr>
          </a:p>
          <a:p>
            <a:pPr marR="0" algn="just">
              <a:lnSpc>
                <a:spcPct val="140000"/>
              </a:lnSpc>
              <a:buFont typeface="Wingdings" pitchFamily="2" charset="2"/>
              <a:buChar char="v"/>
            </a:pPr>
            <a:r>
              <a:rPr lang="en-US" dirty="0">
                <a:solidFill>
                  <a:schemeClr val="accent3">
                    <a:lumMod val="50000"/>
                  </a:schemeClr>
                </a:solidFill>
                <a:latin typeface="Georgia" pitchFamily="18" charset="0"/>
              </a:rPr>
              <a:t> </a:t>
            </a:r>
            <a:r>
              <a:rPr lang="en-IN" b="1" dirty="0">
                <a:latin typeface="Georgia" pitchFamily="18" charset="0"/>
              </a:rPr>
              <a:t>The NCLT comprises of a President and as many as Judicial &amp; Technical Members as necessary. </a:t>
            </a:r>
          </a:p>
          <a:p>
            <a:pPr algn="just">
              <a:lnSpc>
                <a:spcPct val="140000"/>
              </a:lnSpc>
              <a:buFont typeface="Wingdings" pitchFamily="2" charset="2"/>
              <a:buChar char="v"/>
            </a:pPr>
            <a:r>
              <a:rPr lang="en-IN" b="1" dirty="0">
                <a:latin typeface="Georgia" pitchFamily="18" charset="0"/>
              </a:rPr>
              <a:t>At Present NCLT comprises of 65 Judicial Members and Technical Members</a:t>
            </a:r>
            <a:r>
              <a:rPr lang="en-IN" dirty="0">
                <a:latin typeface="Georgia" pitchFamily="18" charset="0"/>
              </a:rPr>
              <a:t>.                                                 </a:t>
            </a:r>
            <a:endParaRPr lang="en-IN" b="1" dirty="0">
              <a:latin typeface="Georgia" pitchFamily="18" charset="0"/>
            </a:endParaRPr>
          </a:p>
          <a:p>
            <a:pPr marR="0" algn="just">
              <a:lnSpc>
                <a:spcPct val="140000"/>
              </a:lnSpc>
              <a:buFont typeface="Wingdings" pitchFamily="2" charset="2"/>
              <a:buChar char="v"/>
            </a:pPr>
            <a:r>
              <a:rPr lang="en-US" b="1" dirty="0">
                <a:latin typeface="Georgia" pitchFamily="18" charset="0"/>
              </a:rPr>
              <a:t>Chief Justice (Retd.) Shri Ramalingam Sudhakar</a:t>
            </a:r>
            <a:r>
              <a:rPr lang="en-IN" b="1" dirty="0">
                <a:latin typeface="Georgia" pitchFamily="18" charset="0"/>
              </a:rPr>
              <a:t>, Hon'ble Member (Judicial) &amp; Acting President of the National Company Law Tribunal w.e.f</a:t>
            </a:r>
            <a:r>
              <a:rPr lang="en-IN" dirty="0"/>
              <a:t>. </a:t>
            </a:r>
            <a:r>
              <a:rPr lang="en-IN" b="1" dirty="0">
                <a:latin typeface="Georgia" pitchFamily="18" charset="0"/>
              </a:rPr>
              <a:t>01/11/2021.                                                 </a:t>
            </a:r>
            <a:endParaRPr lang="en-US" b="1" dirty="0">
              <a:latin typeface="Georgia" pitchFamily="18" charset="0"/>
            </a:endParaRPr>
          </a:p>
          <a:p>
            <a:pPr algn="just">
              <a:buNone/>
            </a:pPr>
            <a:endParaRPr lang="en-US" sz="2400" dirty="0">
              <a:solidFill>
                <a:schemeClr val="accent3">
                  <a:lumMod val="50000"/>
                </a:schemeClr>
              </a:solidFill>
              <a:latin typeface="Georgia" pitchFamily="18" charset="0"/>
            </a:endParaRPr>
          </a:p>
          <a:p>
            <a:pPr algn="just">
              <a:buNone/>
            </a:pPr>
            <a:r>
              <a:rPr lang="en-US" sz="2400" dirty="0">
                <a:solidFill>
                  <a:schemeClr val="accent3">
                    <a:lumMod val="50000"/>
                  </a:schemeClr>
                </a:solidFill>
                <a:latin typeface="Georgia" pitchFamily="18" charset="0"/>
              </a:rPr>
              <a:t>	</a:t>
            </a:r>
            <a:endParaRPr lang="en-IN" sz="2400" dirty="0">
              <a:solidFill>
                <a:schemeClr val="accent3">
                  <a:lumMod val="50000"/>
                </a:schemeClr>
              </a:solidFill>
              <a:latin typeface="Georgia" pitchFamily="18" charset="0"/>
            </a:endParaRPr>
          </a:p>
          <a:p>
            <a:pPr algn="just"/>
            <a:endParaRPr lang="en-IN" sz="2400" dirty="0">
              <a:solidFill>
                <a:schemeClr val="accent3">
                  <a:lumMod val="50000"/>
                </a:schemeClr>
              </a:solidFill>
              <a:latin typeface="Georgia" pitchFamily="18" charset="0"/>
            </a:endParaRPr>
          </a:p>
          <a:p>
            <a:pPr algn="just"/>
            <a:endParaRPr lang="en-IN" sz="2400" dirty="0">
              <a:solidFill>
                <a:schemeClr val="accent3">
                  <a:lumMod val="50000"/>
                </a:schemeClr>
              </a:solidFill>
              <a:latin typeface="Georgia" pitchFamily="18" charset="0"/>
            </a:endParaRPr>
          </a:p>
        </p:txBody>
      </p:sp>
      <p:sp>
        <p:nvSpPr>
          <p:cNvPr id="7" name="TextBox 6">
            <a:extLst>
              <a:ext uri="{FF2B5EF4-FFF2-40B4-BE49-F238E27FC236}">
                <a16:creationId xmlns="" xmlns:a16="http://schemas.microsoft.com/office/drawing/2014/main" id="{2B85F76D-0B59-45F6-909D-A51A46F11E2C}"/>
              </a:ext>
            </a:extLst>
          </p:cNvPr>
          <p:cNvSpPr txBox="1"/>
          <p:nvPr/>
        </p:nvSpPr>
        <p:spPr>
          <a:xfrm>
            <a:off x="7668344" y="6514727"/>
            <a:ext cx="1045902" cy="307777"/>
          </a:xfrm>
          <a:prstGeom prst="rect">
            <a:avLst/>
          </a:prstGeom>
          <a:noFill/>
        </p:spPr>
        <p:txBody>
          <a:bodyPr wrap="square" rtlCol="0">
            <a:spAutoFit/>
          </a:bodyPr>
          <a:lstStyle/>
          <a:p>
            <a:r>
              <a:rPr lang="en-IN"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No. 8</a:t>
            </a:r>
          </a:p>
        </p:txBody>
      </p:sp>
    </p:spTree>
  </p:cSld>
  <p:clrMapOvr>
    <a:overrideClrMapping bg1="lt1" tx1="dk1" bg2="lt2" tx2="dk2" accent1="accent1" accent2="accent2" accent3="accent3" accent4="accent4" accent5="accent5" accent6="accent6" hlink="hlink" folHlink="folHlink"/>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800F53-1345-479C-8B6D-9F18BA65423F}"/>
              </a:ext>
            </a:extLst>
          </p:cNvPr>
          <p:cNvSpPr>
            <a:spLocks noGrp="1"/>
          </p:cNvSpPr>
          <p:nvPr>
            <p:ph type="title"/>
          </p:nvPr>
        </p:nvSpPr>
        <p:spPr/>
        <p:txBody>
          <a:bodyPr/>
          <a:lstStyle/>
          <a:p>
            <a:pPr algn="ctr"/>
            <a:r>
              <a:rPr lang="en-IN" dirty="0"/>
              <a:t>RIGHT OF CS TO REPRESENT BEFORE NCLT &amp; NCLAT</a:t>
            </a:r>
          </a:p>
        </p:txBody>
      </p:sp>
      <p:sp>
        <p:nvSpPr>
          <p:cNvPr id="3" name="Content Placeholder 2">
            <a:extLst>
              <a:ext uri="{FF2B5EF4-FFF2-40B4-BE49-F238E27FC236}">
                <a16:creationId xmlns="" xmlns:a16="http://schemas.microsoft.com/office/drawing/2014/main" id="{AD0B9047-D14E-4B80-8DD9-B3400B347B13}"/>
              </a:ext>
            </a:extLst>
          </p:cNvPr>
          <p:cNvSpPr>
            <a:spLocks noGrp="1"/>
          </p:cNvSpPr>
          <p:nvPr>
            <p:ph idx="1"/>
          </p:nvPr>
        </p:nvSpPr>
        <p:spPr/>
        <p:txBody>
          <a:bodyPr>
            <a:normAutofit/>
          </a:bodyPr>
          <a:lstStyle/>
          <a:p>
            <a:pPr algn="just"/>
            <a:r>
              <a:rPr lang="en-US" sz="2400" dirty="0"/>
              <a:t>432. Right to legal representation.— A party to any proceeding or appeal before the Tribunal or the Appellate Tribunal, as the case may be, may either appear in person or </a:t>
            </a:r>
            <a:r>
              <a:rPr lang="en-US" sz="2400" dirty="0" err="1"/>
              <a:t>authorise</a:t>
            </a:r>
            <a:r>
              <a:rPr lang="en-US" sz="2400" dirty="0"/>
              <a:t> one or more chartered accountants or company secretaries or cost accountants or legal practitioners or any other person to present his case before the Tribunal or the Appellate Tribunal, as the case may be.</a:t>
            </a:r>
            <a:endParaRPr lang="en-IN" sz="2400" dirty="0"/>
          </a:p>
        </p:txBody>
      </p:sp>
    </p:spTree>
    <p:extLst>
      <p:ext uri="{BB962C8B-B14F-4D97-AF65-F5344CB8AC3E}">
        <p14:creationId xmlns:p14="http://schemas.microsoft.com/office/powerpoint/2010/main" xmlns="" val="2335238785"/>
      </p:ext>
    </p:extLst>
  </p:cSld>
  <p:clrMapOvr>
    <a:masterClrMapping/>
  </p:clrMapOvr>
  <p:transition>
    <p:wipe/>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1</TotalTime>
  <Words>2957</Words>
  <Application>Microsoft Office PowerPoint</Application>
  <PresentationFormat>On-screen Show (4:3)</PresentationFormat>
  <Paragraphs>659</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Dividend</vt:lpstr>
      <vt:lpstr>Slide 1</vt:lpstr>
      <vt:lpstr>Slide 2</vt:lpstr>
      <vt:lpstr>BACKGROUND</vt:lpstr>
      <vt:lpstr>BACKGROUND (Cont’d)</vt:lpstr>
      <vt:lpstr>Slide 5</vt:lpstr>
      <vt:lpstr>INTRODUCTION</vt:lpstr>
      <vt:lpstr>  NATIONAL COMPANY LAW TRIBUNAL (NCLT) </vt:lpstr>
      <vt:lpstr> NATIONAL COMPANY LAW TRIBUNAL (NCLT) </vt:lpstr>
      <vt:lpstr>RIGHT OF CS TO REPRESENT BEFORE NCLT &amp; NCLAT</vt:lpstr>
      <vt:lpstr>          acts &amp; MATTERS TO BE DEALT BY NCLT </vt:lpstr>
      <vt:lpstr>MATTERS TO BE DEALT BY NCLT</vt:lpstr>
      <vt:lpstr>  MATTERS TO BE DEALT BY NCLT UNDER COMPANIES ACT,2013</vt:lpstr>
      <vt:lpstr>  MATTERS TO BE DEALT BY NCLT UNDER COMPANIES ACT,2013</vt:lpstr>
      <vt:lpstr>MATTERS TO BE DEALT BY NCLT UNDER COMPANIES ACT,2013</vt:lpstr>
      <vt:lpstr>MATTERS TO BE DEALT BY NCLT UNDER COMPANIES ACT,2013</vt:lpstr>
      <vt:lpstr>MATTERS TO BE DEALT BY NCLT UNDER COMPANIES ACT,2013</vt:lpstr>
      <vt:lpstr>MATTERS TO BE DEALT BY NCLT UNDER COMPANIES ACT,2013</vt:lpstr>
      <vt:lpstr>APPEAL FROM ORDER OF NCLT UNDER COMPANIES ACT,2013</vt:lpstr>
      <vt:lpstr>MATTERS TO BE DEALT BY NCLT UNDER INSOLVENCY &amp; BANKRUTPCY CODE,2016</vt:lpstr>
      <vt:lpstr>MATTERS TO BE DEALT BY NCLT UNDER INSOLVENCY &amp; BANKRUTPCY CODE,2016</vt:lpstr>
      <vt:lpstr>Slide 21</vt:lpstr>
      <vt:lpstr>Slide 22</vt:lpstr>
      <vt:lpstr>MATTERS TO BE DEALT BY NCLT UNDER INSOLVENCY &amp; BANKRUTPCY CODE,2016</vt:lpstr>
      <vt:lpstr>APPEAL FROM ORDER OF NCLT UNDER INSOLVENCY &amp; BANKRUPTCY CODE,2016</vt:lpstr>
      <vt:lpstr>OVERVIEW OF NATIONAL COMPANY LAW TRIBUNAL RULES,2016</vt:lpstr>
      <vt:lpstr>DECIPHERING NATIONAL COMPANY LAW TRIBUNAL RULES,2016</vt:lpstr>
      <vt:lpstr>DECIPHERING NATIONAL COMPANY LAW TRIBUNAL RULES,2016</vt:lpstr>
      <vt:lpstr>SCHEDULE OF FEES</vt:lpstr>
      <vt:lpstr>SCHEDULE OF FEES</vt:lpstr>
      <vt:lpstr>FEW FORMS W.R.T NATIONAL COMPANY LAW TRIBUNAL RULES,2016</vt:lpstr>
      <vt:lpstr>APPEARANCE, ART OF ADVOCACY &amp; COURT CRAFT</vt:lpstr>
      <vt:lpstr>APPEARANCE, ART OF ADVOCACY &amp; COURT CRAFT</vt:lpstr>
      <vt:lpstr>APPEARANCE, ART OF ADVOCACY &amp; COURT CRAFT</vt:lpstr>
      <vt:lpstr>APPEARANCE, ART OF ADVOCACY &amp; COURT CRAFT</vt:lpstr>
      <vt:lpstr>APPEARANCE, ART OF ADVOCACY &amp; COURT CRAFT</vt:lpstr>
      <vt:lpstr> For Any Discussion or Queries,  Please Contact: </vt:lpstr>
      <vt:lpstr>LEGAL DISCLAIMER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Nesar</dc:creator>
  <cp:lastModifiedBy>Faridabad Chapter</cp:lastModifiedBy>
  <cp:revision>731</cp:revision>
  <dcterms:created xsi:type="dcterms:W3CDTF">2006-08-16T00:00:00Z</dcterms:created>
  <dcterms:modified xsi:type="dcterms:W3CDTF">2022-05-17T07:54:22Z</dcterms:modified>
</cp:coreProperties>
</file>